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7" r:id="rId6"/>
  </p:sldMasterIdLst>
  <p:notesMasterIdLst>
    <p:notesMasterId r:id="rId184"/>
  </p:notesMasterIdLst>
  <p:sldIdLst>
    <p:sldId id="761" r:id="rId7"/>
    <p:sldId id="762" r:id="rId8"/>
    <p:sldId id="753" r:id="rId9"/>
    <p:sldId id="756" r:id="rId10"/>
    <p:sldId id="461" r:id="rId11"/>
    <p:sldId id="562" r:id="rId12"/>
    <p:sldId id="563" r:id="rId13"/>
    <p:sldId id="750" r:id="rId14"/>
    <p:sldId id="752" r:id="rId15"/>
    <p:sldId id="564" r:id="rId16"/>
    <p:sldId id="572" r:id="rId17"/>
    <p:sldId id="751" r:id="rId18"/>
    <p:sldId id="574" r:id="rId19"/>
    <p:sldId id="749" r:id="rId20"/>
    <p:sldId id="763" r:id="rId21"/>
    <p:sldId id="748" r:id="rId22"/>
    <p:sldId id="765" r:id="rId23"/>
    <p:sldId id="766" r:id="rId24"/>
    <p:sldId id="745" r:id="rId25"/>
    <p:sldId id="743" r:id="rId26"/>
    <p:sldId id="767" r:id="rId27"/>
    <p:sldId id="768" r:id="rId28"/>
    <p:sldId id="769" r:id="rId29"/>
    <p:sldId id="770" r:id="rId30"/>
    <p:sldId id="575" r:id="rId31"/>
    <p:sldId id="576" r:id="rId32"/>
    <p:sldId id="577" r:id="rId33"/>
    <p:sldId id="591" r:id="rId34"/>
    <p:sldId id="413" r:id="rId35"/>
    <p:sldId id="593" r:id="rId36"/>
    <p:sldId id="594" r:id="rId37"/>
    <p:sldId id="595" r:id="rId38"/>
    <p:sldId id="611" r:id="rId39"/>
    <p:sldId id="632" r:id="rId40"/>
    <p:sldId id="558" r:id="rId41"/>
    <p:sldId id="672" r:id="rId42"/>
    <p:sldId id="764" r:id="rId43"/>
    <p:sldId id="615" r:id="rId44"/>
    <p:sldId id="622" r:id="rId45"/>
    <p:sldId id="600" r:id="rId46"/>
    <p:sldId id="645" r:id="rId47"/>
    <p:sldId id="696" r:id="rId48"/>
    <p:sldId id="697" r:id="rId49"/>
    <p:sldId id="698" r:id="rId50"/>
    <p:sldId id="699" r:id="rId51"/>
    <p:sldId id="706" r:id="rId52"/>
    <p:sldId id="707" r:id="rId53"/>
    <p:sldId id="711" r:id="rId54"/>
    <p:sldId id="712" r:id="rId55"/>
    <p:sldId id="722" r:id="rId56"/>
    <p:sldId id="723" r:id="rId57"/>
    <p:sldId id="725" r:id="rId58"/>
    <p:sldId id="726" r:id="rId59"/>
    <p:sldId id="902" r:id="rId60"/>
    <p:sldId id="771" r:id="rId61"/>
    <p:sldId id="772" r:id="rId62"/>
    <p:sldId id="773" r:id="rId63"/>
    <p:sldId id="774" r:id="rId64"/>
    <p:sldId id="775" r:id="rId65"/>
    <p:sldId id="776" r:id="rId66"/>
    <p:sldId id="777" r:id="rId67"/>
    <p:sldId id="778" r:id="rId68"/>
    <p:sldId id="779" r:id="rId69"/>
    <p:sldId id="780" r:id="rId70"/>
    <p:sldId id="781" r:id="rId71"/>
    <p:sldId id="782" r:id="rId72"/>
    <p:sldId id="783" r:id="rId73"/>
    <p:sldId id="784" r:id="rId74"/>
    <p:sldId id="785" r:id="rId75"/>
    <p:sldId id="786" r:id="rId76"/>
    <p:sldId id="787" r:id="rId77"/>
    <p:sldId id="788" r:id="rId78"/>
    <p:sldId id="789" r:id="rId79"/>
    <p:sldId id="790" r:id="rId80"/>
    <p:sldId id="791" r:id="rId81"/>
    <p:sldId id="792" r:id="rId82"/>
    <p:sldId id="793" r:id="rId83"/>
    <p:sldId id="794" r:id="rId84"/>
    <p:sldId id="795" r:id="rId85"/>
    <p:sldId id="796" r:id="rId86"/>
    <p:sldId id="797" r:id="rId87"/>
    <p:sldId id="798" r:id="rId88"/>
    <p:sldId id="799" r:id="rId89"/>
    <p:sldId id="800" r:id="rId90"/>
    <p:sldId id="801" r:id="rId91"/>
    <p:sldId id="802" r:id="rId92"/>
    <p:sldId id="803" r:id="rId93"/>
    <p:sldId id="804" r:id="rId94"/>
    <p:sldId id="805" r:id="rId95"/>
    <p:sldId id="806" r:id="rId96"/>
    <p:sldId id="807" r:id="rId97"/>
    <p:sldId id="808" r:id="rId98"/>
    <p:sldId id="809" r:id="rId99"/>
    <p:sldId id="810" r:id="rId100"/>
    <p:sldId id="811" r:id="rId101"/>
    <p:sldId id="812" r:id="rId102"/>
    <p:sldId id="813" r:id="rId103"/>
    <p:sldId id="814" r:id="rId104"/>
    <p:sldId id="901" r:id="rId105"/>
    <p:sldId id="815" r:id="rId106"/>
    <p:sldId id="816" r:id="rId107"/>
    <p:sldId id="817" r:id="rId108"/>
    <p:sldId id="818" r:id="rId109"/>
    <p:sldId id="819" r:id="rId110"/>
    <p:sldId id="820" r:id="rId111"/>
    <p:sldId id="821" r:id="rId112"/>
    <p:sldId id="822" r:id="rId113"/>
    <p:sldId id="823" r:id="rId114"/>
    <p:sldId id="824" r:id="rId115"/>
    <p:sldId id="825" r:id="rId116"/>
    <p:sldId id="826" r:id="rId117"/>
    <p:sldId id="827" r:id="rId118"/>
    <p:sldId id="828" r:id="rId119"/>
    <p:sldId id="829" r:id="rId120"/>
    <p:sldId id="830" r:id="rId121"/>
    <p:sldId id="831" r:id="rId122"/>
    <p:sldId id="835" r:id="rId123"/>
    <p:sldId id="837" r:id="rId124"/>
    <p:sldId id="842" r:id="rId125"/>
    <p:sldId id="843" r:id="rId126"/>
    <p:sldId id="844" r:id="rId127"/>
    <p:sldId id="845" r:id="rId128"/>
    <p:sldId id="846" r:id="rId129"/>
    <p:sldId id="847" r:id="rId130"/>
    <p:sldId id="848" r:id="rId131"/>
    <p:sldId id="849" r:id="rId132"/>
    <p:sldId id="850" r:id="rId133"/>
    <p:sldId id="851" r:id="rId134"/>
    <p:sldId id="852" r:id="rId135"/>
    <p:sldId id="853" r:id="rId136"/>
    <p:sldId id="854" r:id="rId137"/>
    <p:sldId id="855" r:id="rId138"/>
    <p:sldId id="856" r:id="rId139"/>
    <p:sldId id="857" r:id="rId140"/>
    <p:sldId id="858" r:id="rId141"/>
    <p:sldId id="859" r:id="rId142"/>
    <p:sldId id="860" r:id="rId143"/>
    <p:sldId id="861" r:id="rId144"/>
    <p:sldId id="862" r:id="rId145"/>
    <p:sldId id="863" r:id="rId146"/>
    <p:sldId id="864" r:id="rId147"/>
    <p:sldId id="865" r:id="rId148"/>
    <p:sldId id="866" r:id="rId149"/>
    <p:sldId id="870" r:id="rId150"/>
    <p:sldId id="903" r:id="rId151"/>
    <p:sldId id="904" r:id="rId152"/>
    <p:sldId id="905" r:id="rId153"/>
    <p:sldId id="871" r:id="rId154"/>
    <p:sldId id="872" r:id="rId155"/>
    <p:sldId id="873" r:id="rId156"/>
    <p:sldId id="874" r:id="rId157"/>
    <p:sldId id="875" r:id="rId158"/>
    <p:sldId id="876" r:id="rId159"/>
    <p:sldId id="880" r:id="rId160"/>
    <p:sldId id="881" r:id="rId161"/>
    <p:sldId id="882" r:id="rId162"/>
    <p:sldId id="883" r:id="rId163"/>
    <p:sldId id="884" r:id="rId164"/>
    <p:sldId id="885" r:id="rId165"/>
    <p:sldId id="886" r:id="rId166"/>
    <p:sldId id="887" r:id="rId167"/>
    <p:sldId id="888" r:id="rId168"/>
    <p:sldId id="889" r:id="rId169"/>
    <p:sldId id="890" r:id="rId170"/>
    <p:sldId id="891" r:id="rId171"/>
    <p:sldId id="892" r:id="rId172"/>
    <p:sldId id="893" r:id="rId173"/>
    <p:sldId id="894" r:id="rId174"/>
    <p:sldId id="895" r:id="rId175"/>
    <p:sldId id="896" r:id="rId176"/>
    <p:sldId id="897" r:id="rId177"/>
    <p:sldId id="898" r:id="rId178"/>
    <p:sldId id="899" r:id="rId179"/>
    <p:sldId id="900" r:id="rId180"/>
    <p:sldId id="542" r:id="rId181"/>
    <p:sldId id="541" r:id="rId182"/>
    <p:sldId id="540" r:id="rId183"/>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4E"/>
    <a:srgbClr val="57B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58" autoAdjust="0"/>
    <p:restoredTop sz="94935" autoAdjust="0"/>
  </p:normalViewPr>
  <p:slideViewPr>
    <p:cSldViewPr snapToGrid="0">
      <p:cViewPr varScale="1">
        <p:scale>
          <a:sx n="114" d="100"/>
          <a:sy n="114" d="100"/>
        </p:scale>
        <p:origin x="7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slide" Target="slides/slide148.xml"/><Relationship Id="rId159" Type="http://schemas.openxmlformats.org/officeDocument/2006/relationships/slide" Target="slides/slide153.xml"/><Relationship Id="rId175" Type="http://schemas.openxmlformats.org/officeDocument/2006/relationships/slide" Target="slides/slide169.xml"/><Relationship Id="rId170" Type="http://schemas.openxmlformats.org/officeDocument/2006/relationships/slide" Target="slides/slide164.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60" Type="http://schemas.openxmlformats.org/officeDocument/2006/relationships/slide" Target="slides/slide154.xml"/><Relationship Id="rId165" Type="http://schemas.openxmlformats.org/officeDocument/2006/relationships/slide" Target="slides/slide159.xml"/><Relationship Id="rId181" Type="http://schemas.openxmlformats.org/officeDocument/2006/relationships/slide" Target="slides/slide175.xml"/><Relationship Id="rId186"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slide" Target="slides/slide149.xml"/><Relationship Id="rId171" Type="http://schemas.openxmlformats.org/officeDocument/2006/relationships/slide" Target="slides/slide165.xml"/><Relationship Id="rId176" Type="http://schemas.openxmlformats.org/officeDocument/2006/relationships/slide" Target="slides/slide170.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slide" Target="slides/slide160.xml"/><Relationship Id="rId182" Type="http://schemas.openxmlformats.org/officeDocument/2006/relationships/slide" Target="slides/slide176.xml"/><Relationship Id="rId187"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77" Type="http://schemas.openxmlformats.org/officeDocument/2006/relationships/slide" Target="slides/slide171.xml"/><Relationship Id="rId172" Type="http://schemas.openxmlformats.org/officeDocument/2006/relationships/slide" Target="slides/slide166.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slide" Target="slides/slide177.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80"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D716F-21DF-49E3-BEF6-6105E68BAD41}" type="datetimeFigureOut">
              <a:rPr lang="nl-BE" smtClean="0"/>
              <a:t>13/11/2016</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A688E-9C3B-4437-B237-D537A4EEDC0F}" type="slidenum">
              <a:rPr lang="nl-BE" smtClean="0"/>
              <a:t>‹nr.›</a:t>
            </a:fld>
            <a:endParaRPr lang="nl-BE"/>
          </a:p>
        </p:txBody>
      </p:sp>
    </p:spTree>
    <p:extLst>
      <p:ext uri="{BB962C8B-B14F-4D97-AF65-F5344CB8AC3E}">
        <p14:creationId xmlns:p14="http://schemas.microsoft.com/office/powerpoint/2010/main" val="95553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Tijdens één van de volgende video's zal ik evenwel een bemerking op het systeem maken, namelijk de inbreng van de computertechnologie op het boekhoudsysteem: ik zal het dan hebben over geheugenplaatsen, logfiles en mondialisering van de bedrijven met de invoer van XBRL.</a:t>
            </a:r>
          </a:p>
          <a:p>
            <a:endParaRPr lang="nl-BE" smtClean="0"/>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1</a:t>
            </a:fld>
            <a:endParaRPr lang="nl-BE">
              <a:solidFill>
                <a:prstClr val="black"/>
              </a:solidFill>
            </a:endParaRPr>
          </a:p>
        </p:txBody>
      </p:sp>
    </p:spTree>
    <p:extLst>
      <p:ext uri="{BB962C8B-B14F-4D97-AF65-F5344CB8AC3E}">
        <p14:creationId xmlns:p14="http://schemas.microsoft.com/office/powerpoint/2010/main" val="185651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smtClean="0"/>
              <a:t>Laten we even terug gaan naar onze balans.</a:t>
            </a:r>
          </a:p>
          <a:p>
            <a:endParaRPr lang="nl-BE" b="0" smtClean="0"/>
          </a:p>
          <a:p>
            <a:r>
              <a:rPr lang="nl-BE" b="0" smtClean="0"/>
              <a:t>De aanduiding is logisch:</a:t>
            </a:r>
          </a:p>
          <a:p>
            <a:r>
              <a:rPr lang="nl-BE" b="0" smtClean="0"/>
              <a:t>Bank</a:t>
            </a:r>
            <a:r>
              <a:rPr lang="nl-BE" b="0" baseline="0" smtClean="0"/>
              <a:t> positief op 50 000 euro</a:t>
            </a:r>
          </a:p>
          <a:p>
            <a:r>
              <a:rPr lang="nl-BE" b="0" baseline="0" smtClean="0"/>
              <a:t>Kapitaal positief op 50 000 euro.</a:t>
            </a:r>
          </a:p>
          <a:p>
            <a:endParaRPr lang="nl-BE" b="0" baseline="0" smtClean="0"/>
          </a:p>
        </p:txBody>
      </p:sp>
      <p:sp>
        <p:nvSpPr>
          <p:cNvPr id="4" name="Tijdelijke aanduiding voor dianummer 3"/>
          <p:cNvSpPr>
            <a:spLocks noGrp="1"/>
          </p:cNvSpPr>
          <p:nvPr>
            <p:ph type="sldNum" sz="quarter" idx="10"/>
          </p:nvPr>
        </p:nvSpPr>
        <p:spPr/>
        <p:txBody>
          <a:bodyPr/>
          <a:lstStyle/>
          <a:p>
            <a:fld id="{04BDA602-CD5E-48CA-99E1-264CF30FFB67}" type="slidenum">
              <a:rPr lang="nl-BE" smtClean="0">
                <a:solidFill>
                  <a:prstClr val="black"/>
                </a:solidFill>
              </a:rPr>
              <a:pPr/>
              <a:t>17</a:t>
            </a:fld>
            <a:endParaRPr lang="nl-BE">
              <a:solidFill>
                <a:prstClr val="black"/>
              </a:solidFill>
            </a:endParaRPr>
          </a:p>
        </p:txBody>
      </p:sp>
    </p:spTree>
    <p:extLst>
      <p:ext uri="{BB962C8B-B14F-4D97-AF65-F5344CB8AC3E}">
        <p14:creationId xmlns:p14="http://schemas.microsoft.com/office/powerpoint/2010/main" val="2160827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Iedere onderneming die het systeem van dubbele boekhouding hanteert, </a:t>
            </a:r>
          </a:p>
          <a:p>
            <a:r>
              <a:rPr lang="nl-BE" smtClean="0"/>
              <a:t>heeft een balans en een resultatenrekening. </a:t>
            </a:r>
          </a:p>
          <a:p>
            <a:endParaRPr lang="nl-BE" smtClean="0"/>
          </a:p>
          <a:p>
            <a:pPr marL="0" marR="0" indent="0" algn="l" defTabSz="914400" rtl="0" eaLnBrk="1" fontAlgn="auto" latinLnBrk="0" hangingPunct="1">
              <a:lnSpc>
                <a:spcPct val="100000"/>
              </a:lnSpc>
              <a:spcBef>
                <a:spcPts val="0"/>
              </a:spcBef>
              <a:spcAft>
                <a:spcPts val="0"/>
              </a:spcAft>
              <a:buClrTx/>
              <a:buSzTx/>
              <a:buFontTx/>
              <a:buNone/>
              <a:tabLst/>
              <a:defRPr/>
            </a:pPr>
            <a:r>
              <a:rPr lang="nl-BE" smtClean="0"/>
              <a:t>De balans en de resultatenrekening hebben de vorm van een T. </a:t>
            </a:r>
          </a:p>
          <a:p>
            <a:endParaRPr lang="nl-BE" smtClean="0"/>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19</a:t>
            </a:fld>
            <a:endParaRPr lang="nl-BE">
              <a:solidFill>
                <a:prstClr val="black"/>
              </a:solidFill>
            </a:endParaRPr>
          </a:p>
        </p:txBody>
      </p:sp>
    </p:spTree>
    <p:extLst>
      <p:ext uri="{BB962C8B-B14F-4D97-AF65-F5344CB8AC3E}">
        <p14:creationId xmlns:p14="http://schemas.microsoft.com/office/powerpoint/2010/main" val="2462153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Iedere onderneming die het systeem van dubbele boekhouding hanteert, </a:t>
            </a:r>
          </a:p>
          <a:p>
            <a:r>
              <a:rPr lang="nl-BE" smtClean="0"/>
              <a:t>heeft een balans en een resultatenrekening. </a:t>
            </a:r>
          </a:p>
          <a:p>
            <a:endParaRPr lang="nl-BE" smtClean="0"/>
          </a:p>
          <a:p>
            <a:pPr marL="0" marR="0" indent="0" algn="l" defTabSz="914400" rtl="0" eaLnBrk="1" fontAlgn="auto" latinLnBrk="0" hangingPunct="1">
              <a:lnSpc>
                <a:spcPct val="100000"/>
              </a:lnSpc>
              <a:spcBef>
                <a:spcPts val="0"/>
              </a:spcBef>
              <a:spcAft>
                <a:spcPts val="0"/>
              </a:spcAft>
              <a:buClrTx/>
              <a:buSzTx/>
              <a:buFontTx/>
              <a:buNone/>
              <a:tabLst/>
              <a:defRPr/>
            </a:pPr>
            <a:r>
              <a:rPr lang="nl-BE" smtClean="0"/>
              <a:t>De balans en de resultatenrekening hebben de vorm van een T. </a:t>
            </a:r>
          </a:p>
          <a:p>
            <a:endParaRPr lang="nl-BE" smtClean="0"/>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20</a:t>
            </a:fld>
            <a:endParaRPr lang="nl-BE">
              <a:solidFill>
                <a:prstClr val="black"/>
              </a:solidFill>
            </a:endParaRPr>
          </a:p>
        </p:txBody>
      </p:sp>
    </p:spTree>
    <p:extLst>
      <p:ext uri="{BB962C8B-B14F-4D97-AF65-F5344CB8AC3E}">
        <p14:creationId xmlns:p14="http://schemas.microsoft.com/office/powerpoint/2010/main" val="1985292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smtClean="0"/>
              <a:t>Laten we even terug gaan naar onze balans.</a:t>
            </a:r>
          </a:p>
          <a:p>
            <a:endParaRPr lang="nl-BE" b="0" smtClean="0"/>
          </a:p>
          <a:p>
            <a:r>
              <a:rPr lang="nl-BE" b="0" smtClean="0"/>
              <a:t>De aanduiding is logisch:</a:t>
            </a:r>
          </a:p>
          <a:p>
            <a:r>
              <a:rPr lang="nl-BE" b="0" smtClean="0"/>
              <a:t>Bank</a:t>
            </a:r>
            <a:r>
              <a:rPr lang="nl-BE" b="0" baseline="0" smtClean="0"/>
              <a:t> positief op 50 000 euro</a:t>
            </a:r>
          </a:p>
          <a:p>
            <a:r>
              <a:rPr lang="nl-BE" b="0" baseline="0" smtClean="0"/>
              <a:t>Kapitaal positief op 50 000 euro.</a:t>
            </a:r>
          </a:p>
          <a:p>
            <a:endParaRPr lang="nl-BE" b="0" baseline="0" smtClean="0"/>
          </a:p>
        </p:txBody>
      </p:sp>
      <p:sp>
        <p:nvSpPr>
          <p:cNvPr id="4" name="Tijdelijke aanduiding voor dianummer 3"/>
          <p:cNvSpPr>
            <a:spLocks noGrp="1"/>
          </p:cNvSpPr>
          <p:nvPr>
            <p:ph type="sldNum" sz="quarter" idx="10"/>
          </p:nvPr>
        </p:nvSpPr>
        <p:spPr/>
        <p:txBody>
          <a:bodyPr/>
          <a:lstStyle/>
          <a:p>
            <a:fld id="{04BDA602-CD5E-48CA-99E1-264CF30FFB67}" type="slidenum">
              <a:rPr lang="nl-BE" smtClean="0">
                <a:solidFill>
                  <a:prstClr val="black"/>
                </a:solidFill>
              </a:rPr>
              <a:pPr/>
              <a:t>21</a:t>
            </a:fld>
            <a:endParaRPr lang="nl-BE">
              <a:solidFill>
                <a:prstClr val="black"/>
              </a:solidFill>
            </a:endParaRPr>
          </a:p>
        </p:txBody>
      </p:sp>
    </p:spTree>
    <p:extLst>
      <p:ext uri="{BB962C8B-B14F-4D97-AF65-F5344CB8AC3E}">
        <p14:creationId xmlns:p14="http://schemas.microsoft.com/office/powerpoint/2010/main" val="546901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smtClean="0"/>
              <a:t>Laten we even terug gaan naar onze balans.</a:t>
            </a:r>
          </a:p>
          <a:p>
            <a:endParaRPr lang="nl-BE" b="0" smtClean="0"/>
          </a:p>
          <a:p>
            <a:r>
              <a:rPr lang="nl-BE" b="0" smtClean="0"/>
              <a:t>De aanduiding is logisch:</a:t>
            </a:r>
          </a:p>
          <a:p>
            <a:r>
              <a:rPr lang="nl-BE" b="0" smtClean="0"/>
              <a:t>Bank</a:t>
            </a:r>
            <a:r>
              <a:rPr lang="nl-BE" b="0" baseline="0" smtClean="0"/>
              <a:t> positief op 50 000 euro</a:t>
            </a:r>
          </a:p>
          <a:p>
            <a:r>
              <a:rPr lang="nl-BE" b="0" baseline="0" smtClean="0"/>
              <a:t>Kapitaal positief op 50 000 euro.</a:t>
            </a:r>
          </a:p>
          <a:p>
            <a:endParaRPr lang="nl-BE" b="0" baseline="0" smtClean="0"/>
          </a:p>
        </p:txBody>
      </p:sp>
      <p:sp>
        <p:nvSpPr>
          <p:cNvPr id="4" name="Tijdelijke aanduiding voor dianummer 3"/>
          <p:cNvSpPr>
            <a:spLocks noGrp="1"/>
          </p:cNvSpPr>
          <p:nvPr>
            <p:ph type="sldNum" sz="quarter" idx="10"/>
          </p:nvPr>
        </p:nvSpPr>
        <p:spPr/>
        <p:txBody>
          <a:bodyPr/>
          <a:lstStyle/>
          <a:p>
            <a:fld id="{04BDA602-CD5E-48CA-99E1-264CF30FFB67}" type="slidenum">
              <a:rPr lang="nl-BE" smtClean="0">
                <a:solidFill>
                  <a:prstClr val="black"/>
                </a:solidFill>
              </a:rPr>
              <a:pPr/>
              <a:t>22</a:t>
            </a:fld>
            <a:endParaRPr lang="nl-BE">
              <a:solidFill>
                <a:prstClr val="black"/>
              </a:solidFill>
            </a:endParaRPr>
          </a:p>
        </p:txBody>
      </p:sp>
    </p:spTree>
    <p:extLst>
      <p:ext uri="{BB962C8B-B14F-4D97-AF65-F5344CB8AC3E}">
        <p14:creationId xmlns:p14="http://schemas.microsoft.com/office/powerpoint/2010/main" val="3143309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smtClean="0"/>
              <a:t>Laten we even terug gaan naar onze balans.</a:t>
            </a:r>
          </a:p>
          <a:p>
            <a:endParaRPr lang="nl-BE" b="0" smtClean="0"/>
          </a:p>
          <a:p>
            <a:r>
              <a:rPr lang="nl-BE" b="0" smtClean="0"/>
              <a:t>De aanduiding is logisch:</a:t>
            </a:r>
          </a:p>
          <a:p>
            <a:r>
              <a:rPr lang="nl-BE" b="0" smtClean="0"/>
              <a:t>Bank</a:t>
            </a:r>
            <a:r>
              <a:rPr lang="nl-BE" b="0" baseline="0" smtClean="0"/>
              <a:t> positief op 50 000 euro</a:t>
            </a:r>
          </a:p>
          <a:p>
            <a:r>
              <a:rPr lang="nl-BE" b="0" baseline="0" smtClean="0"/>
              <a:t>Kapitaal positief op 50 000 euro.</a:t>
            </a:r>
          </a:p>
          <a:p>
            <a:endParaRPr lang="nl-BE" b="0" baseline="0" smtClean="0"/>
          </a:p>
        </p:txBody>
      </p:sp>
      <p:sp>
        <p:nvSpPr>
          <p:cNvPr id="4" name="Tijdelijke aanduiding voor dianummer 3"/>
          <p:cNvSpPr>
            <a:spLocks noGrp="1"/>
          </p:cNvSpPr>
          <p:nvPr>
            <p:ph type="sldNum" sz="quarter" idx="10"/>
          </p:nvPr>
        </p:nvSpPr>
        <p:spPr/>
        <p:txBody>
          <a:bodyPr/>
          <a:lstStyle/>
          <a:p>
            <a:fld id="{04BDA602-CD5E-48CA-99E1-264CF30FFB67}" type="slidenum">
              <a:rPr lang="nl-BE" smtClean="0">
                <a:solidFill>
                  <a:prstClr val="black"/>
                </a:solidFill>
              </a:rPr>
              <a:pPr/>
              <a:t>23</a:t>
            </a:fld>
            <a:endParaRPr lang="nl-BE">
              <a:solidFill>
                <a:prstClr val="black"/>
              </a:solidFill>
            </a:endParaRPr>
          </a:p>
        </p:txBody>
      </p:sp>
    </p:spTree>
    <p:extLst>
      <p:ext uri="{BB962C8B-B14F-4D97-AF65-F5344CB8AC3E}">
        <p14:creationId xmlns:p14="http://schemas.microsoft.com/office/powerpoint/2010/main" val="1973245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smtClean="0"/>
              <a:t>Laten we even terug gaan naar onze balans.</a:t>
            </a:r>
          </a:p>
          <a:p>
            <a:endParaRPr lang="nl-BE" b="0" smtClean="0"/>
          </a:p>
          <a:p>
            <a:r>
              <a:rPr lang="nl-BE" b="0" smtClean="0"/>
              <a:t>De aanduiding is logisch:</a:t>
            </a:r>
          </a:p>
          <a:p>
            <a:r>
              <a:rPr lang="nl-BE" b="0" smtClean="0"/>
              <a:t>Bank</a:t>
            </a:r>
            <a:r>
              <a:rPr lang="nl-BE" b="0" baseline="0" smtClean="0"/>
              <a:t> positief op 50 000 euro</a:t>
            </a:r>
          </a:p>
          <a:p>
            <a:r>
              <a:rPr lang="nl-BE" b="0" baseline="0" smtClean="0"/>
              <a:t>Kapitaal positief op 50 000 euro.</a:t>
            </a:r>
          </a:p>
          <a:p>
            <a:endParaRPr lang="nl-BE" b="0" baseline="0" smtClean="0"/>
          </a:p>
        </p:txBody>
      </p:sp>
      <p:sp>
        <p:nvSpPr>
          <p:cNvPr id="4" name="Tijdelijke aanduiding voor dianummer 3"/>
          <p:cNvSpPr>
            <a:spLocks noGrp="1"/>
          </p:cNvSpPr>
          <p:nvPr>
            <p:ph type="sldNum" sz="quarter" idx="10"/>
          </p:nvPr>
        </p:nvSpPr>
        <p:spPr/>
        <p:txBody>
          <a:bodyPr/>
          <a:lstStyle/>
          <a:p>
            <a:fld id="{04BDA602-CD5E-48CA-99E1-264CF30FFB67}" type="slidenum">
              <a:rPr lang="nl-BE" smtClean="0">
                <a:solidFill>
                  <a:prstClr val="black"/>
                </a:solidFill>
              </a:rPr>
              <a:pPr/>
              <a:t>24</a:t>
            </a:fld>
            <a:endParaRPr lang="nl-BE">
              <a:solidFill>
                <a:prstClr val="black"/>
              </a:solidFill>
            </a:endParaRPr>
          </a:p>
        </p:txBody>
      </p:sp>
    </p:spTree>
    <p:extLst>
      <p:ext uri="{BB962C8B-B14F-4D97-AF65-F5344CB8AC3E}">
        <p14:creationId xmlns:p14="http://schemas.microsoft.com/office/powerpoint/2010/main" val="381139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Om altijd goed te kunnen nagaan </a:t>
            </a:r>
            <a:r>
              <a:rPr lang="nl-BE" b="1" smtClean="0"/>
              <a:t>wat</a:t>
            </a:r>
            <a:r>
              <a:rPr lang="nl-BE" b="1" baseline="0" smtClean="0"/>
              <a:t> we wanneer </a:t>
            </a:r>
            <a:r>
              <a:rPr lang="nl-BE" baseline="0" smtClean="0"/>
              <a:t>hebben gedaan wordt er gebruik gemaakt van de journaalpost</a:t>
            </a:r>
          </a:p>
          <a:p>
            <a:endParaRPr lang="nl-BE" baseline="0" smtClean="0"/>
          </a:p>
          <a:p>
            <a:r>
              <a:rPr lang="nl-BE" baseline="0" smtClean="0"/>
              <a:t>Hier worden de verrichtingen in chronologische orde vermeld, </a:t>
            </a:r>
          </a:p>
          <a:p>
            <a:r>
              <a:rPr lang="nl-BE" baseline="0" smtClean="0"/>
              <a:t>m.a.w. hier worden alle boekhoudkundige verwerkingen dag na dag vermeld</a:t>
            </a:r>
          </a:p>
          <a:p>
            <a:endParaRPr lang="nl-BE" baseline="0" smtClean="0"/>
          </a:p>
          <a:p>
            <a:r>
              <a:rPr lang="nl-BE" baseline="0" smtClean="0"/>
              <a:t>We noemen de verzameling van alle journaalposten ook het dagboek. </a:t>
            </a:r>
          </a:p>
          <a:p>
            <a:endParaRPr lang="nl-BE" baseline="0" smtClean="0"/>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26</a:t>
            </a:fld>
            <a:endParaRPr lang="nl-BE">
              <a:solidFill>
                <a:prstClr val="black"/>
              </a:solidFill>
            </a:endParaRPr>
          </a:p>
        </p:txBody>
      </p:sp>
    </p:spTree>
    <p:extLst>
      <p:ext uri="{BB962C8B-B14F-4D97-AF65-F5344CB8AC3E}">
        <p14:creationId xmlns:p14="http://schemas.microsoft.com/office/powerpoint/2010/main" val="263474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De inschrijving gebeurt via </a:t>
            </a:r>
            <a:r>
              <a:rPr lang="nl-BE" baseline="0" smtClean="0"/>
              <a:t>de journaalpost</a:t>
            </a:r>
          </a:p>
          <a:p>
            <a:r>
              <a:rPr lang="nl-BE" baseline="0" smtClean="0"/>
              <a:t>en gelijktijdig worden de t-rekeningen ingevuld. </a:t>
            </a:r>
          </a:p>
          <a:p>
            <a:endParaRPr lang="nl-BE" baseline="0" smtClean="0"/>
          </a:p>
          <a:p>
            <a:r>
              <a:rPr lang="nl-BE" baseline="0" smtClean="0"/>
              <a:t>(1) ik vul de journaalpost in</a:t>
            </a:r>
          </a:p>
          <a:p>
            <a:r>
              <a:rPr lang="nl-BE" baseline="0" smtClean="0"/>
              <a:t>(2) de bedragen worden ingeschreven in de respectievelijke t-rekeningen</a:t>
            </a:r>
          </a:p>
          <a:p>
            <a:r>
              <a:rPr lang="nl-BE" baseline="0" smtClean="0"/>
              <a:t>(3) de saldi staan in de balans en resultatenrekening. </a:t>
            </a:r>
          </a:p>
          <a:p>
            <a:endParaRPr lang="nl-BE"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smtClean="0"/>
              <a:t>In computerboekhouden gebeurt dit op een automatische manier: </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smtClean="0"/>
              <a:t>Hier wordt enkel de journaalpost ingevuld. Al de rest gebeurt automatisch</a:t>
            </a:r>
          </a:p>
          <a:p>
            <a:endParaRPr lang="nl-BE" baseline="0" smtClean="0"/>
          </a:p>
          <a:p>
            <a:r>
              <a:rPr lang="nl-BE" baseline="0" smtClean="0"/>
              <a:t>Wanneer we onze boekhoudoefeningen schriftelijk doen moeten we onmiddellijk na de journaalpost de t-rekeningen invullen. </a:t>
            </a:r>
          </a:p>
          <a:p>
            <a:r>
              <a:rPr lang="nl-BE" smtClean="0"/>
              <a:t>We dienen  </a:t>
            </a:r>
            <a:r>
              <a:rPr lang="nl-BE" baseline="0" smtClean="0"/>
              <a:t>ons bewust te zijn van de gelijktijdige werking.</a:t>
            </a:r>
          </a:p>
          <a:p>
            <a:r>
              <a:rPr lang="nl-BE" baseline="0" smtClean="0"/>
              <a:t>Het een bestaat niet zonder het ander.</a:t>
            </a:r>
            <a:endParaRPr lang="nl-BE" smtClean="0"/>
          </a:p>
          <a:p>
            <a:endParaRPr lang="nl-BE" baseline="0" smtClean="0"/>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27</a:t>
            </a:fld>
            <a:endParaRPr lang="nl-BE">
              <a:solidFill>
                <a:prstClr val="black"/>
              </a:solidFill>
            </a:endParaRPr>
          </a:p>
        </p:txBody>
      </p:sp>
    </p:spTree>
    <p:extLst>
      <p:ext uri="{BB962C8B-B14F-4D97-AF65-F5344CB8AC3E}">
        <p14:creationId xmlns:p14="http://schemas.microsoft.com/office/powerpoint/2010/main" val="3192376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En alhoewel de jaarrekening de situatie van de onderneming weergeeft op meestal 31 december, </a:t>
            </a:r>
          </a:p>
          <a:p>
            <a:r>
              <a:rPr lang="nl-BE" smtClean="0"/>
              <a:t>bestaat de balans en de resultatenrekening op ieder ogenblik van het jaar (zelfs iedere dag). </a:t>
            </a:r>
          </a:p>
          <a:p>
            <a:endParaRPr lang="nl-BE" smtClean="0"/>
          </a:p>
          <a:p>
            <a:r>
              <a:rPr lang="nl-BE" smtClean="0"/>
              <a:t>Inderdaad,</a:t>
            </a:r>
            <a:r>
              <a:rPr lang="nl-BE" baseline="0" smtClean="0"/>
              <a:t> op ieder gewenst ogenblik</a:t>
            </a:r>
            <a:r>
              <a:rPr lang="nl-BE" smtClean="0"/>
              <a:t> kunnen balans en de resultatenrekening  aangemaakt</a:t>
            </a:r>
            <a:r>
              <a:rPr lang="nl-BE" baseline="0" smtClean="0"/>
              <a:t> worden</a:t>
            </a:r>
            <a:endParaRPr lang="nl-BE" smtClean="0"/>
          </a:p>
          <a:p>
            <a:r>
              <a:rPr lang="nl-BE" smtClean="0"/>
              <a:t>Het bedrijf kan een balans op 23 juni maken. </a:t>
            </a:r>
          </a:p>
          <a:p>
            <a:r>
              <a:rPr lang="nl-BE" smtClean="0"/>
              <a:t>Deze geeft dan weer van waar het geld komt en waar het geld naartoe is op 23 juni. </a:t>
            </a:r>
          </a:p>
          <a:p>
            <a:endParaRPr lang="nl-BE" smtClean="0"/>
          </a:p>
          <a:p>
            <a:r>
              <a:rPr lang="nl-BE" smtClean="0"/>
              <a:t>De resultatenrekening op 23 juni geeft weer hoeveel omzet, hoeveel aankopen en kosten er tot dan toe (dus van 1 januari tot en met 23 juni, zijn verricht.</a:t>
            </a:r>
            <a:endParaRPr lang="nl-BE"/>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34</a:t>
            </a:fld>
            <a:endParaRPr lang="nl-BE">
              <a:solidFill>
                <a:prstClr val="black"/>
              </a:solidFill>
            </a:endParaRPr>
          </a:p>
        </p:txBody>
      </p:sp>
    </p:spTree>
    <p:extLst>
      <p:ext uri="{BB962C8B-B14F-4D97-AF65-F5344CB8AC3E}">
        <p14:creationId xmlns:p14="http://schemas.microsoft.com/office/powerpoint/2010/main" val="389728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Tijdens één van de volgende video's zal ik evenwel een bemerking op het systeem maken, namelijk de inbreng van de computertechnologie op het boekhoudsysteem: ik zal het dan hebben over geheugenplaatsen, logfiles en mondialisering van de bedrijven met de invoer van XBRL.</a:t>
            </a:r>
          </a:p>
          <a:p>
            <a:endParaRPr lang="nl-BE" smtClean="0"/>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2</a:t>
            </a:fld>
            <a:endParaRPr lang="nl-BE">
              <a:solidFill>
                <a:prstClr val="black"/>
              </a:solidFill>
            </a:endParaRPr>
          </a:p>
        </p:txBody>
      </p:sp>
    </p:spTree>
    <p:extLst>
      <p:ext uri="{BB962C8B-B14F-4D97-AF65-F5344CB8AC3E}">
        <p14:creationId xmlns:p14="http://schemas.microsoft.com/office/powerpoint/2010/main" val="3830647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En alhoewel de jaarrekening de situatie van de onderneming weergeeft op meestal 31 december, </a:t>
            </a:r>
          </a:p>
          <a:p>
            <a:r>
              <a:rPr lang="nl-BE" smtClean="0"/>
              <a:t>bestaat de balans en de resultatenrekening op ieder ogenblik van het jaar (zelfs iedere dag). </a:t>
            </a:r>
          </a:p>
          <a:p>
            <a:endParaRPr lang="nl-BE" smtClean="0"/>
          </a:p>
          <a:p>
            <a:r>
              <a:rPr lang="nl-BE" smtClean="0"/>
              <a:t>Inderdaad,</a:t>
            </a:r>
            <a:r>
              <a:rPr lang="nl-BE" baseline="0" smtClean="0"/>
              <a:t> op ieder gewenst ogenblik</a:t>
            </a:r>
            <a:r>
              <a:rPr lang="nl-BE" smtClean="0"/>
              <a:t> kunnen balans en de resultatenrekening  aangemaakt</a:t>
            </a:r>
            <a:r>
              <a:rPr lang="nl-BE" baseline="0" smtClean="0"/>
              <a:t> worden</a:t>
            </a:r>
            <a:endParaRPr lang="nl-BE" smtClean="0"/>
          </a:p>
          <a:p>
            <a:r>
              <a:rPr lang="nl-BE" smtClean="0"/>
              <a:t>Het bedrijf kan een balans op 23 juni maken. </a:t>
            </a:r>
          </a:p>
          <a:p>
            <a:r>
              <a:rPr lang="nl-BE" smtClean="0"/>
              <a:t>Deze geeft dan weer van waar het geld komt en waar het geld naartoe is op 23 juni. </a:t>
            </a:r>
          </a:p>
          <a:p>
            <a:endParaRPr lang="nl-BE" smtClean="0"/>
          </a:p>
          <a:p>
            <a:r>
              <a:rPr lang="nl-BE" smtClean="0"/>
              <a:t>De resultatenrekening op 23 juni geeft weer hoeveel omzet, hoeveel aankopen en kosten er tot dan toe (dus van 1 januari tot en met 23 juni, zijn verricht.</a:t>
            </a:r>
            <a:endParaRPr lang="nl-BE"/>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54</a:t>
            </a:fld>
            <a:endParaRPr lang="nl-BE">
              <a:solidFill>
                <a:prstClr val="black"/>
              </a:solidFill>
            </a:endParaRPr>
          </a:p>
        </p:txBody>
      </p:sp>
    </p:spTree>
    <p:extLst>
      <p:ext uri="{BB962C8B-B14F-4D97-AF65-F5344CB8AC3E}">
        <p14:creationId xmlns:p14="http://schemas.microsoft.com/office/powerpoint/2010/main" val="925681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05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A0881D-1A32-49DD-B1F7-41D983EE1487}" type="slidenum">
              <a:rPr lang="nl-NL" altLang="nl-BE">
                <a:solidFill>
                  <a:prstClr val="black"/>
                </a:solidFill>
                <a:latin typeface="Arial" panose="020B0604020202020204" pitchFamily="34" charset="0"/>
              </a:rPr>
              <a:pPr>
                <a:spcBef>
                  <a:spcPct val="0"/>
                </a:spcBef>
              </a:pPr>
              <a:t>70</a:t>
            </a:fld>
            <a:endParaRPr lang="nl-NL" altLang="nl-BE">
              <a:solidFill>
                <a:prstClr val="black"/>
              </a:solidFill>
              <a:latin typeface="Arial" panose="020B0604020202020204" pitchFamily="34"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nl-BE" smtClean="0"/>
          </a:p>
          <a:p>
            <a:pPr eaLnBrk="1" hangingPunct="1">
              <a:spcBef>
                <a:spcPct val="0"/>
              </a:spcBef>
            </a:pPr>
            <a:endParaRPr lang="nl-NL" altLang="nl-BE" smtClean="0"/>
          </a:p>
        </p:txBody>
      </p:sp>
    </p:spTree>
    <p:extLst>
      <p:ext uri="{BB962C8B-B14F-4D97-AF65-F5344CB8AC3E}">
        <p14:creationId xmlns:p14="http://schemas.microsoft.com/office/powerpoint/2010/main" val="244624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5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79290C-D2F3-4D77-855C-95B2DCE90444}" type="slidenum">
              <a:rPr lang="nl-NL" altLang="nl-BE">
                <a:solidFill>
                  <a:prstClr val="black"/>
                </a:solidFill>
                <a:latin typeface="Arial" panose="020B0604020202020204" pitchFamily="34" charset="0"/>
              </a:rPr>
              <a:pPr>
                <a:spcBef>
                  <a:spcPct val="0"/>
                </a:spcBef>
              </a:pPr>
              <a:t>71</a:t>
            </a:fld>
            <a:endParaRPr lang="nl-NL" altLang="nl-BE">
              <a:solidFill>
                <a:prstClr val="black"/>
              </a:solidFill>
              <a:latin typeface="Arial" panose="020B0604020202020204"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smtClean="0"/>
          </a:p>
        </p:txBody>
      </p:sp>
    </p:spTree>
    <p:extLst>
      <p:ext uri="{BB962C8B-B14F-4D97-AF65-F5344CB8AC3E}">
        <p14:creationId xmlns:p14="http://schemas.microsoft.com/office/powerpoint/2010/main" val="4279738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05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356E12-6CE2-40C8-842C-A2FC99D355D5}" type="slidenum">
              <a:rPr lang="nl-NL" altLang="nl-BE">
                <a:solidFill>
                  <a:prstClr val="black"/>
                </a:solidFill>
                <a:latin typeface="Arial" panose="020B0604020202020204" pitchFamily="34" charset="0"/>
              </a:rPr>
              <a:pPr>
                <a:spcBef>
                  <a:spcPct val="0"/>
                </a:spcBef>
              </a:pPr>
              <a:t>72</a:t>
            </a:fld>
            <a:endParaRPr lang="nl-NL" altLang="nl-BE">
              <a:solidFill>
                <a:prstClr val="black"/>
              </a:solidFill>
              <a:latin typeface="Arial" panose="020B060402020202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smtClean="0"/>
          </a:p>
        </p:txBody>
      </p:sp>
    </p:spTree>
    <p:extLst>
      <p:ext uri="{BB962C8B-B14F-4D97-AF65-F5344CB8AC3E}">
        <p14:creationId xmlns:p14="http://schemas.microsoft.com/office/powerpoint/2010/main" val="4155091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05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08B0AA-6D6C-47D6-8B54-007D82CD74B7}" type="slidenum">
              <a:rPr lang="nl-NL" altLang="nl-BE">
                <a:solidFill>
                  <a:prstClr val="black"/>
                </a:solidFill>
                <a:latin typeface="Arial" panose="020B0604020202020204" pitchFamily="34" charset="0"/>
              </a:rPr>
              <a:pPr>
                <a:spcBef>
                  <a:spcPct val="0"/>
                </a:spcBef>
              </a:pPr>
              <a:t>73</a:t>
            </a:fld>
            <a:endParaRPr lang="nl-NL" altLang="nl-BE">
              <a:solidFill>
                <a:prstClr val="black"/>
              </a:solidFill>
              <a:latin typeface="Arial" panose="020B060402020202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smtClean="0"/>
          </a:p>
        </p:txBody>
      </p:sp>
    </p:spTree>
    <p:extLst>
      <p:ext uri="{BB962C8B-B14F-4D97-AF65-F5344CB8AC3E}">
        <p14:creationId xmlns:p14="http://schemas.microsoft.com/office/powerpoint/2010/main" val="993347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smtClean="0"/>
              <a:t>In deze video behandelen we de resultatenrekening zoals ze wordt voorgesteld in de jaarrekening. </a:t>
            </a:r>
          </a:p>
          <a:p>
            <a:r>
              <a:rPr lang="nl-BE" baseline="0" smtClean="0"/>
              <a:t>De jaarrekening bevat de balans, de resultatenrekening, toelichtingen en de sociale balans. </a:t>
            </a:r>
          </a:p>
          <a:p>
            <a:r>
              <a:rPr lang="nl-BE" baseline="0" smtClean="0"/>
              <a:t>De jaarrekening van een belgisch bedrijf kan volledig kosteloos opgevraagd worden bij de Nationale Bank op het internetadres</a:t>
            </a:r>
          </a:p>
          <a:p>
            <a:r>
              <a:rPr lang="nl-BE" baseline="0" smtClean="0"/>
              <a:t>www.nbb.be</a:t>
            </a:r>
          </a:p>
          <a:p>
            <a:endParaRPr lang="nl-BE" baseline="0" smtClean="0"/>
          </a:p>
          <a:p>
            <a:endParaRPr lang="nl-BE" baseline="0" smtClean="0"/>
          </a:p>
          <a:p>
            <a:r>
              <a:rPr lang="nl-BE" baseline="0" smtClean="0"/>
              <a:t> </a:t>
            </a:r>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81</a:t>
            </a:fld>
            <a:endParaRPr lang="nl-BE">
              <a:solidFill>
                <a:prstClr val="black"/>
              </a:solidFill>
            </a:endParaRPr>
          </a:p>
        </p:txBody>
      </p:sp>
    </p:spTree>
    <p:extLst>
      <p:ext uri="{BB962C8B-B14F-4D97-AF65-F5344CB8AC3E}">
        <p14:creationId xmlns:p14="http://schemas.microsoft.com/office/powerpoint/2010/main" val="2642562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smtClean="0"/>
              <a:t>In tegenstelling tot de balans worden</a:t>
            </a:r>
            <a:r>
              <a:rPr lang="nl-BE" b="0" baseline="0" smtClean="0"/>
              <a:t> de verschillende rekeningen (hier 6 en 7) door elkaar gebruikt. </a:t>
            </a:r>
          </a:p>
          <a:p>
            <a:r>
              <a:rPr lang="nl-BE" b="0" baseline="0" smtClean="0"/>
              <a:t>Deze manier van voorstellen heet de Staffelvorm. Toch zit er een echte structuur in deze Staffelvorm-voorstelling</a:t>
            </a:r>
            <a:endParaRPr lang="nl-BE" b="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b="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0" smtClean="0"/>
              <a:t>In</a:t>
            </a:r>
            <a:r>
              <a:rPr lang="nl-BE" b="0" baseline="0" smtClean="0"/>
              <a:t> de resultatenrekening zien we alle inkomsten (verkopen)  en alle uitgaven (aankopen en kosten) die dat jaar werden gedaan. </a:t>
            </a:r>
          </a:p>
          <a:p>
            <a:pPr marL="0" marR="0" indent="0" algn="l" defTabSz="914400" rtl="0" eaLnBrk="1" fontAlgn="auto" latinLnBrk="0" hangingPunct="1">
              <a:lnSpc>
                <a:spcPct val="100000"/>
              </a:lnSpc>
              <a:spcBef>
                <a:spcPts val="0"/>
              </a:spcBef>
              <a:spcAft>
                <a:spcPts val="0"/>
              </a:spcAft>
              <a:buClrTx/>
              <a:buSzTx/>
              <a:buFontTx/>
              <a:buNone/>
              <a:tabLst/>
              <a:defRPr/>
            </a:pPr>
            <a:r>
              <a:rPr lang="nl-BE" b="0" baseline="0" smtClean="0"/>
              <a:t>Het is belangrijk voor ogen te houden dat er ieder jaar een nieuwe resultatenrekening wordt opgesteld.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0" baseline="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smtClean="0"/>
          </a:p>
          <a:p>
            <a:endParaRPr lang="nl-BE" b="0"/>
          </a:p>
        </p:txBody>
      </p:sp>
      <p:sp>
        <p:nvSpPr>
          <p:cNvPr id="4" name="Tijdelijke aanduiding voor dianummer 3"/>
          <p:cNvSpPr>
            <a:spLocks noGrp="1"/>
          </p:cNvSpPr>
          <p:nvPr>
            <p:ph type="sldNum" sz="quarter" idx="10"/>
          </p:nvPr>
        </p:nvSpPr>
        <p:spPr/>
        <p:txBody>
          <a:bodyPr/>
          <a:lstStyle/>
          <a:p>
            <a:fld id="{FD7B5741-ECA0-4725-ADD9-CFB9236F15A0}" type="slidenum">
              <a:rPr lang="nl-BE" smtClean="0">
                <a:solidFill>
                  <a:prstClr val="black"/>
                </a:solidFill>
              </a:rPr>
              <a:pPr/>
              <a:t>82</a:t>
            </a:fld>
            <a:endParaRPr lang="nl-BE">
              <a:solidFill>
                <a:prstClr val="black"/>
              </a:solidFill>
            </a:endParaRPr>
          </a:p>
        </p:txBody>
      </p:sp>
    </p:spTree>
    <p:extLst>
      <p:ext uri="{BB962C8B-B14F-4D97-AF65-F5344CB8AC3E}">
        <p14:creationId xmlns:p14="http://schemas.microsoft.com/office/powerpoint/2010/main" val="3759560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De inkomsten en uitgaven van een bedrijf situeren zich op drie vlakken: </a:t>
            </a:r>
          </a:p>
          <a:p>
            <a:r>
              <a:rPr lang="nl-BE" smtClean="0"/>
              <a:t>(1) de operationele</a:t>
            </a:r>
          </a:p>
          <a:p>
            <a:r>
              <a:rPr lang="nl-BE" smtClean="0"/>
              <a:t>(2) de financiële</a:t>
            </a:r>
          </a:p>
          <a:p>
            <a:r>
              <a:rPr lang="nl-BE" smtClean="0"/>
              <a:t>(3) de uitzonderlijke inkomens.</a:t>
            </a:r>
          </a:p>
          <a:p>
            <a:endParaRPr lang="nl-BE" smtClean="0"/>
          </a:p>
          <a:p>
            <a:r>
              <a:rPr lang="nl-BE" b="1" smtClean="0"/>
              <a:t>De operationele inkomsten en uitgaven </a:t>
            </a:r>
          </a:p>
          <a:p>
            <a:r>
              <a:rPr lang="nl-BE" b="0" smtClean="0"/>
              <a:t>Dit is alles wat te maken heeft met de normale bedrijfsuitoefening,</a:t>
            </a:r>
            <a:r>
              <a:rPr lang="nl-BE" b="0" baseline="0" smtClean="0"/>
              <a:t> namelijk die activiteiten die aangeduid zijn bij het handelsregisternummer van die onderneming</a:t>
            </a:r>
          </a:p>
          <a:p>
            <a:endParaRPr lang="nl-BE" b="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1" smtClean="0"/>
              <a:t>De financiële inkomsten en uitgaven </a:t>
            </a:r>
          </a:p>
          <a:p>
            <a:r>
              <a:rPr lang="nl-BE" b="0" smtClean="0"/>
              <a:t>Alles wat te maken heeft met financiën</a:t>
            </a:r>
          </a:p>
          <a:p>
            <a:endParaRPr lang="nl-BE" b="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1" smtClean="0"/>
              <a:t>De uitzonderlijke inkomens.</a:t>
            </a:r>
          </a:p>
          <a:p>
            <a:pPr marL="0" marR="0" indent="0" algn="l" defTabSz="914400" rtl="0" eaLnBrk="1" fontAlgn="auto" latinLnBrk="0" hangingPunct="1">
              <a:lnSpc>
                <a:spcPct val="100000"/>
              </a:lnSpc>
              <a:spcBef>
                <a:spcPts val="0"/>
              </a:spcBef>
              <a:spcAft>
                <a:spcPts val="0"/>
              </a:spcAft>
              <a:buClrTx/>
              <a:buSzTx/>
              <a:buFontTx/>
              <a:buNone/>
              <a:tabLst/>
              <a:defRPr/>
            </a:pPr>
            <a:r>
              <a:rPr lang="nl-BE" b="0" smtClean="0"/>
              <a:t>Alles wat eigenlijk niets te maken heeft met de eigenlijke bedrijfsactiviteit</a:t>
            </a:r>
          </a:p>
          <a:p>
            <a:endParaRPr lang="nl-BE" b="0" smtClean="0"/>
          </a:p>
        </p:txBody>
      </p:sp>
      <p:sp>
        <p:nvSpPr>
          <p:cNvPr id="4" name="Tijdelijke aanduiding voor dianummer 3"/>
          <p:cNvSpPr>
            <a:spLocks noGrp="1"/>
          </p:cNvSpPr>
          <p:nvPr>
            <p:ph type="sldNum" sz="quarter" idx="10"/>
          </p:nvPr>
        </p:nvSpPr>
        <p:spPr/>
        <p:txBody>
          <a:bodyPr/>
          <a:lstStyle/>
          <a:p>
            <a:fld id="{FD7B5741-ECA0-4725-ADD9-CFB9236F15A0}" type="slidenum">
              <a:rPr lang="nl-BE" smtClean="0">
                <a:solidFill>
                  <a:prstClr val="black"/>
                </a:solidFill>
              </a:rPr>
              <a:pPr/>
              <a:t>83</a:t>
            </a:fld>
            <a:endParaRPr lang="nl-BE">
              <a:solidFill>
                <a:prstClr val="black"/>
              </a:solidFill>
            </a:endParaRPr>
          </a:p>
        </p:txBody>
      </p:sp>
    </p:spTree>
    <p:extLst>
      <p:ext uri="{BB962C8B-B14F-4D97-AF65-F5344CB8AC3E}">
        <p14:creationId xmlns:p14="http://schemas.microsoft.com/office/powerpoint/2010/main" val="517588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mtClean="0"/>
              <a:t>Zoals de termen al aanduiden heeft het eerste (het operationele inkomen) enkel te maken met de in-en uitgaven in verband met de business. Gemakkelijkheidshalve stellen we dat de "business" die activiteiten zijn die dat bedrijf vermeld heeft in het handelsregister. Dit is een belangrijk cijfer voor de potentiële investeerders of stakeholders.</a:t>
            </a:r>
          </a:p>
          <a:p>
            <a:endParaRPr lang="nl-BE"/>
          </a:p>
        </p:txBody>
      </p:sp>
      <p:sp>
        <p:nvSpPr>
          <p:cNvPr id="4" name="Tijdelijke aanduiding voor dianummer 3"/>
          <p:cNvSpPr>
            <a:spLocks noGrp="1"/>
          </p:cNvSpPr>
          <p:nvPr>
            <p:ph type="sldNum" sz="quarter" idx="10"/>
          </p:nvPr>
        </p:nvSpPr>
        <p:spPr/>
        <p:txBody>
          <a:bodyPr/>
          <a:lstStyle/>
          <a:p>
            <a:fld id="{FD7B5741-ECA0-4725-ADD9-CFB9236F15A0}" type="slidenum">
              <a:rPr lang="nl-BE" smtClean="0">
                <a:solidFill>
                  <a:prstClr val="black"/>
                </a:solidFill>
              </a:rPr>
              <a:pPr/>
              <a:t>84</a:t>
            </a:fld>
            <a:endParaRPr lang="nl-BE">
              <a:solidFill>
                <a:prstClr val="black"/>
              </a:solidFill>
            </a:endParaRPr>
          </a:p>
        </p:txBody>
      </p:sp>
    </p:spTree>
    <p:extLst>
      <p:ext uri="{BB962C8B-B14F-4D97-AF65-F5344CB8AC3E}">
        <p14:creationId xmlns:p14="http://schemas.microsoft.com/office/powerpoint/2010/main" val="18656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De financiële inkomens zijn die die enkel te maken hebben met financiële beleggingen en/of opbrengsten. </a:t>
            </a:r>
          </a:p>
          <a:p>
            <a:r>
              <a:rPr lang="nl-BE" smtClean="0"/>
              <a:t>Dit cijfer is van minder belang omdat de investeerder een zuivere situatie voor ogen wil hebben: wat zal het bedrijf opbrengen indien het vrij is van financiële lasten. </a:t>
            </a:r>
          </a:p>
          <a:p>
            <a:r>
              <a:rPr lang="nl-BE" smtClean="0"/>
              <a:t>Financiële lasten hebben eigenlijk niets te maken met de rendabiliteit van een bedrijf. </a:t>
            </a:r>
          </a:p>
          <a:p>
            <a:r>
              <a:rPr lang="nl-BE" smtClean="0"/>
              <a:t>Het is niet omdat het bedrijf kapitaal nodig heeft om te overleven (omdat de investeerders te weinig hebben kunnen investeerders) dat het bedrijf niet rendabel is. </a:t>
            </a:r>
          </a:p>
          <a:p>
            <a:r>
              <a:rPr lang="nl-BE" smtClean="0"/>
              <a:t>Eigenlijk heeft het een niets met het ander te maken. </a:t>
            </a:r>
            <a:endParaRPr lang="nl-BE"/>
          </a:p>
        </p:txBody>
      </p:sp>
      <p:sp>
        <p:nvSpPr>
          <p:cNvPr id="4" name="Tijdelijke aanduiding voor dianummer 3"/>
          <p:cNvSpPr>
            <a:spLocks noGrp="1"/>
          </p:cNvSpPr>
          <p:nvPr>
            <p:ph type="sldNum" sz="quarter" idx="10"/>
          </p:nvPr>
        </p:nvSpPr>
        <p:spPr/>
        <p:txBody>
          <a:bodyPr/>
          <a:lstStyle/>
          <a:p>
            <a:fld id="{FD7B5741-ECA0-4725-ADD9-CFB9236F15A0}" type="slidenum">
              <a:rPr lang="nl-BE" smtClean="0">
                <a:solidFill>
                  <a:prstClr val="black"/>
                </a:solidFill>
              </a:rPr>
              <a:pPr/>
              <a:t>85</a:t>
            </a:fld>
            <a:endParaRPr lang="nl-BE">
              <a:solidFill>
                <a:prstClr val="black"/>
              </a:solidFill>
            </a:endParaRPr>
          </a:p>
        </p:txBody>
      </p:sp>
    </p:spTree>
    <p:extLst>
      <p:ext uri="{BB962C8B-B14F-4D97-AF65-F5344CB8AC3E}">
        <p14:creationId xmlns:p14="http://schemas.microsoft.com/office/powerpoint/2010/main" val="385776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Tijdens één van de volgende video's zal ik evenwel een bemerking op het systeem maken, namelijk de inbreng van de computertechnologie op het boekhoudsysteem: ik zal het dan hebben over geheugenplaatsen, logfiles en mondialisering van de bedrijven met de invoer van XBRL.</a:t>
            </a:r>
          </a:p>
          <a:p>
            <a:endParaRPr lang="nl-BE" smtClean="0"/>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3</a:t>
            </a:fld>
            <a:endParaRPr lang="nl-BE">
              <a:solidFill>
                <a:prstClr val="black"/>
              </a:solidFill>
            </a:endParaRPr>
          </a:p>
        </p:txBody>
      </p:sp>
    </p:spTree>
    <p:extLst>
      <p:ext uri="{BB962C8B-B14F-4D97-AF65-F5344CB8AC3E}">
        <p14:creationId xmlns:p14="http://schemas.microsoft.com/office/powerpoint/2010/main" val="1378398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De uitzonderlijke inkomens betreffen die inkomens die als het ware uit de lucht komen vallen. M.a.w. ze hebben niets met de normale bedrijfsactiviteit te maken. Als voorbeeld neem ik de verkoop van een bedrijfsgebouw. Deze opbrengst heeft duidelijk niets met de bedrijfsactiviteit te maken. Zodoende is het belangrijk voor stakeholders dat deze inkomens volledig afzonderlijk worden behandeld. </a:t>
            </a:r>
          </a:p>
          <a:p>
            <a:endParaRPr lang="nl-BE" smtClean="0"/>
          </a:p>
          <a:p>
            <a:r>
              <a:rPr lang="nl-BE" smtClean="0"/>
              <a:t>vb uitzonderlijke kosten : je hebt een bestelwagen die drie jaar oud is, nog voor 40 % aanschafwaarde in de boekhouding staat en je rijdt die total loss zonder tegenpartij. je boekt dat jaar die 40 % boekwaarde af als uitzonderlijke afschrijving. vb : je magazijn brandt af : de herstellingskosten boek je als uitzonderlijke kost, de verzekeringsvergoeding als uitzonderlijke opbrengst. vb : je Mercedes is na 5 jaar afgeschreven en boekhoudkundig 0 euro waard, maar je verkoopt hem voor 10.000 euro : die som is een uitzonderlijke opbrengst. vb : Je koopt met je vennootschap een deelneming in een andere vennootschap. 5 jaar later verkoop je die aandelen opnieuw maar is de waarde verdubbeld : meerwaarde is uitzonderlijke opbrengst. Ander voorbeeld is, je spant een rechtszaak aan tegen iemand die een schadevergoeding moet betalen aan je zaak wegens "wat dan ook" is een uitzonderlijke opbrengst...</a:t>
            </a:r>
            <a:br>
              <a:rPr lang="nl-BE" smtClean="0"/>
            </a:br>
            <a:endParaRPr lang="nl-BE" smtClean="0"/>
          </a:p>
          <a:p>
            <a:pPr marL="0" marR="0" indent="0" algn="l" defTabSz="914400" rtl="0" eaLnBrk="1" fontAlgn="auto" latinLnBrk="0" hangingPunct="1">
              <a:lnSpc>
                <a:spcPct val="100000"/>
              </a:lnSpc>
              <a:spcBef>
                <a:spcPts val="0"/>
              </a:spcBef>
              <a:spcAft>
                <a:spcPts val="0"/>
              </a:spcAft>
              <a:buClrTx/>
              <a:buSzTx/>
              <a:buFontTx/>
              <a:buNone/>
              <a:tabLst/>
              <a:defRPr/>
            </a:pPr>
            <a:r>
              <a:rPr lang="nl-BE" smtClean="0"/>
              <a:t>Draai je de rollen om, je moet schade betalen, is dit een uitzonderlijke kost...</a:t>
            </a:r>
          </a:p>
          <a:p>
            <a:endParaRPr lang="nl-BE"/>
          </a:p>
        </p:txBody>
      </p:sp>
      <p:sp>
        <p:nvSpPr>
          <p:cNvPr id="4" name="Tijdelijke aanduiding voor dianummer 3"/>
          <p:cNvSpPr>
            <a:spLocks noGrp="1"/>
          </p:cNvSpPr>
          <p:nvPr>
            <p:ph type="sldNum" sz="quarter" idx="10"/>
          </p:nvPr>
        </p:nvSpPr>
        <p:spPr/>
        <p:txBody>
          <a:bodyPr/>
          <a:lstStyle/>
          <a:p>
            <a:fld id="{FD7B5741-ECA0-4725-ADD9-CFB9236F15A0}" type="slidenum">
              <a:rPr lang="nl-BE" smtClean="0">
                <a:solidFill>
                  <a:prstClr val="black"/>
                </a:solidFill>
              </a:rPr>
              <a:pPr/>
              <a:t>86</a:t>
            </a:fld>
            <a:endParaRPr lang="nl-BE">
              <a:solidFill>
                <a:prstClr val="black"/>
              </a:solidFill>
            </a:endParaRPr>
          </a:p>
        </p:txBody>
      </p:sp>
    </p:spTree>
    <p:extLst>
      <p:ext uri="{BB962C8B-B14F-4D97-AF65-F5344CB8AC3E}">
        <p14:creationId xmlns:p14="http://schemas.microsoft.com/office/powerpoint/2010/main" val="2960882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Zoals je merkt kan je dus de volgende indeling van de cashflow hebben</a:t>
            </a:r>
          </a:p>
          <a:p>
            <a:r>
              <a:rPr lang="nl-BE" smtClean="0"/>
              <a:t>(1) de operationele cashflow</a:t>
            </a:r>
          </a:p>
          <a:p>
            <a:r>
              <a:rPr lang="nl-BE" smtClean="0"/>
              <a:t>(2) de financiële cashflow</a:t>
            </a:r>
          </a:p>
          <a:p>
            <a:r>
              <a:rPr lang="nl-BE" smtClean="0"/>
              <a:t>(3) de uitzonderlijke  cashflow</a:t>
            </a:r>
          </a:p>
          <a:p>
            <a:r>
              <a:rPr lang="nl-BE" smtClean="0"/>
              <a:t>(4) en uiteraard de totale cashflow die eenvoudigweg de som is van de voorgaande. </a:t>
            </a:r>
          </a:p>
        </p:txBody>
      </p:sp>
      <p:sp>
        <p:nvSpPr>
          <p:cNvPr id="4" name="Tijdelijke aanduiding voor dianummer 3"/>
          <p:cNvSpPr>
            <a:spLocks noGrp="1"/>
          </p:cNvSpPr>
          <p:nvPr>
            <p:ph type="sldNum" sz="quarter" idx="10"/>
          </p:nvPr>
        </p:nvSpPr>
        <p:spPr/>
        <p:txBody>
          <a:bodyPr/>
          <a:lstStyle/>
          <a:p>
            <a:fld id="{FD7B5741-ECA0-4725-ADD9-CFB9236F15A0}" type="slidenum">
              <a:rPr lang="nl-BE" smtClean="0">
                <a:solidFill>
                  <a:prstClr val="black"/>
                </a:solidFill>
              </a:rPr>
              <a:pPr/>
              <a:t>87</a:t>
            </a:fld>
            <a:endParaRPr lang="nl-BE">
              <a:solidFill>
                <a:prstClr val="black"/>
              </a:solidFill>
            </a:endParaRPr>
          </a:p>
        </p:txBody>
      </p:sp>
    </p:spTree>
    <p:extLst>
      <p:ext uri="{BB962C8B-B14F-4D97-AF65-F5344CB8AC3E}">
        <p14:creationId xmlns:p14="http://schemas.microsoft.com/office/powerpoint/2010/main" val="2262109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1" smtClean="0">
                <a:solidFill>
                  <a:schemeClr val="bg1"/>
                </a:solidFill>
              </a:rPr>
              <a:t>kleine en middelgrote ondernemingen</a:t>
            </a:r>
          </a:p>
          <a:p>
            <a:r>
              <a:rPr lang="nl-BE" smtClean="0"/>
              <a:t>ondernemingen die niet meer dan één van de volgende criteria overschreiden</a:t>
            </a:r>
          </a:p>
          <a:p>
            <a:r>
              <a:rPr lang="nl-BE" smtClean="0"/>
              <a:t>gemiddeld</a:t>
            </a:r>
            <a:r>
              <a:rPr lang="nl-BE" baseline="0" smtClean="0"/>
              <a:t> aantal werknemer &lt;=50</a:t>
            </a:r>
          </a:p>
          <a:p>
            <a:r>
              <a:rPr lang="nl-BE" smtClean="0"/>
              <a:t>omzet (excl BTW) &lt;= 7,300,000 euro</a:t>
            </a:r>
          </a:p>
          <a:p>
            <a:r>
              <a:rPr lang="nl-BE" smtClean="0"/>
              <a:t>balanstotaal &lt;= 3,625,000 euro</a:t>
            </a:r>
          </a:p>
          <a:p>
            <a:endParaRPr lang="nl-BE"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1" smtClean="0">
                <a:solidFill>
                  <a:schemeClr val="bg1"/>
                </a:solidFill>
              </a:rPr>
              <a:t>grote ondernemingen</a:t>
            </a:r>
          </a:p>
          <a:p>
            <a:r>
              <a:rPr lang="nl-BE" smtClean="0"/>
              <a:t>gemiddeld</a:t>
            </a:r>
            <a:r>
              <a:rPr lang="nl-BE" baseline="0" smtClean="0"/>
              <a:t> aantal werknemer &gt;50</a:t>
            </a:r>
          </a:p>
          <a:p>
            <a:r>
              <a:rPr lang="nl-BE" smtClean="0"/>
              <a:t>omzet (excl BTW) &gt; 7,300,000 euro</a:t>
            </a:r>
          </a:p>
          <a:p>
            <a:r>
              <a:rPr lang="nl-BE" smtClean="0"/>
              <a:t>balanstotaal &gt; 3,625,000 euro</a:t>
            </a:r>
          </a:p>
          <a:p>
            <a:r>
              <a:rPr lang="nl-BE" smtClean="0"/>
              <a:t>of</a:t>
            </a:r>
          </a:p>
          <a:p>
            <a:pPr marL="0" marR="0" indent="0" algn="l" defTabSz="914400" rtl="0" eaLnBrk="1" fontAlgn="auto" latinLnBrk="0" hangingPunct="1">
              <a:lnSpc>
                <a:spcPct val="100000"/>
              </a:lnSpc>
              <a:spcBef>
                <a:spcPts val="0"/>
              </a:spcBef>
              <a:spcAft>
                <a:spcPts val="0"/>
              </a:spcAft>
              <a:buClrTx/>
              <a:buSzTx/>
              <a:buFontTx/>
              <a:buNone/>
              <a:tabLst/>
              <a:defRPr/>
            </a:pPr>
            <a:r>
              <a:rPr lang="nl-BE" smtClean="0"/>
              <a:t>gemiddeld</a:t>
            </a:r>
            <a:r>
              <a:rPr lang="nl-BE" baseline="0" smtClean="0"/>
              <a:t> aantal werknemer &gt;100</a:t>
            </a:r>
          </a:p>
          <a:p>
            <a:r>
              <a:rPr lang="nl-BE" baseline="0" smtClean="0"/>
              <a:t> </a:t>
            </a:r>
            <a:endParaRPr lang="nl-BE" smtClean="0"/>
          </a:p>
        </p:txBody>
      </p:sp>
      <p:sp>
        <p:nvSpPr>
          <p:cNvPr id="4" name="Tijdelijke aanduiding voor dianummer 3"/>
          <p:cNvSpPr>
            <a:spLocks noGrp="1"/>
          </p:cNvSpPr>
          <p:nvPr>
            <p:ph type="sldNum" sz="quarter" idx="10"/>
          </p:nvPr>
        </p:nvSpPr>
        <p:spPr/>
        <p:txBody>
          <a:bodyPr/>
          <a:lstStyle/>
          <a:p>
            <a:fld id="{FD7B5741-ECA0-4725-ADD9-CFB9236F15A0}" type="slidenum">
              <a:rPr lang="nl-BE" smtClean="0">
                <a:solidFill>
                  <a:prstClr val="black"/>
                </a:solidFill>
              </a:rPr>
              <a:pPr/>
              <a:t>88</a:t>
            </a:fld>
            <a:endParaRPr lang="nl-BE">
              <a:solidFill>
                <a:prstClr val="black"/>
              </a:solidFill>
            </a:endParaRPr>
          </a:p>
        </p:txBody>
      </p:sp>
    </p:spTree>
    <p:extLst>
      <p:ext uri="{BB962C8B-B14F-4D97-AF65-F5344CB8AC3E}">
        <p14:creationId xmlns:p14="http://schemas.microsoft.com/office/powerpoint/2010/main" val="3974172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belasting</a:t>
            </a:r>
            <a:endParaRPr lang="nl-BE"/>
          </a:p>
        </p:txBody>
      </p:sp>
      <p:sp>
        <p:nvSpPr>
          <p:cNvPr id="4" name="Tijdelijke aanduiding voor dianummer 3"/>
          <p:cNvSpPr>
            <a:spLocks noGrp="1"/>
          </p:cNvSpPr>
          <p:nvPr>
            <p:ph type="sldNum" sz="quarter" idx="10"/>
          </p:nvPr>
        </p:nvSpPr>
        <p:spPr/>
        <p:txBody>
          <a:bodyPr/>
          <a:lstStyle/>
          <a:p>
            <a:fld id="{FD7B5741-ECA0-4725-ADD9-CFB9236F15A0}" type="slidenum">
              <a:rPr lang="nl-BE" smtClean="0">
                <a:solidFill>
                  <a:prstClr val="black"/>
                </a:solidFill>
              </a:rPr>
              <a:pPr/>
              <a:t>89</a:t>
            </a:fld>
            <a:endParaRPr lang="nl-BE">
              <a:solidFill>
                <a:prstClr val="black"/>
              </a:solidFill>
            </a:endParaRPr>
          </a:p>
        </p:txBody>
      </p:sp>
    </p:spTree>
    <p:extLst>
      <p:ext uri="{BB962C8B-B14F-4D97-AF65-F5344CB8AC3E}">
        <p14:creationId xmlns:p14="http://schemas.microsoft.com/office/powerpoint/2010/main" val="2549515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Bestemmen van de winst</a:t>
            </a:r>
            <a:endParaRPr lang="nl-BE"/>
          </a:p>
        </p:txBody>
      </p:sp>
      <p:sp>
        <p:nvSpPr>
          <p:cNvPr id="4" name="Tijdelijke aanduiding voor dianummer 3"/>
          <p:cNvSpPr>
            <a:spLocks noGrp="1"/>
          </p:cNvSpPr>
          <p:nvPr>
            <p:ph type="sldNum" sz="quarter" idx="10"/>
          </p:nvPr>
        </p:nvSpPr>
        <p:spPr/>
        <p:txBody>
          <a:bodyPr/>
          <a:lstStyle/>
          <a:p>
            <a:fld id="{FD7B5741-ECA0-4725-ADD9-CFB9236F15A0}" type="slidenum">
              <a:rPr lang="nl-BE" smtClean="0">
                <a:solidFill>
                  <a:prstClr val="black"/>
                </a:solidFill>
              </a:rPr>
              <a:pPr/>
              <a:t>90</a:t>
            </a:fld>
            <a:endParaRPr lang="nl-BE">
              <a:solidFill>
                <a:prstClr val="black"/>
              </a:solidFill>
            </a:endParaRPr>
          </a:p>
        </p:txBody>
      </p:sp>
    </p:spTree>
    <p:extLst>
      <p:ext uri="{BB962C8B-B14F-4D97-AF65-F5344CB8AC3E}">
        <p14:creationId xmlns:p14="http://schemas.microsoft.com/office/powerpoint/2010/main" val="612571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In de balans en de resultatenrekening zijn eer eveneens verwijzingen naar bijkomende toelichtingen. </a:t>
            </a:r>
          </a:p>
          <a:p>
            <a:r>
              <a:rPr lang="nl-BE" smtClean="0"/>
              <a:t>In de resulatenrekening is de verwijzing naar toelichting nummer 5,6</a:t>
            </a:r>
          </a:p>
          <a:p>
            <a:r>
              <a:rPr lang="nl-BE" smtClean="0"/>
              <a:t>Dit is enerzijds personeel en personeelskosten</a:t>
            </a:r>
          </a:p>
          <a:p>
            <a:endParaRPr lang="nl-BE" smtClean="0"/>
          </a:p>
        </p:txBody>
      </p:sp>
      <p:sp>
        <p:nvSpPr>
          <p:cNvPr id="4" name="Tijdelijke aanduiding voor dianummer 3"/>
          <p:cNvSpPr>
            <a:spLocks noGrp="1"/>
          </p:cNvSpPr>
          <p:nvPr>
            <p:ph type="sldNum" sz="quarter" idx="10"/>
          </p:nvPr>
        </p:nvSpPr>
        <p:spPr/>
        <p:txBody>
          <a:bodyPr/>
          <a:lstStyle/>
          <a:p>
            <a:fld id="{FD7B5741-ECA0-4725-ADD9-CFB9236F15A0}" type="slidenum">
              <a:rPr lang="nl-BE" smtClean="0">
                <a:solidFill>
                  <a:prstClr val="black"/>
                </a:solidFill>
              </a:rPr>
              <a:pPr/>
              <a:t>91</a:t>
            </a:fld>
            <a:endParaRPr lang="nl-BE">
              <a:solidFill>
                <a:prstClr val="black"/>
              </a:solidFill>
            </a:endParaRPr>
          </a:p>
        </p:txBody>
      </p:sp>
    </p:spTree>
    <p:extLst>
      <p:ext uri="{BB962C8B-B14F-4D97-AF65-F5344CB8AC3E}">
        <p14:creationId xmlns:p14="http://schemas.microsoft.com/office/powerpoint/2010/main" val="3933452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en anderzijds een toelichting omtrent de financiële</a:t>
            </a:r>
            <a:r>
              <a:rPr lang="nl-BE" baseline="0" smtClean="0"/>
              <a:t> kosten en opbrengsten.</a:t>
            </a:r>
            <a:endParaRPr lang="nl-BE"/>
          </a:p>
        </p:txBody>
      </p:sp>
      <p:sp>
        <p:nvSpPr>
          <p:cNvPr id="4" name="Tijdelijke aanduiding voor dianummer 3"/>
          <p:cNvSpPr>
            <a:spLocks noGrp="1"/>
          </p:cNvSpPr>
          <p:nvPr>
            <p:ph type="sldNum" sz="quarter" idx="10"/>
          </p:nvPr>
        </p:nvSpPr>
        <p:spPr/>
        <p:txBody>
          <a:bodyPr/>
          <a:lstStyle/>
          <a:p>
            <a:fld id="{FD7B5741-ECA0-4725-ADD9-CFB9236F15A0}" type="slidenum">
              <a:rPr lang="nl-BE" smtClean="0">
                <a:solidFill>
                  <a:prstClr val="black"/>
                </a:solidFill>
              </a:rPr>
              <a:pPr/>
              <a:t>92</a:t>
            </a:fld>
            <a:endParaRPr lang="nl-BE">
              <a:solidFill>
                <a:prstClr val="black"/>
              </a:solidFill>
            </a:endParaRPr>
          </a:p>
        </p:txBody>
      </p:sp>
    </p:spTree>
    <p:extLst>
      <p:ext uri="{BB962C8B-B14F-4D97-AF65-F5344CB8AC3E}">
        <p14:creationId xmlns:p14="http://schemas.microsoft.com/office/powerpoint/2010/main" val="2570445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FAA53E-DF0E-499D-9E7E-A4C023D5940D}" type="slidenum">
              <a:rPr lang="nl-NL" altLang="nl-BE">
                <a:solidFill>
                  <a:prstClr val="black"/>
                </a:solidFill>
                <a:latin typeface="Arial" panose="020B0604020202020204" pitchFamily="34" charset="0"/>
              </a:rPr>
              <a:pPr>
                <a:spcBef>
                  <a:spcPct val="0"/>
                </a:spcBef>
              </a:pPr>
              <a:t>96</a:t>
            </a:fld>
            <a:endParaRPr lang="nl-NL" altLang="nl-BE">
              <a:solidFill>
                <a:prstClr val="black"/>
              </a:solidFill>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smtClean="0"/>
          </a:p>
        </p:txBody>
      </p:sp>
    </p:spTree>
    <p:extLst>
      <p:ext uri="{BB962C8B-B14F-4D97-AF65-F5344CB8AC3E}">
        <p14:creationId xmlns:p14="http://schemas.microsoft.com/office/powerpoint/2010/main" val="2190522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B8F723-8884-41E0-9E04-7C3720666388}" type="slidenum">
              <a:rPr lang="nl-NL" altLang="nl-BE">
                <a:solidFill>
                  <a:prstClr val="black"/>
                </a:solidFill>
                <a:latin typeface="Arial" panose="020B0604020202020204" pitchFamily="34" charset="0"/>
              </a:rPr>
              <a:pPr>
                <a:spcBef>
                  <a:spcPct val="0"/>
                </a:spcBef>
              </a:pPr>
              <a:t>97</a:t>
            </a:fld>
            <a:endParaRPr lang="nl-NL" altLang="nl-BE">
              <a:solidFill>
                <a:prstClr val="black"/>
              </a:solidFill>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smtClean="0"/>
          </a:p>
        </p:txBody>
      </p:sp>
    </p:spTree>
    <p:extLst>
      <p:ext uri="{BB962C8B-B14F-4D97-AF65-F5344CB8AC3E}">
        <p14:creationId xmlns:p14="http://schemas.microsoft.com/office/powerpoint/2010/main" val="330620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47E87B-312C-4934-B611-BD4E87B0CDCF}" type="slidenum">
              <a:rPr lang="nl-NL" altLang="nl-BE">
                <a:solidFill>
                  <a:prstClr val="black"/>
                </a:solidFill>
                <a:latin typeface="Arial" panose="020B0604020202020204" pitchFamily="34" charset="0"/>
              </a:rPr>
              <a:pPr>
                <a:spcBef>
                  <a:spcPct val="0"/>
                </a:spcBef>
              </a:pPr>
              <a:t>98</a:t>
            </a:fld>
            <a:endParaRPr lang="nl-NL" altLang="nl-BE">
              <a:solidFill>
                <a:prstClr val="black"/>
              </a:solidFill>
              <a:latin typeface="Arial" panose="020B060402020202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smtClean="0"/>
          </a:p>
        </p:txBody>
      </p:sp>
    </p:spTree>
    <p:extLst>
      <p:ext uri="{BB962C8B-B14F-4D97-AF65-F5344CB8AC3E}">
        <p14:creationId xmlns:p14="http://schemas.microsoft.com/office/powerpoint/2010/main" val="3962643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mtClean="0"/>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6</a:t>
            </a:fld>
            <a:endParaRPr lang="nl-BE">
              <a:solidFill>
                <a:prstClr val="black"/>
              </a:solidFill>
            </a:endParaRPr>
          </a:p>
        </p:txBody>
      </p:sp>
    </p:spTree>
    <p:extLst>
      <p:ext uri="{BB962C8B-B14F-4D97-AF65-F5344CB8AC3E}">
        <p14:creationId xmlns:p14="http://schemas.microsoft.com/office/powerpoint/2010/main" val="3941828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En alhoewel de jaarrekening de situatie van de onderneming weergeeft op meestal 31 december, </a:t>
            </a:r>
          </a:p>
          <a:p>
            <a:r>
              <a:rPr lang="nl-BE" smtClean="0"/>
              <a:t>bestaat de balans en de resultatenrekening op ieder ogenblik van het jaar (zelfs iedere dag). </a:t>
            </a:r>
          </a:p>
          <a:p>
            <a:endParaRPr lang="nl-BE" smtClean="0"/>
          </a:p>
          <a:p>
            <a:r>
              <a:rPr lang="nl-BE" smtClean="0"/>
              <a:t>Inderdaad,</a:t>
            </a:r>
            <a:r>
              <a:rPr lang="nl-BE" baseline="0" smtClean="0"/>
              <a:t> op ieder gewenst ogenblik</a:t>
            </a:r>
            <a:r>
              <a:rPr lang="nl-BE" smtClean="0"/>
              <a:t> kunnen balans en de resultatenrekening  aangemaakt</a:t>
            </a:r>
            <a:r>
              <a:rPr lang="nl-BE" baseline="0" smtClean="0"/>
              <a:t> worden</a:t>
            </a:r>
            <a:endParaRPr lang="nl-BE" smtClean="0"/>
          </a:p>
          <a:p>
            <a:r>
              <a:rPr lang="nl-BE" smtClean="0"/>
              <a:t>Het bedrijf kan een balans op 23 juni maken. </a:t>
            </a:r>
          </a:p>
          <a:p>
            <a:r>
              <a:rPr lang="nl-BE" smtClean="0"/>
              <a:t>Deze geeft dan weer van waar het geld komt en waar het geld naartoe is op 23 juni. </a:t>
            </a:r>
          </a:p>
          <a:p>
            <a:endParaRPr lang="nl-BE" smtClean="0"/>
          </a:p>
          <a:p>
            <a:r>
              <a:rPr lang="nl-BE" smtClean="0"/>
              <a:t>De resultatenrekening op 23 juni geeft weer hoeveel omzet, hoeveel aankopen en kosten er tot dan toe (dus van 1 januari tot en met 23 juni, zijn verricht.</a:t>
            </a:r>
            <a:endParaRPr lang="nl-BE"/>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99</a:t>
            </a:fld>
            <a:endParaRPr lang="nl-BE">
              <a:solidFill>
                <a:prstClr val="black"/>
              </a:solidFill>
            </a:endParaRPr>
          </a:p>
        </p:txBody>
      </p:sp>
    </p:spTree>
    <p:extLst>
      <p:ext uri="{BB962C8B-B14F-4D97-AF65-F5344CB8AC3E}">
        <p14:creationId xmlns:p14="http://schemas.microsoft.com/office/powerpoint/2010/main" val="9491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Bij de balans wordt de linkerzijde de Actief-zijde genoemd</a:t>
            </a:r>
          </a:p>
          <a:p>
            <a:r>
              <a:rPr lang="nl-BE" smtClean="0"/>
              <a:t>De rechterzijde wordt Passief-zijde genoemd. </a:t>
            </a:r>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7</a:t>
            </a:fld>
            <a:endParaRPr lang="nl-BE">
              <a:solidFill>
                <a:prstClr val="black"/>
              </a:solidFill>
            </a:endParaRPr>
          </a:p>
        </p:txBody>
      </p:sp>
    </p:spTree>
    <p:extLst>
      <p:ext uri="{BB962C8B-B14F-4D97-AF65-F5344CB8AC3E}">
        <p14:creationId xmlns:p14="http://schemas.microsoft.com/office/powerpoint/2010/main" val="414495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De resultatenrekening heeft ook de vorm van een T. </a:t>
            </a:r>
          </a:p>
          <a:p>
            <a:r>
              <a:rPr lang="nl-BE" smtClean="0"/>
              <a:t>De linkerzijde wordt de 6-kant genoemd</a:t>
            </a:r>
          </a:p>
          <a:p>
            <a:r>
              <a:rPr lang="nl-BE" smtClean="0"/>
              <a:t>De rechterzijde wordt 7-kant genoemd. </a:t>
            </a:r>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10</a:t>
            </a:fld>
            <a:endParaRPr lang="nl-BE">
              <a:solidFill>
                <a:prstClr val="black"/>
              </a:solidFill>
            </a:endParaRPr>
          </a:p>
        </p:txBody>
      </p:sp>
    </p:spTree>
    <p:extLst>
      <p:ext uri="{BB962C8B-B14F-4D97-AF65-F5344CB8AC3E}">
        <p14:creationId xmlns:p14="http://schemas.microsoft.com/office/powerpoint/2010/main" val="998296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mtClean="0"/>
          </a:p>
          <a:p>
            <a:r>
              <a:rPr lang="nl-BE" smtClean="0"/>
              <a:t>Zoals je dus ziet geeft de balans een algemene informatie </a:t>
            </a:r>
          </a:p>
          <a:p>
            <a:r>
              <a:rPr lang="nl-BE" smtClean="0"/>
              <a:t>terwijl de resultatenrekening specifiek de informatie geeft van 1 bepaald jaar. </a:t>
            </a:r>
            <a:endParaRPr lang="nl-BE"/>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11</a:t>
            </a:fld>
            <a:endParaRPr lang="nl-BE">
              <a:solidFill>
                <a:prstClr val="black"/>
              </a:solidFill>
            </a:endParaRPr>
          </a:p>
        </p:txBody>
      </p:sp>
    </p:spTree>
    <p:extLst>
      <p:ext uri="{BB962C8B-B14F-4D97-AF65-F5344CB8AC3E}">
        <p14:creationId xmlns:p14="http://schemas.microsoft.com/office/powerpoint/2010/main" val="373616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mtClean="0"/>
              <a:t>De jaarrekening kan door iedereen, en dus ook door u en mij, kosteloos opgevraagd worden </a:t>
            </a:r>
          </a:p>
          <a:p>
            <a:pPr marL="0" marR="0" indent="0" algn="l" defTabSz="914400" rtl="0" eaLnBrk="1" fontAlgn="auto" latinLnBrk="0" hangingPunct="1">
              <a:lnSpc>
                <a:spcPct val="100000"/>
              </a:lnSpc>
              <a:spcBef>
                <a:spcPts val="0"/>
              </a:spcBef>
              <a:spcAft>
                <a:spcPts val="0"/>
              </a:spcAft>
              <a:buClrTx/>
              <a:buSzTx/>
              <a:buFontTx/>
              <a:buNone/>
              <a:tabLst/>
              <a:defRPr/>
            </a:pPr>
            <a:r>
              <a:rPr lang="nl-BE" smtClean="0"/>
              <a:t>via de website van de  Nationale Bank van België. www.nbb.be</a:t>
            </a:r>
          </a:p>
          <a:p>
            <a:pPr marL="0" marR="0" indent="0" algn="l" defTabSz="914400" rtl="0" eaLnBrk="1" fontAlgn="auto" latinLnBrk="0" hangingPunct="1">
              <a:lnSpc>
                <a:spcPct val="100000"/>
              </a:lnSpc>
              <a:spcBef>
                <a:spcPts val="0"/>
              </a:spcBef>
              <a:spcAft>
                <a:spcPts val="0"/>
              </a:spcAft>
              <a:buClrTx/>
              <a:buSzTx/>
              <a:buFontTx/>
              <a:buNone/>
              <a:tabLst/>
              <a:defRPr/>
            </a:pPr>
            <a:endParaRPr lang="nl-BE" smtClean="0"/>
          </a:p>
          <a:p>
            <a:pPr marL="0" marR="0" indent="0" algn="l" defTabSz="914400" rtl="0" eaLnBrk="1" fontAlgn="auto" latinLnBrk="0" hangingPunct="1">
              <a:lnSpc>
                <a:spcPct val="100000"/>
              </a:lnSpc>
              <a:spcBef>
                <a:spcPts val="0"/>
              </a:spcBef>
              <a:spcAft>
                <a:spcPts val="0"/>
              </a:spcAft>
              <a:buClrTx/>
              <a:buSzTx/>
              <a:buFontTx/>
              <a:buNone/>
              <a:tabLst/>
              <a:defRPr/>
            </a:pPr>
            <a:r>
              <a:rPr lang="nl-BE" smtClean="0"/>
              <a:t>Da balans</a:t>
            </a:r>
            <a:r>
              <a:rPr lang="nl-BE" baseline="0" smtClean="0"/>
              <a:t> is netjes gerangschikt in een actief- en een passiefzijde</a:t>
            </a:r>
            <a:endParaRPr lang="nl-BE" smtClean="0"/>
          </a:p>
          <a:p>
            <a:pPr marL="0" marR="0" indent="0" algn="l" defTabSz="914400" rtl="0" eaLnBrk="1" fontAlgn="auto" latinLnBrk="0" hangingPunct="1">
              <a:lnSpc>
                <a:spcPct val="100000"/>
              </a:lnSpc>
              <a:spcBef>
                <a:spcPts val="0"/>
              </a:spcBef>
              <a:spcAft>
                <a:spcPts val="0"/>
              </a:spcAft>
              <a:buClrTx/>
              <a:buSzTx/>
              <a:buFontTx/>
              <a:buNone/>
              <a:tabLst/>
              <a:defRPr/>
            </a:pPr>
            <a:r>
              <a:rPr lang="nl-BE" smtClean="0"/>
              <a:t>In</a:t>
            </a:r>
            <a:r>
              <a:rPr lang="nl-BE" baseline="0" smtClean="0"/>
              <a:t> de jaarrekening zal je echter zien dat 6 en 7-rekeningen door elkaar staan</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smtClean="0"/>
              <a:t>Voor een verduidelijking van de resultatenrekening verwij ik naar de video "de resultatenrekening"</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smtClean="0"/>
              <a:t>De in de jaarrekening gebruikte voorstelling van de resultatenrekening noemen we een staffelvorm.</a:t>
            </a:r>
          </a:p>
          <a:p>
            <a:pPr marL="0" marR="0" indent="0" algn="l" defTabSz="914400" rtl="0" eaLnBrk="1" fontAlgn="auto" latinLnBrk="0" hangingPunct="1">
              <a:lnSpc>
                <a:spcPct val="100000"/>
              </a:lnSpc>
              <a:spcBef>
                <a:spcPts val="0"/>
              </a:spcBef>
              <a:spcAft>
                <a:spcPts val="0"/>
              </a:spcAft>
              <a:buClrTx/>
              <a:buSzTx/>
              <a:buFontTx/>
              <a:buNone/>
              <a:tabLst/>
              <a:defRPr/>
            </a:pPr>
            <a:endParaRPr lang="nl-BE" smtClean="0"/>
          </a:p>
          <a:p>
            <a:endParaRPr lang="nl-BE" smtClean="0"/>
          </a:p>
          <a:p>
            <a:endParaRPr lang="nl-BE" smtClean="0"/>
          </a:p>
          <a:p>
            <a:r>
              <a:rPr lang="nl-BE" baseline="0" smtClean="0"/>
              <a:t> </a:t>
            </a:r>
            <a:endParaRPr lang="nl-BE" smtClean="0"/>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13</a:t>
            </a:fld>
            <a:endParaRPr lang="nl-BE">
              <a:solidFill>
                <a:prstClr val="black"/>
              </a:solidFill>
            </a:endParaRPr>
          </a:p>
        </p:txBody>
      </p:sp>
    </p:spTree>
    <p:extLst>
      <p:ext uri="{BB962C8B-B14F-4D97-AF65-F5344CB8AC3E}">
        <p14:creationId xmlns:p14="http://schemas.microsoft.com/office/powerpoint/2010/main" val="401267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En alhoewel de jaarrekening de situatie van de onderneming weergeeft op meestal 31 december, </a:t>
            </a:r>
          </a:p>
          <a:p>
            <a:r>
              <a:rPr lang="nl-BE" smtClean="0"/>
              <a:t>bestaat de balans en de resultatenrekening op ieder ogenblik van het jaar (zelfs iedere dag). </a:t>
            </a:r>
          </a:p>
          <a:p>
            <a:endParaRPr lang="nl-BE" smtClean="0"/>
          </a:p>
          <a:p>
            <a:r>
              <a:rPr lang="nl-BE" smtClean="0"/>
              <a:t>Inderdaad,</a:t>
            </a:r>
            <a:r>
              <a:rPr lang="nl-BE" baseline="0" smtClean="0"/>
              <a:t> op ieder gewenst ogenblik</a:t>
            </a:r>
            <a:r>
              <a:rPr lang="nl-BE" smtClean="0"/>
              <a:t> kunnen balans en de resultatenrekening  aangemaakt</a:t>
            </a:r>
            <a:r>
              <a:rPr lang="nl-BE" baseline="0" smtClean="0"/>
              <a:t> worden</a:t>
            </a:r>
            <a:endParaRPr lang="nl-BE" smtClean="0"/>
          </a:p>
          <a:p>
            <a:r>
              <a:rPr lang="nl-BE" smtClean="0"/>
              <a:t>Het bedrijf kan een balans op 23 juni maken. </a:t>
            </a:r>
          </a:p>
          <a:p>
            <a:r>
              <a:rPr lang="nl-BE" smtClean="0"/>
              <a:t>Deze geeft dan weer van waar het geld komt en waar het geld naartoe is op 23 juni. </a:t>
            </a:r>
          </a:p>
          <a:p>
            <a:endParaRPr lang="nl-BE" smtClean="0"/>
          </a:p>
          <a:p>
            <a:r>
              <a:rPr lang="nl-BE" smtClean="0"/>
              <a:t>De resultatenrekening op 23 juni geeft weer hoeveel omzet, hoeveel aankopen en kosten er tot dan toe (dus van 1 januari tot en met 23 juni, zijn verricht.</a:t>
            </a:r>
            <a:endParaRPr lang="nl-BE"/>
          </a:p>
        </p:txBody>
      </p:sp>
      <p:sp>
        <p:nvSpPr>
          <p:cNvPr id="4" name="Tijdelijke aanduiding voor dianummer 3"/>
          <p:cNvSpPr>
            <a:spLocks noGrp="1"/>
          </p:cNvSpPr>
          <p:nvPr>
            <p:ph type="sldNum" sz="quarter" idx="10"/>
          </p:nvPr>
        </p:nvSpPr>
        <p:spPr/>
        <p:txBody>
          <a:bodyPr/>
          <a:lstStyle/>
          <a:p>
            <a:fld id="{8D39F91C-F330-4FD8-A3F5-3FA77862EECA}" type="slidenum">
              <a:rPr lang="nl-BE" smtClean="0">
                <a:solidFill>
                  <a:prstClr val="black"/>
                </a:solidFill>
              </a:rPr>
              <a:pPr/>
              <a:t>15</a:t>
            </a:fld>
            <a:endParaRPr lang="nl-BE">
              <a:solidFill>
                <a:prstClr val="black"/>
              </a:solidFill>
            </a:endParaRPr>
          </a:p>
        </p:txBody>
      </p:sp>
    </p:spTree>
    <p:extLst>
      <p:ext uri="{BB962C8B-B14F-4D97-AF65-F5344CB8AC3E}">
        <p14:creationId xmlns:p14="http://schemas.microsoft.com/office/powerpoint/2010/main" val="6580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45598AD9-9F1C-4687-B546-D6F143252B73}" type="datetimeFigureOut">
              <a:rPr lang="nl-BE" smtClean="0"/>
              <a:t>13/11/2016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7ED6018-4DBA-42AA-B085-764E7ECC63B5}" type="slidenum">
              <a:rPr lang="nl-BE" smtClean="0"/>
              <a:t>‹nr.›</a:t>
            </a:fld>
            <a:endParaRPr lang="nl-BE"/>
          </a:p>
        </p:txBody>
      </p:sp>
    </p:spTree>
    <p:extLst>
      <p:ext uri="{BB962C8B-B14F-4D97-AF65-F5344CB8AC3E}">
        <p14:creationId xmlns:p14="http://schemas.microsoft.com/office/powerpoint/2010/main" val="206824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45598AD9-9F1C-4687-B546-D6F143252B73}" type="datetimeFigureOut">
              <a:rPr lang="nl-BE" smtClean="0"/>
              <a:t>13/11/2016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7ED6018-4DBA-42AA-B085-764E7ECC63B5}" type="slidenum">
              <a:rPr lang="nl-BE" smtClean="0"/>
              <a:t>‹nr.›</a:t>
            </a:fld>
            <a:endParaRPr lang="nl-BE"/>
          </a:p>
        </p:txBody>
      </p:sp>
    </p:spTree>
    <p:extLst>
      <p:ext uri="{BB962C8B-B14F-4D97-AF65-F5344CB8AC3E}">
        <p14:creationId xmlns:p14="http://schemas.microsoft.com/office/powerpoint/2010/main" val="200017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4907757" y="365125"/>
            <a:ext cx="1478756"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71488" y="365125"/>
            <a:ext cx="4321969"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45598AD9-9F1C-4687-B546-D6F143252B73}" type="datetimeFigureOut">
              <a:rPr lang="nl-BE" smtClean="0"/>
              <a:t>13/11/2016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7ED6018-4DBA-42AA-B085-764E7ECC63B5}" type="slidenum">
              <a:rPr lang="nl-BE" smtClean="0"/>
              <a:t>‹nr.›</a:t>
            </a:fld>
            <a:endParaRPr lang="nl-BE"/>
          </a:p>
        </p:txBody>
      </p:sp>
    </p:spTree>
    <p:extLst>
      <p:ext uri="{BB962C8B-B14F-4D97-AF65-F5344CB8AC3E}">
        <p14:creationId xmlns:p14="http://schemas.microsoft.com/office/powerpoint/2010/main" val="170002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smtClean="0"/>
              <a:t>Klik om de stijl te bewerken</a:t>
            </a:r>
            <a:endParaRPr lang="nl-BE"/>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64769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50343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smtClean="0"/>
              <a:t>Klik om de stijl te bewerken</a:t>
            </a:r>
            <a:endParaRPr lang="nl-BE"/>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27984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286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291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99280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89949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55204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49072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BE"/>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1094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45598AD9-9F1C-4687-B546-D6F143252B73}" type="datetimeFigureOut">
              <a:rPr lang="nl-BE" smtClean="0"/>
              <a:t>13/11/2016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7ED6018-4DBA-42AA-B085-764E7ECC63B5}" type="slidenum">
              <a:rPr lang="nl-BE" smtClean="0"/>
              <a:t>‹nr.›</a:t>
            </a:fld>
            <a:endParaRPr lang="nl-BE"/>
          </a:p>
        </p:txBody>
      </p:sp>
    </p:spTree>
    <p:extLst>
      <p:ext uri="{BB962C8B-B14F-4D97-AF65-F5344CB8AC3E}">
        <p14:creationId xmlns:p14="http://schemas.microsoft.com/office/powerpoint/2010/main" val="1903629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58702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91428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89456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smtClean="0"/>
              <a:t>Klik om de stijl te bewerken</a:t>
            </a:r>
            <a:endParaRPr lang="nl-BE"/>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631714D4-B478-41C1-98BB-8F0D44915F94}"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E63136D-04FF-4C3D-AF98-EBD18BB6046A}"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78443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631714D4-B478-41C1-98BB-8F0D44915F94}"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E63136D-04FF-4C3D-AF98-EBD18BB6046A}"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2208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smtClean="0"/>
              <a:t>Klik om de stijl te bewerken</a:t>
            </a:r>
            <a:endParaRPr lang="nl-BE"/>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31714D4-B478-41C1-98BB-8F0D44915F94}"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E63136D-04FF-4C3D-AF98-EBD18BB6046A}"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55622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286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291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631714D4-B478-41C1-98BB-8F0D44915F94}" type="datetimeFigureOut">
              <a:rPr lang="nl-BE" smtClean="0">
                <a:solidFill>
                  <a:prstClr val="black">
                    <a:tint val="75000"/>
                  </a:prstClr>
                </a:solidFill>
              </a:rPr>
              <a:pPr/>
              <a:t>13/11/2016</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AE63136D-04FF-4C3D-AF98-EBD18BB6046A}"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18135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631714D4-B478-41C1-98BB-8F0D44915F94}" type="datetimeFigureOut">
              <a:rPr lang="nl-BE" smtClean="0">
                <a:solidFill>
                  <a:prstClr val="black">
                    <a:tint val="75000"/>
                  </a:prstClr>
                </a:solidFill>
              </a:rPr>
              <a:pPr/>
              <a:t>13/11/2016</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AE63136D-04FF-4C3D-AF98-EBD18BB6046A}"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42035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631714D4-B478-41C1-98BB-8F0D44915F94}" type="datetimeFigureOut">
              <a:rPr lang="nl-BE" smtClean="0">
                <a:solidFill>
                  <a:prstClr val="black">
                    <a:tint val="75000"/>
                  </a:prstClr>
                </a:solidFill>
              </a:rPr>
              <a:pPr/>
              <a:t>13/11/2016</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AE63136D-04FF-4C3D-AF98-EBD18BB6046A}"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32102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31714D4-B478-41C1-98BB-8F0D44915F94}" type="datetimeFigureOut">
              <a:rPr lang="nl-BE" smtClean="0">
                <a:solidFill>
                  <a:prstClr val="black">
                    <a:tint val="75000"/>
                  </a:prstClr>
                </a:solidFill>
              </a:rPr>
              <a:pPr/>
              <a:t>13/11/2016</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AE63136D-04FF-4C3D-AF98-EBD18BB6046A}"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17690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5598AD9-9F1C-4687-B546-D6F143252B73}" type="datetimeFigureOut">
              <a:rPr lang="nl-BE" smtClean="0"/>
              <a:t>13/11/2016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7ED6018-4DBA-42AA-B085-764E7ECC63B5}" type="slidenum">
              <a:rPr lang="nl-BE" smtClean="0"/>
              <a:t>‹nr.›</a:t>
            </a:fld>
            <a:endParaRPr lang="nl-BE"/>
          </a:p>
        </p:txBody>
      </p:sp>
    </p:spTree>
    <p:extLst>
      <p:ext uri="{BB962C8B-B14F-4D97-AF65-F5344CB8AC3E}">
        <p14:creationId xmlns:p14="http://schemas.microsoft.com/office/powerpoint/2010/main" val="3429417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BE"/>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31714D4-B478-41C1-98BB-8F0D44915F94}" type="datetimeFigureOut">
              <a:rPr lang="nl-BE" smtClean="0">
                <a:solidFill>
                  <a:prstClr val="black">
                    <a:tint val="75000"/>
                  </a:prstClr>
                </a:solidFill>
              </a:rPr>
              <a:pPr/>
              <a:t>13/11/2016</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AE63136D-04FF-4C3D-AF98-EBD18BB6046A}"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58473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31714D4-B478-41C1-98BB-8F0D44915F94}" type="datetimeFigureOut">
              <a:rPr lang="nl-BE" smtClean="0">
                <a:solidFill>
                  <a:prstClr val="black">
                    <a:tint val="75000"/>
                  </a:prstClr>
                </a:solidFill>
              </a:rPr>
              <a:pPr/>
              <a:t>13/11/2016</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AE63136D-04FF-4C3D-AF98-EBD18BB6046A}"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75035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631714D4-B478-41C1-98BB-8F0D44915F94}"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E63136D-04FF-4C3D-AF98-EBD18BB6046A}"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51084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631714D4-B478-41C1-98BB-8F0D44915F94}"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E63136D-04FF-4C3D-AF98-EBD18BB6046A}"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33324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smtClean="0"/>
              <a:t>Klik om de stijl te bewerken</a:t>
            </a:r>
            <a:endParaRPr lang="nl-BE"/>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26461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9000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smtClean="0"/>
              <a:t>Klik om de stijl te bewerken</a:t>
            </a:r>
            <a:endParaRPr lang="nl-BE"/>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18928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286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291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13177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63064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22677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71487" y="1825625"/>
            <a:ext cx="2900363"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3486150" y="1825625"/>
            <a:ext cx="2900363"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45598AD9-9F1C-4687-B546-D6F143252B73}" type="datetimeFigureOut">
              <a:rPr lang="nl-BE" smtClean="0"/>
              <a:t>13/11/2016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77ED6018-4DBA-42AA-B085-764E7ECC63B5}" type="slidenum">
              <a:rPr lang="nl-BE" smtClean="0"/>
              <a:t>‹nr.›</a:t>
            </a:fld>
            <a:endParaRPr lang="nl-BE"/>
          </a:p>
        </p:txBody>
      </p:sp>
    </p:spTree>
    <p:extLst>
      <p:ext uri="{BB962C8B-B14F-4D97-AF65-F5344CB8AC3E}">
        <p14:creationId xmlns:p14="http://schemas.microsoft.com/office/powerpoint/2010/main" val="4238809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39327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BE"/>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31585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05078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24729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22540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BE"/>
          </a:p>
        </p:txBody>
      </p:sp>
      <p:sp>
        <p:nvSpPr>
          <p:cNvPr id="4" name="Rectangle 5"/>
          <p:cNvSpPr>
            <a:spLocks noGrp="1" noChangeArrowheads="1"/>
          </p:cNvSpPr>
          <p:nvPr>
            <p:ph type="dt" sz="half" idx="10"/>
          </p:nvPr>
        </p:nvSpPr>
        <p:spPr/>
        <p:txBody>
          <a:bodyPr/>
          <a:lstStyle>
            <a:lvl1pPr>
              <a:defRPr/>
            </a:lvl1pPr>
          </a:lstStyle>
          <a:p>
            <a:pPr>
              <a:defRPr/>
            </a:pPr>
            <a:endParaRPr lang="nl-NL">
              <a:solidFill>
                <a:srgbClr val="000000"/>
              </a:solidFill>
            </a:endParaRPr>
          </a:p>
        </p:txBody>
      </p:sp>
      <p:sp>
        <p:nvSpPr>
          <p:cNvPr id="5" name="Rectangle 6"/>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nl-NL">
              <a:solidFill>
                <a:srgbClr val="000000"/>
              </a:solidFill>
            </a:endParaRPr>
          </a:p>
        </p:txBody>
      </p:sp>
      <p:sp>
        <p:nvSpPr>
          <p:cNvPr id="6" name="Rectangle 7"/>
          <p:cNvSpPr>
            <a:spLocks noGrp="1" noChangeArrowheads="1"/>
          </p:cNvSpPr>
          <p:nvPr>
            <p:ph type="sldNum" sz="quarter" idx="12"/>
          </p:nvPr>
        </p:nvSpPr>
        <p:spPr/>
        <p:txBody>
          <a:bodyPr/>
          <a:lstStyle>
            <a:lvl1pPr>
              <a:defRPr smtClean="0"/>
            </a:lvl1pPr>
          </a:lstStyle>
          <a:p>
            <a:pPr>
              <a:defRPr/>
            </a:pPr>
            <a:fld id="{0C43B490-EDB9-4116-B1C6-D7A1613FD31A}" type="slidenum">
              <a:rPr lang="nl-NL" altLang="nl-BE">
                <a:solidFill>
                  <a:srgbClr val="000000"/>
                </a:solidFill>
              </a:rPr>
              <a:pPr>
                <a:defRPr/>
              </a:pPr>
              <a:t>‹nr.›</a:t>
            </a:fld>
            <a:endParaRPr lang="nl-NL" altLang="nl-BE">
              <a:solidFill>
                <a:srgbClr val="000000"/>
              </a:solidFill>
            </a:endParaRPr>
          </a:p>
        </p:txBody>
      </p:sp>
    </p:spTree>
    <p:extLst>
      <p:ext uri="{BB962C8B-B14F-4D97-AF65-F5344CB8AC3E}">
        <p14:creationId xmlns:p14="http://schemas.microsoft.com/office/powerpoint/2010/main" val="1189025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4" name="Rechte verbindingslijn 3"/>
          <p:cNvCxnSpPr/>
          <p:nvPr userDrawn="1"/>
        </p:nvCxnSpPr>
        <p:spPr>
          <a:xfrm>
            <a:off x="428625" y="1428750"/>
            <a:ext cx="7358063" cy="1588"/>
          </a:xfrm>
          <a:prstGeom prst="line">
            <a:avLst/>
          </a:prstGeom>
        </p:spPr>
        <p:style>
          <a:lnRef idx="2">
            <a:schemeClr val="dk1"/>
          </a:lnRef>
          <a:fillRef idx="0">
            <a:schemeClr val="dk1"/>
          </a:fillRef>
          <a:effectRef idx="1">
            <a:schemeClr val="dk1"/>
          </a:effectRef>
          <a:fontRef idx="minor">
            <a:schemeClr val="tx1"/>
          </a:fontRef>
        </p:style>
      </p:cxnSp>
      <p:sp>
        <p:nvSpPr>
          <p:cNvPr id="2" name="Titel 1"/>
          <p:cNvSpPr>
            <a:spLocks noGrp="1"/>
          </p:cNvSpPr>
          <p:nvPr>
            <p:ph type="title"/>
          </p:nvPr>
        </p:nvSpPr>
        <p:spPr>
          <a:xfrm>
            <a:off x="428596" y="285728"/>
            <a:ext cx="8229600" cy="1143000"/>
          </a:xfrm>
        </p:spPr>
        <p:txBody>
          <a:bodyPr/>
          <a:lstStyle>
            <a:lvl1pPr algn="l">
              <a:defRPr sz="4000">
                <a:latin typeface="Arial Narrow" pitchFamily="34" charset="0"/>
              </a:defRPr>
            </a:lvl1pPr>
          </a:lstStyle>
          <a:p>
            <a:r>
              <a:rPr lang="nl-NL" dirty="0" smtClean="0"/>
              <a:t>Klik om de stijl te bewerken</a:t>
            </a:r>
            <a:endParaRPr lang="nl-BE" dirty="0"/>
          </a:p>
        </p:txBody>
      </p:sp>
      <p:sp>
        <p:nvSpPr>
          <p:cNvPr id="3" name="Tijdelijke aanduiding voor inhoud 2"/>
          <p:cNvSpPr>
            <a:spLocks noGrp="1"/>
          </p:cNvSpPr>
          <p:nvPr>
            <p:ph idx="1"/>
          </p:nvPr>
        </p:nvSpPr>
        <p:spPr>
          <a:xfrm>
            <a:off x="500034" y="1643050"/>
            <a:ext cx="8229600" cy="4500594"/>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Rectangle 5"/>
          <p:cNvSpPr>
            <a:spLocks noGrp="1" noChangeArrowheads="1"/>
          </p:cNvSpPr>
          <p:nvPr>
            <p:ph type="dt" sz="half" idx="10"/>
          </p:nvPr>
        </p:nvSpPr>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ftr" sz="quarter" idx="11"/>
          </p:nvPr>
        </p:nvSpPr>
        <p:spPr>
          <a:xfrm>
            <a:off x="3143250" y="6215063"/>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nl-NL">
              <a:solidFill>
                <a:srgbClr val="000000"/>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91EEB565-4C8F-4A9C-8D88-144C662D4A8B}" type="slidenum">
              <a:rPr lang="nl-NL" altLang="nl-BE">
                <a:solidFill>
                  <a:srgbClr val="000000"/>
                </a:solidFill>
              </a:rPr>
              <a:pPr>
                <a:defRPr/>
              </a:pPr>
              <a:t>‹nr.›</a:t>
            </a:fld>
            <a:endParaRPr lang="nl-NL" altLang="nl-BE">
              <a:solidFill>
                <a:srgbClr val="000000"/>
              </a:solidFill>
            </a:endParaRPr>
          </a:p>
        </p:txBody>
      </p:sp>
    </p:spTree>
    <p:extLst>
      <p:ext uri="{BB962C8B-B14F-4D97-AF65-F5344CB8AC3E}">
        <p14:creationId xmlns:p14="http://schemas.microsoft.com/office/powerpoint/2010/main" val="27066252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4472FC2C-94E1-4082-B393-F9D38AA2E2E2}" type="slidenum">
              <a:rPr lang="nl-NL" altLang="nl-BE">
                <a:solidFill>
                  <a:srgbClr val="000000"/>
                </a:solidFill>
              </a:rPr>
              <a:pPr>
                <a:defRPr/>
              </a:pPr>
              <a:t>‹nr.›</a:t>
            </a:fld>
            <a:endParaRPr lang="nl-NL" altLang="nl-BE">
              <a:solidFill>
                <a:srgbClr val="000000"/>
              </a:solidFill>
            </a:endParaRPr>
          </a:p>
        </p:txBody>
      </p:sp>
    </p:spTree>
    <p:extLst>
      <p:ext uri="{BB962C8B-B14F-4D97-AF65-F5344CB8AC3E}">
        <p14:creationId xmlns:p14="http://schemas.microsoft.com/office/powerpoint/2010/main" val="32786036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68313" y="2781300"/>
            <a:ext cx="4038600" cy="337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59313" y="2781300"/>
            <a:ext cx="4038600" cy="337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5"/>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7EEAC247-C2A7-4C33-8D3D-4FED3264351D}" type="slidenum">
              <a:rPr lang="nl-NL" altLang="nl-BE">
                <a:solidFill>
                  <a:srgbClr val="000000"/>
                </a:solidFill>
              </a:rPr>
              <a:pPr>
                <a:defRPr/>
              </a:pPr>
              <a:t>‹nr.›</a:t>
            </a:fld>
            <a:endParaRPr lang="nl-NL" altLang="nl-BE">
              <a:solidFill>
                <a:srgbClr val="000000"/>
              </a:solidFill>
            </a:endParaRPr>
          </a:p>
        </p:txBody>
      </p:sp>
    </p:spTree>
    <p:extLst>
      <p:ext uri="{BB962C8B-B14F-4D97-AF65-F5344CB8AC3E}">
        <p14:creationId xmlns:p14="http://schemas.microsoft.com/office/powerpoint/2010/main" val="2711389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5"/>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fld id="{5D02ADF6-1D13-4E51-9FB6-129DDC9FBAA0}" type="slidenum">
              <a:rPr lang="nl-NL" altLang="nl-BE">
                <a:solidFill>
                  <a:srgbClr val="000000"/>
                </a:solidFill>
              </a:rPr>
              <a:pPr>
                <a:defRPr/>
              </a:pPr>
              <a:t>‹nr.›</a:t>
            </a:fld>
            <a:endParaRPr lang="nl-NL" altLang="nl-BE">
              <a:solidFill>
                <a:srgbClr val="000000"/>
              </a:solidFill>
            </a:endParaRPr>
          </a:p>
        </p:txBody>
      </p:sp>
    </p:spTree>
    <p:extLst>
      <p:ext uri="{BB962C8B-B14F-4D97-AF65-F5344CB8AC3E}">
        <p14:creationId xmlns:p14="http://schemas.microsoft.com/office/powerpoint/2010/main" val="14550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45598AD9-9F1C-4687-B546-D6F143252B73}" type="datetimeFigureOut">
              <a:rPr lang="nl-BE" smtClean="0"/>
              <a:t>13/11/2016</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77ED6018-4DBA-42AA-B085-764E7ECC63B5}" type="slidenum">
              <a:rPr lang="nl-BE" smtClean="0"/>
              <a:t>‹nr.›</a:t>
            </a:fld>
            <a:endParaRPr lang="nl-BE"/>
          </a:p>
        </p:txBody>
      </p:sp>
    </p:spTree>
    <p:extLst>
      <p:ext uri="{BB962C8B-B14F-4D97-AF65-F5344CB8AC3E}">
        <p14:creationId xmlns:p14="http://schemas.microsoft.com/office/powerpoint/2010/main" val="1070582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5"/>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fld id="{9F058B81-E334-47A3-BF79-303D4AAE2BFA}" type="slidenum">
              <a:rPr lang="nl-NL" altLang="nl-BE">
                <a:solidFill>
                  <a:srgbClr val="000000"/>
                </a:solidFill>
              </a:rPr>
              <a:pPr>
                <a:defRPr/>
              </a:pPr>
              <a:t>‹nr.›</a:t>
            </a:fld>
            <a:endParaRPr lang="nl-NL" altLang="nl-BE">
              <a:solidFill>
                <a:srgbClr val="000000"/>
              </a:solidFill>
            </a:endParaRPr>
          </a:p>
        </p:txBody>
      </p:sp>
    </p:spTree>
    <p:extLst>
      <p:ext uri="{BB962C8B-B14F-4D97-AF65-F5344CB8AC3E}">
        <p14:creationId xmlns:p14="http://schemas.microsoft.com/office/powerpoint/2010/main" val="39579530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046C85C1-A9B5-43F1-931E-B54516C1D049}" type="slidenum">
              <a:rPr lang="nl-NL" altLang="nl-BE">
                <a:solidFill>
                  <a:srgbClr val="000000"/>
                </a:solidFill>
              </a:rPr>
              <a:pPr>
                <a:defRPr/>
              </a:pPr>
              <a:t>‹nr.›</a:t>
            </a:fld>
            <a:endParaRPr lang="nl-NL" altLang="nl-BE">
              <a:solidFill>
                <a:srgbClr val="000000"/>
              </a:solidFill>
            </a:endParaRPr>
          </a:p>
        </p:txBody>
      </p:sp>
    </p:spTree>
    <p:extLst>
      <p:ext uri="{BB962C8B-B14F-4D97-AF65-F5344CB8AC3E}">
        <p14:creationId xmlns:p14="http://schemas.microsoft.com/office/powerpoint/2010/main" val="38424088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38919A41-B28E-4694-9BB4-23B7781E3E30}" type="slidenum">
              <a:rPr lang="nl-NL" altLang="nl-BE">
                <a:solidFill>
                  <a:srgbClr val="000000"/>
                </a:solidFill>
              </a:rPr>
              <a:pPr>
                <a:defRPr/>
              </a:pPr>
              <a:t>‹nr.›</a:t>
            </a:fld>
            <a:endParaRPr lang="nl-NL" altLang="nl-BE">
              <a:solidFill>
                <a:srgbClr val="000000"/>
              </a:solidFill>
            </a:endParaRPr>
          </a:p>
        </p:txBody>
      </p:sp>
    </p:spTree>
    <p:extLst>
      <p:ext uri="{BB962C8B-B14F-4D97-AF65-F5344CB8AC3E}">
        <p14:creationId xmlns:p14="http://schemas.microsoft.com/office/powerpoint/2010/main" val="16740952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5"/>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317EB5C7-0150-46FB-9F72-0BE37C24887A}" type="slidenum">
              <a:rPr lang="nl-NL" altLang="nl-BE">
                <a:solidFill>
                  <a:srgbClr val="000000"/>
                </a:solidFill>
              </a:rPr>
              <a:pPr>
                <a:defRPr/>
              </a:pPr>
              <a:t>‹nr.›</a:t>
            </a:fld>
            <a:endParaRPr lang="nl-NL" altLang="nl-BE">
              <a:solidFill>
                <a:srgbClr val="000000"/>
              </a:solidFill>
            </a:endParaRPr>
          </a:p>
        </p:txBody>
      </p:sp>
    </p:spTree>
    <p:extLst>
      <p:ext uri="{BB962C8B-B14F-4D97-AF65-F5344CB8AC3E}">
        <p14:creationId xmlns:p14="http://schemas.microsoft.com/office/powerpoint/2010/main" val="823175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40513" y="836613"/>
            <a:ext cx="2057400" cy="53181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68313" y="836613"/>
            <a:ext cx="6019800" cy="53181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5"/>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9F338F1F-2F47-4E17-926E-6FE5AC6E908E}" type="slidenum">
              <a:rPr lang="nl-NL" altLang="nl-BE">
                <a:solidFill>
                  <a:srgbClr val="000000"/>
                </a:solidFill>
              </a:rPr>
              <a:pPr>
                <a:defRPr/>
              </a:pPr>
              <a:t>‹nr.›</a:t>
            </a:fld>
            <a:endParaRPr lang="nl-NL" altLang="nl-BE">
              <a:solidFill>
                <a:srgbClr val="000000"/>
              </a:solidFill>
            </a:endParaRPr>
          </a:p>
        </p:txBody>
      </p:sp>
    </p:spTree>
    <p:extLst>
      <p:ext uri="{BB962C8B-B14F-4D97-AF65-F5344CB8AC3E}">
        <p14:creationId xmlns:p14="http://schemas.microsoft.com/office/powerpoint/2010/main" val="17310214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smtClean="0"/>
              <a:t>Klik om de stijl te bewerken</a:t>
            </a:r>
            <a:endParaRPr lang="nl-BE"/>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8682FE3E-CF85-4BE5-9414-24E9D1AA6C9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1DF1FAF-405F-439B-B3BE-25D2C9B30AA7}"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41785473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8682FE3E-CF85-4BE5-9414-24E9D1AA6C9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1DF1FAF-405F-439B-B3BE-25D2C9B30AA7}"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88164939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smtClean="0"/>
              <a:t>Klik om de stijl te bewerken</a:t>
            </a:r>
            <a:endParaRPr lang="nl-BE"/>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682FE3E-CF85-4BE5-9414-24E9D1AA6C9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1DF1FAF-405F-439B-B3BE-25D2C9B30AA7}"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92336621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286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291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8682FE3E-CF85-4BE5-9414-24E9D1AA6C97}" type="datetimeFigureOut">
              <a:rPr lang="nl-BE" smtClean="0">
                <a:solidFill>
                  <a:prstClr val="black">
                    <a:tint val="75000"/>
                  </a:prstClr>
                </a:solidFill>
              </a:rPr>
              <a:pPr/>
              <a:t>13/11/2016</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1DF1FAF-405F-439B-B3BE-25D2C9B30AA7}"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9645135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8682FE3E-CF85-4BE5-9414-24E9D1AA6C97}" type="datetimeFigureOut">
              <a:rPr lang="nl-BE" smtClean="0">
                <a:solidFill>
                  <a:prstClr val="black">
                    <a:tint val="75000"/>
                  </a:prstClr>
                </a:solidFill>
              </a:rPr>
              <a:pPr/>
              <a:t>13/11/2016</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21DF1FAF-405F-439B-B3BE-25D2C9B30AA7}"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3333850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45598AD9-9F1C-4687-B546-D6F143252B73}" type="datetimeFigureOut">
              <a:rPr lang="nl-BE" smtClean="0"/>
              <a:t>13/11/2016</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77ED6018-4DBA-42AA-B085-764E7ECC63B5}" type="slidenum">
              <a:rPr lang="nl-BE" smtClean="0"/>
              <a:t>‹nr.›</a:t>
            </a:fld>
            <a:endParaRPr lang="nl-BE"/>
          </a:p>
        </p:txBody>
      </p:sp>
    </p:spTree>
    <p:extLst>
      <p:ext uri="{BB962C8B-B14F-4D97-AF65-F5344CB8AC3E}">
        <p14:creationId xmlns:p14="http://schemas.microsoft.com/office/powerpoint/2010/main" val="875234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8682FE3E-CF85-4BE5-9414-24E9D1AA6C97}" type="datetimeFigureOut">
              <a:rPr lang="nl-BE" smtClean="0">
                <a:solidFill>
                  <a:prstClr val="black">
                    <a:tint val="75000"/>
                  </a:prstClr>
                </a:solidFill>
              </a:rPr>
              <a:pPr/>
              <a:t>13/11/2016</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21DF1FAF-405F-439B-B3BE-25D2C9B30AA7}"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72603875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682FE3E-CF85-4BE5-9414-24E9D1AA6C97}" type="datetimeFigureOut">
              <a:rPr lang="nl-BE" smtClean="0">
                <a:solidFill>
                  <a:prstClr val="black">
                    <a:tint val="75000"/>
                  </a:prstClr>
                </a:solidFill>
              </a:rPr>
              <a:pPr/>
              <a:t>13/11/2016</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21DF1FAF-405F-439B-B3BE-25D2C9B30AA7}"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87715909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BE"/>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682FE3E-CF85-4BE5-9414-24E9D1AA6C97}" type="datetimeFigureOut">
              <a:rPr lang="nl-BE" smtClean="0">
                <a:solidFill>
                  <a:prstClr val="black">
                    <a:tint val="75000"/>
                  </a:prstClr>
                </a:solidFill>
              </a:rPr>
              <a:pPr/>
              <a:t>13/11/2016</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1DF1FAF-405F-439B-B3BE-25D2C9B30AA7}"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06376448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682FE3E-CF85-4BE5-9414-24E9D1AA6C97}" type="datetimeFigureOut">
              <a:rPr lang="nl-BE" smtClean="0">
                <a:solidFill>
                  <a:prstClr val="black">
                    <a:tint val="75000"/>
                  </a:prstClr>
                </a:solidFill>
              </a:rPr>
              <a:pPr/>
              <a:t>13/11/2016</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1DF1FAF-405F-439B-B3BE-25D2C9B30AA7}"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21779517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8682FE3E-CF85-4BE5-9414-24E9D1AA6C9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1DF1FAF-405F-439B-B3BE-25D2C9B30AA7}"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97710235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8682FE3E-CF85-4BE5-9414-24E9D1AA6C9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1DF1FAF-405F-439B-B3BE-25D2C9B30AA7}"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28666411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5598AD9-9F1C-4687-B546-D6F143252B73}" type="datetimeFigureOut">
              <a:rPr lang="nl-BE" smtClean="0"/>
              <a:t>13/11/2016</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77ED6018-4DBA-42AA-B085-764E7ECC63B5}" type="slidenum">
              <a:rPr lang="nl-BE" smtClean="0"/>
              <a:t>‹nr.›</a:t>
            </a:fld>
            <a:endParaRPr lang="nl-BE"/>
          </a:p>
        </p:txBody>
      </p:sp>
    </p:spTree>
    <p:extLst>
      <p:ext uri="{BB962C8B-B14F-4D97-AF65-F5344CB8AC3E}">
        <p14:creationId xmlns:p14="http://schemas.microsoft.com/office/powerpoint/2010/main" val="201638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5598AD9-9F1C-4687-B546-D6F143252B73}" type="datetimeFigureOut">
              <a:rPr lang="nl-BE" smtClean="0"/>
              <a:t>13/11/2016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77ED6018-4DBA-42AA-B085-764E7ECC63B5}" type="slidenum">
              <a:rPr lang="nl-BE" smtClean="0"/>
              <a:t>‹nr.›</a:t>
            </a:fld>
            <a:endParaRPr lang="nl-BE"/>
          </a:p>
        </p:txBody>
      </p:sp>
    </p:spTree>
    <p:extLst>
      <p:ext uri="{BB962C8B-B14F-4D97-AF65-F5344CB8AC3E}">
        <p14:creationId xmlns:p14="http://schemas.microsoft.com/office/powerpoint/2010/main" val="41660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5598AD9-9F1C-4687-B546-D6F143252B73}" type="datetimeFigureOut">
              <a:rPr lang="nl-BE" smtClean="0"/>
              <a:t>13/11/2016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77ED6018-4DBA-42AA-B085-764E7ECC63B5}" type="slidenum">
              <a:rPr lang="nl-BE" smtClean="0"/>
              <a:t>‹nr.›</a:t>
            </a:fld>
            <a:endParaRPr lang="nl-BE"/>
          </a:p>
        </p:txBody>
      </p:sp>
    </p:spTree>
    <p:extLst>
      <p:ext uri="{BB962C8B-B14F-4D97-AF65-F5344CB8AC3E}">
        <p14:creationId xmlns:p14="http://schemas.microsoft.com/office/powerpoint/2010/main" val="116980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98AD9-9F1C-4687-B546-D6F143252B73}" type="datetimeFigureOut">
              <a:rPr lang="nl-BE" smtClean="0"/>
              <a:t>13/11/2016</a:t>
            </a:fld>
            <a:endParaRPr lang="nl-BE"/>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D6018-4DBA-42AA-B085-764E7ECC63B5}" type="slidenum">
              <a:rPr lang="nl-BE" smtClean="0"/>
              <a:t>‹nr.›</a:t>
            </a:fld>
            <a:endParaRPr lang="nl-BE"/>
          </a:p>
        </p:txBody>
      </p:sp>
    </p:spTree>
    <p:extLst>
      <p:ext uri="{BB962C8B-B14F-4D97-AF65-F5344CB8AC3E}">
        <p14:creationId xmlns:p14="http://schemas.microsoft.com/office/powerpoint/2010/main" val="4290279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64E"/>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4367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64E"/>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31714D4-B478-41C1-98BB-8F0D44915F94}"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63136D-04FF-4C3D-AF98-EBD18BB6046A}"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378133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64E"/>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A3551A-668C-44BD-B9FC-6D041C100FC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F19D8D-7E1C-4343-B9EA-2006224E49C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944664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irkel educatief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4075" y="808038"/>
            <a:ext cx="6994525" cy="60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68313" y="836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smtClean="0"/>
              <a:t>Click to edit Master title style</a:t>
            </a:r>
          </a:p>
        </p:txBody>
      </p:sp>
      <p:sp>
        <p:nvSpPr>
          <p:cNvPr id="1028" name="Rectangle 4"/>
          <p:cNvSpPr>
            <a:spLocks noGrp="1" noChangeArrowheads="1"/>
          </p:cNvSpPr>
          <p:nvPr>
            <p:ph type="body" idx="1"/>
          </p:nvPr>
        </p:nvSpPr>
        <p:spPr bwMode="auto">
          <a:xfrm>
            <a:off x="468313" y="2781300"/>
            <a:ext cx="8229600"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smtClean="0"/>
              <a:t>Click to edit Master text styles</a:t>
            </a:r>
          </a:p>
          <a:p>
            <a:pPr lvl="1"/>
            <a:r>
              <a:rPr lang="nl-NL" altLang="nl-BE" smtClean="0"/>
              <a:t>Second level</a:t>
            </a:r>
          </a:p>
          <a:p>
            <a:pPr lvl="2"/>
            <a:r>
              <a:rPr lang="nl-NL" altLang="nl-BE" smtClean="0"/>
              <a:t>Third level</a:t>
            </a:r>
          </a:p>
          <a:p>
            <a:pPr lvl="3"/>
            <a:r>
              <a:rPr lang="nl-NL" altLang="nl-BE" smtClean="0"/>
              <a:t>Fourth level</a:t>
            </a:r>
          </a:p>
          <a:p>
            <a:pPr lvl="4"/>
            <a:r>
              <a:rPr lang="nl-NL" altLang="nl-BE" smtClean="0"/>
              <a:t>Fifth level</a:t>
            </a:r>
          </a:p>
        </p:txBody>
      </p:sp>
      <p:sp>
        <p:nvSpPr>
          <p:cNvPr id="41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nl-NL">
              <a:solidFill>
                <a:srgbClr val="000000"/>
              </a:solidFill>
            </a:endParaRPr>
          </a:p>
        </p:txBody>
      </p:sp>
      <p:sp>
        <p:nvSpPr>
          <p:cNvPr id="41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D2B1963C-977E-456E-8820-8747F113682F}" type="slidenum">
              <a:rPr lang="nl-NL" altLang="nl-BE">
                <a:solidFill>
                  <a:srgbClr val="000000"/>
                </a:solidFill>
              </a:rPr>
              <a:pPr fontAlgn="base">
                <a:spcBef>
                  <a:spcPct val="0"/>
                </a:spcBef>
                <a:spcAft>
                  <a:spcPct val="0"/>
                </a:spcAft>
                <a:defRPr/>
              </a:pPr>
              <a:t>‹nr.›</a:t>
            </a:fld>
            <a:endParaRPr lang="nl-NL" altLang="nl-BE">
              <a:solidFill>
                <a:srgbClr val="000000"/>
              </a:solidFill>
            </a:endParaRPr>
          </a:p>
        </p:txBody>
      </p:sp>
      <p:sp>
        <p:nvSpPr>
          <p:cNvPr id="1031" name="Rectangle 8"/>
          <p:cNvSpPr>
            <a:spLocks noChangeArrowheads="1"/>
          </p:cNvSpPr>
          <p:nvPr/>
        </p:nvSpPr>
        <p:spPr bwMode="auto">
          <a:xfrm>
            <a:off x="0" y="0"/>
            <a:ext cx="395288" cy="6858000"/>
          </a:xfrm>
          <a:prstGeom prst="rect">
            <a:avLst/>
          </a:prstGeom>
          <a:solidFill>
            <a:srgbClr val="AC1B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nl-BE" altLang="nl-BE" smtClean="0">
              <a:solidFill>
                <a:srgbClr val="000000"/>
              </a:solidFill>
            </a:endParaRPr>
          </a:p>
        </p:txBody>
      </p:sp>
      <p:pic>
        <p:nvPicPr>
          <p:cNvPr id="1032" name="Picture 9" descr="Int-Educ-Logo-Quadr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85075" y="0"/>
            <a:ext cx="155892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2496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82FE3E-CF85-4BE5-9414-24E9D1AA6C97}" type="datetimeFigureOut">
              <a:rPr lang="nl-BE" smtClean="0">
                <a:solidFill>
                  <a:prstClr val="black">
                    <a:tint val="75000"/>
                  </a:prstClr>
                </a:solidFill>
              </a:rPr>
              <a:pPr/>
              <a:t>13/11/2016</a:t>
            </a:fld>
            <a:endParaRPr lang="nl-BE">
              <a:solidFill>
                <a:prstClr val="black">
                  <a:tint val="75000"/>
                </a:prstClr>
              </a:solidFill>
            </a:endParaRPr>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DF1FAF-405F-439B-B3BE-25D2C9B30AA7}"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70484877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46.png"/></Relationships>
</file>

<file path=ppt/slides/_rels/slide1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1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11.JPG"/><Relationship Id="rId4" Type="http://schemas.openxmlformats.org/officeDocument/2006/relationships/image" Target="../media/image12.JPG"/></Relationships>
</file>

<file path=ppt/slides/_rels/slide1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JPG"/></Relationships>
</file>

<file path=ppt/slides/_rels/slide142.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3.JPG"/></Relationships>
</file>

<file path=ppt/slides/_rels/slide14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4.JPG"/></Relationships>
</file>

<file path=ppt/slides/_rels/slide144.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65.jpg"/><Relationship Id="rId4" Type="http://schemas.openxmlformats.org/officeDocument/2006/relationships/image" Target="../media/image62.png"/></Relationships>
</file>

<file path=ppt/slides/_rels/slide145.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jpg"/><Relationship Id="rId4" Type="http://schemas.openxmlformats.org/officeDocument/2006/relationships/image" Target="../media/image62.png"/></Relationships>
</file>

<file path=ppt/slides/_rels/slide146.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67.jpg"/><Relationship Id="rId4" Type="http://schemas.openxmlformats.org/officeDocument/2006/relationships/image" Target="../media/image62.png"/></Relationships>
</file>

<file path=ppt/slides/_rels/slide147.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7.jpg"/><Relationship Id="rId4" Type="http://schemas.openxmlformats.org/officeDocument/2006/relationships/image" Target="../media/image62.png"/></Relationships>
</file>

<file path=ppt/slides/_rels/slide148.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68.jpg"/><Relationship Id="rId4" Type="http://schemas.openxmlformats.org/officeDocument/2006/relationships/image" Target="../media/image62.png"/></Relationships>
</file>

<file path=ppt/slides/_rels/slide1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jpeg"/></Relationships>
</file>

<file path=ppt/slides/_rels/slide150.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69.JPG"/></Relationships>
</file>

<file path=ppt/slides/_rels/slide152.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70.JPG"/></Relationships>
</file>

<file path=ppt/slides/_rels/slide153.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71.JPG"/></Relationships>
</file>

<file path=ppt/slides/_rels/slide15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73.jpg"/></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3.jpe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3.jpeg"/><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55.xml"/><Relationship Id="rId5" Type="http://schemas.openxmlformats.org/officeDocument/2006/relationships/image" Target="../media/image28.png"/><Relationship Id="rId4" Type="http://schemas.openxmlformats.org/officeDocument/2006/relationships/image" Target="../media/image27.jpeg"/></Relationships>
</file>

<file path=ppt/slides/_rels/slide8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55.xml"/><Relationship Id="rId5" Type="http://schemas.openxmlformats.org/officeDocument/2006/relationships/image" Target="../media/image28.png"/><Relationship Id="rId4" Type="http://schemas.openxmlformats.org/officeDocument/2006/relationships/image" Target="../media/image30.jpeg"/></Relationships>
</file>

<file path=ppt/slides/_rels/slide8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55.xml"/><Relationship Id="rId5" Type="http://schemas.openxmlformats.org/officeDocument/2006/relationships/image" Target="../media/image31.png"/><Relationship Id="rId4" Type="http://schemas.openxmlformats.org/officeDocument/2006/relationships/image" Target="../media/image30.jpeg"/></Relationships>
</file>

<file path=ppt/slides/_rels/slide8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55.xml"/><Relationship Id="rId5" Type="http://schemas.openxmlformats.org/officeDocument/2006/relationships/image" Target="../media/image30.jpeg"/><Relationship Id="rId4" Type="http://schemas.openxmlformats.org/officeDocument/2006/relationships/image" Target="../media/image32.png"/></Relationships>
</file>

<file path=ppt/slides/_rels/slide8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55.xml"/><Relationship Id="rId5" Type="http://schemas.openxmlformats.org/officeDocument/2006/relationships/image" Target="../media/image30.jpeg"/><Relationship Id="rId4" Type="http://schemas.openxmlformats.org/officeDocument/2006/relationships/image" Target="../media/image33.png"/></Relationships>
</file>

<file path=ppt/slides/_rels/slide8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55.xml"/><Relationship Id="rId5" Type="http://schemas.openxmlformats.org/officeDocument/2006/relationships/image" Target="../media/image30.jpeg"/><Relationship Id="rId4" Type="http://schemas.openxmlformats.org/officeDocument/2006/relationships/image" Target="../media/image34.png"/></Relationships>
</file>

<file path=ppt/slides/_rels/slide8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55.xml"/><Relationship Id="rId5" Type="http://schemas.openxmlformats.org/officeDocument/2006/relationships/image" Target="../media/image31.png"/><Relationship Id="rId4" Type="http://schemas.openxmlformats.org/officeDocument/2006/relationships/image" Target="../media/image30.jpeg"/></Relationships>
</file>

<file path=ppt/slides/_rels/slide8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55.xml"/><Relationship Id="rId6" Type="http://schemas.openxmlformats.org/officeDocument/2006/relationships/image" Target="../media/image30.jpeg"/><Relationship Id="rId5" Type="http://schemas.openxmlformats.org/officeDocument/2006/relationships/image" Target="../media/image36.JPG"/><Relationship Id="rId4" Type="http://schemas.openxmlformats.org/officeDocument/2006/relationships/image" Target="../media/image32.png"/></Relationships>
</file>

<file path=ppt/slides/_rels/slide8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55.xml"/><Relationship Id="rId5" Type="http://schemas.openxmlformats.org/officeDocument/2006/relationships/image" Target="../media/image38.JPG"/><Relationship Id="rId4" Type="http://schemas.openxmlformats.org/officeDocument/2006/relationships/image" Target="../media/image37.JP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55.xml"/><Relationship Id="rId5" Type="http://schemas.openxmlformats.org/officeDocument/2006/relationships/image" Target="../media/image38.JPG"/><Relationship Id="rId4" Type="http://schemas.openxmlformats.org/officeDocument/2006/relationships/image" Target="../media/image37.JPG"/></Relationships>
</file>

<file path=ppt/slides/_rels/slide9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55.xml"/><Relationship Id="rId5" Type="http://schemas.openxmlformats.org/officeDocument/2006/relationships/image" Target="../media/image40.JPG"/><Relationship Id="rId4" Type="http://schemas.openxmlformats.org/officeDocument/2006/relationships/image" Target="../media/image39.JPG"/></Relationships>
</file>

<file path=ppt/slides/_rels/slide9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55.xml"/><Relationship Id="rId5" Type="http://schemas.openxmlformats.org/officeDocument/2006/relationships/image" Target="../media/image40.JPG"/><Relationship Id="rId4" Type="http://schemas.openxmlformats.org/officeDocument/2006/relationships/image" Target="../media/image39.JPG"/></Relationships>
</file>

<file path=ppt/slides/_rels/slide9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9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9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9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9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252" y="6414641"/>
            <a:ext cx="349691" cy="239429"/>
          </a:xfrm>
          <a:prstGeom prst="rect">
            <a:avLst/>
          </a:prstGeom>
          <a:effectLst>
            <a:outerShdw blurRad="50800" dist="38100" dir="2700000" algn="tl" rotWithShape="0">
              <a:prstClr val="black">
                <a:alpha val="40000"/>
              </a:prstClr>
            </a:outerShdw>
          </a:effectLst>
        </p:spPr>
      </p:pic>
      <p:sp>
        <p:nvSpPr>
          <p:cNvPr id="2" name="Tekstvak 1"/>
          <p:cNvSpPr txBox="1"/>
          <p:nvPr/>
        </p:nvSpPr>
        <p:spPr>
          <a:xfrm rot="5400000">
            <a:off x="8604270" y="5888056"/>
            <a:ext cx="894797" cy="207749"/>
          </a:xfrm>
          <a:prstGeom prst="rect">
            <a:avLst/>
          </a:prstGeom>
          <a:noFill/>
        </p:spPr>
        <p:txBody>
          <a:bodyPr wrap="none" rtlCol="0">
            <a:spAutoFit/>
          </a:bodyPr>
          <a:lstStyle/>
          <a:p>
            <a:r>
              <a:rPr lang="nl-BE" sz="750">
                <a:solidFill>
                  <a:prstClr val="white"/>
                </a:solidFill>
              </a:rPr>
              <a:t>Hendrik Claessens</a:t>
            </a: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894" y="0"/>
            <a:ext cx="4846211" cy="6858000"/>
          </a:xfrm>
          <a:prstGeom prst="rect">
            <a:avLst/>
          </a:prstGeom>
        </p:spPr>
      </p:pic>
    </p:spTree>
    <p:extLst>
      <p:ext uri="{BB962C8B-B14F-4D97-AF65-F5344CB8AC3E}">
        <p14:creationId xmlns:p14="http://schemas.microsoft.com/office/powerpoint/2010/main" val="77367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nvPr>
        </p:nvGraphicFramePr>
        <p:xfrm>
          <a:off x="1432711" y="2452924"/>
          <a:ext cx="5943600" cy="1621632"/>
        </p:xfrm>
        <a:graphic>
          <a:graphicData uri="http://schemas.openxmlformats.org/drawingml/2006/table">
            <a:tbl>
              <a:tblPr>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tblGrid>
              <a:tr h="185738">
                <a:tc>
                  <a:txBody>
                    <a:bodyPr/>
                    <a:lstStyle/>
                    <a:p>
                      <a:pPr algn="l" fontAlgn="b"/>
                      <a:r>
                        <a:rPr lang="nl-BE" sz="800" b="0" i="0" u="none" strike="noStrike" smtClean="0">
                          <a:solidFill>
                            <a:srgbClr val="000000"/>
                          </a:solidFill>
                          <a:effectLst/>
                          <a:latin typeface="Calibri" panose="020F0502020204030204" pitchFamily="34" charset="0"/>
                        </a:rPr>
                        <a:t>Actief</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ctr" fontAlgn="b"/>
                      <a:r>
                        <a:rPr lang="nl-BE" sz="1100" b="0" i="0" u="none" strike="noStrike" smtClean="0">
                          <a:solidFill>
                            <a:srgbClr val="000000"/>
                          </a:solidFill>
                          <a:effectLst/>
                          <a:latin typeface="Calibri" panose="020F0502020204030204" pitchFamily="34" charset="0"/>
                        </a:rPr>
                        <a:t>Balans</a:t>
                      </a:r>
                      <a:endParaRPr lang="nl-BE" sz="11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r"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nl-BE" sz="800" u="none" strike="noStrike" smtClean="0">
                          <a:effectLst/>
                        </a:rPr>
                        <a:t>Passief</a:t>
                      </a:r>
                      <a:endParaRPr lang="nl-BE" sz="800" b="0" i="0" u="none" strike="noStrike" smtClean="0">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3">
                  <a:txBody>
                    <a:bodyPr/>
                    <a:lstStyle/>
                    <a:p>
                      <a:pPr algn="l" fontAlgn="b"/>
                      <a:endParaRPr lang="nl-BE" sz="11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hMerge="1">
                  <a:txBody>
                    <a:bodyPr/>
                    <a:lstStyle/>
                    <a:p>
                      <a:endParaRPr lang="nl-BE"/>
                    </a:p>
                  </a:txBody>
                  <a:tcPr/>
                </a:tc>
                <a:tc>
                  <a:txBody>
                    <a:bodyPr/>
                    <a:lstStyle/>
                    <a:p>
                      <a:pPr algn="r" fontAlgn="b"/>
                      <a:endParaRPr lang="nl-BE" sz="800" b="0" i="0" u="none" strike="noStrike">
                        <a:solidFill>
                          <a:srgbClr val="000000"/>
                        </a:solidFill>
                        <a:effectLst/>
                        <a:latin typeface="Calibri" panose="020F0502020204030204" pitchFamily="34" charset="0"/>
                      </a:endParaRPr>
                    </a:p>
                  </a:txBody>
                  <a:tcPr marL="7144" marR="7144" marT="7144" marB="0" anchor="b"/>
                </a:tc>
              </a:tr>
              <a:tr h="150019">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bl>
          </a:graphicData>
        </a:graphic>
      </p:graphicFrame>
      <p:cxnSp>
        <p:nvCxnSpPr>
          <p:cNvPr id="5" name="Rechte verbindingslijn 4"/>
          <p:cNvCxnSpPr/>
          <p:nvPr/>
        </p:nvCxnSpPr>
        <p:spPr>
          <a:xfrm>
            <a:off x="1446291" y="2679466"/>
            <a:ext cx="27228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4651218" y="2679466"/>
            <a:ext cx="2716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flipH="1">
            <a:off x="2804311" y="2679466"/>
            <a:ext cx="2263" cy="12697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flipH="1">
            <a:off x="5995657" y="2679466"/>
            <a:ext cx="11042" cy="12697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10" name="Tekstvak 9"/>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sp>
        <p:nvSpPr>
          <p:cNvPr id="2" name="Afgeronde rechthoek 1"/>
          <p:cNvSpPr/>
          <p:nvPr/>
        </p:nvSpPr>
        <p:spPr>
          <a:xfrm>
            <a:off x="4330166" y="2008909"/>
            <a:ext cx="3482439" cy="2431473"/>
          </a:xfrm>
          <a:prstGeom prst="round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3" name="Tekstvak 2"/>
          <p:cNvSpPr txBox="1"/>
          <p:nvPr/>
        </p:nvSpPr>
        <p:spPr>
          <a:xfrm>
            <a:off x="4651219" y="2405599"/>
            <a:ext cx="2836867" cy="323165"/>
          </a:xfrm>
          <a:prstGeom prst="rect">
            <a:avLst/>
          </a:prstGeom>
          <a:noFill/>
        </p:spPr>
        <p:txBody>
          <a:bodyPr wrap="none" rtlCol="0">
            <a:spAutoFit/>
          </a:bodyPr>
          <a:lstStyle/>
          <a:p>
            <a:r>
              <a:rPr lang="nl-BE" sz="1500">
                <a:solidFill>
                  <a:srgbClr val="C00000"/>
                </a:solidFill>
              </a:rPr>
              <a:t>6          Resultatenrekening            7</a:t>
            </a:r>
          </a:p>
        </p:txBody>
      </p:sp>
      <p:sp>
        <p:nvSpPr>
          <p:cNvPr id="11" name="Tekstvak 10"/>
          <p:cNvSpPr txBox="1"/>
          <p:nvPr/>
        </p:nvSpPr>
        <p:spPr>
          <a:xfrm>
            <a:off x="5171039" y="3037580"/>
            <a:ext cx="380232" cy="553998"/>
          </a:xfrm>
          <a:prstGeom prst="rect">
            <a:avLst/>
          </a:prstGeom>
          <a:noFill/>
        </p:spPr>
        <p:txBody>
          <a:bodyPr wrap="none" rtlCol="0">
            <a:spAutoFit/>
          </a:bodyPr>
          <a:lstStyle/>
          <a:p>
            <a:r>
              <a:rPr lang="nl-BE" sz="3000">
                <a:solidFill>
                  <a:prstClr val="black"/>
                </a:solidFill>
              </a:rPr>
              <a:t>6</a:t>
            </a:r>
          </a:p>
        </p:txBody>
      </p:sp>
      <p:sp>
        <p:nvSpPr>
          <p:cNvPr id="12" name="Tekstvak 11"/>
          <p:cNvSpPr txBox="1"/>
          <p:nvPr/>
        </p:nvSpPr>
        <p:spPr>
          <a:xfrm>
            <a:off x="6459015" y="3037580"/>
            <a:ext cx="380232" cy="553998"/>
          </a:xfrm>
          <a:prstGeom prst="rect">
            <a:avLst/>
          </a:prstGeom>
          <a:noFill/>
        </p:spPr>
        <p:txBody>
          <a:bodyPr wrap="none" rtlCol="0">
            <a:spAutoFit/>
          </a:bodyPr>
          <a:lstStyle/>
          <a:p>
            <a:r>
              <a:rPr lang="nl-BE" sz="3000">
                <a:solidFill>
                  <a:prstClr val="black"/>
                </a:solidFill>
              </a:rPr>
              <a:t>7</a:t>
            </a:r>
          </a:p>
        </p:txBody>
      </p:sp>
    </p:spTree>
    <p:extLst>
      <p:ext uri="{BB962C8B-B14F-4D97-AF65-F5344CB8AC3E}">
        <p14:creationId xmlns:p14="http://schemas.microsoft.com/office/powerpoint/2010/main" val="123580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146127" y="1339912"/>
            <a:ext cx="4684039" cy="3231654"/>
          </a:xfrm>
          <a:prstGeom prst="rect">
            <a:avLst/>
          </a:prstGeom>
          <a:noFill/>
        </p:spPr>
        <p:txBody>
          <a:bodyPr wrap="none" rtlCol="0">
            <a:spAutoFit/>
          </a:bodyPr>
          <a:lstStyle/>
          <a:p>
            <a:pPr algn="ctr"/>
            <a:r>
              <a:rPr lang="nl-BE" sz="4400" smtClean="0">
                <a:solidFill>
                  <a:prstClr val="black"/>
                </a:solidFill>
              </a:rPr>
              <a:t>balansanalyse</a:t>
            </a:r>
          </a:p>
          <a:p>
            <a:pPr algn="ctr"/>
            <a:endParaRPr lang="nl-BE" sz="2400" smtClean="0">
              <a:solidFill>
                <a:prstClr val="black"/>
              </a:solidFill>
            </a:endParaRPr>
          </a:p>
          <a:p>
            <a:pPr algn="ctr"/>
            <a:r>
              <a:rPr lang="nl-BE" sz="2400" smtClean="0">
                <a:solidFill>
                  <a:prstClr val="black"/>
                </a:solidFill>
              </a:rPr>
              <a:t>en bij uitbreiding</a:t>
            </a:r>
          </a:p>
          <a:p>
            <a:pPr algn="ctr"/>
            <a:endParaRPr lang="nl-BE" sz="2400" smtClean="0">
              <a:solidFill>
                <a:prstClr val="black"/>
              </a:solidFill>
            </a:endParaRPr>
          </a:p>
          <a:p>
            <a:pPr algn="ctr"/>
            <a:r>
              <a:rPr lang="nl-BE" sz="4400" smtClean="0">
                <a:solidFill>
                  <a:prstClr val="black"/>
                </a:solidFill>
              </a:rPr>
              <a:t>analyse op basis</a:t>
            </a:r>
          </a:p>
          <a:p>
            <a:pPr algn="ctr"/>
            <a:r>
              <a:rPr lang="nl-BE" sz="4400" smtClean="0">
                <a:solidFill>
                  <a:prstClr val="black"/>
                </a:solidFill>
              </a:rPr>
              <a:t>van de jaarrekening</a:t>
            </a:r>
            <a:endParaRPr lang="nl-BE" sz="4400">
              <a:solidFill>
                <a:prstClr val="black"/>
              </a:solidFill>
            </a:endParaRPr>
          </a:p>
        </p:txBody>
      </p:sp>
    </p:spTree>
    <p:extLst>
      <p:ext uri="{BB962C8B-B14F-4D97-AF65-F5344CB8AC3E}">
        <p14:creationId xmlns:p14="http://schemas.microsoft.com/office/powerpoint/2010/main" val="357074241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JL-OMLAAG 5"/>
          <p:cNvSpPr/>
          <p:nvPr/>
        </p:nvSpPr>
        <p:spPr>
          <a:xfrm>
            <a:off x="1867775" y="127971"/>
            <a:ext cx="1539089" cy="1066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7" name="PIJL-OMLAAG 6"/>
          <p:cNvSpPr/>
          <p:nvPr/>
        </p:nvSpPr>
        <p:spPr>
          <a:xfrm>
            <a:off x="5048932" y="127971"/>
            <a:ext cx="1539089" cy="1066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0" name="Tekstvak 9"/>
          <p:cNvSpPr txBox="1"/>
          <p:nvPr/>
        </p:nvSpPr>
        <p:spPr>
          <a:xfrm>
            <a:off x="2390289" y="1415532"/>
            <a:ext cx="4116320" cy="2246769"/>
          </a:xfrm>
          <a:prstGeom prst="rect">
            <a:avLst/>
          </a:prstGeom>
          <a:noFill/>
        </p:spPr>
        <p:txBody>
          <a:bodyPr wrap="none" rtlCol="0">
            <a:spAutoFit/>
          </a:bodyPr>
          <a:lstStyle/>
          <a:p>
            <a:r>
              <a:rPr lang="nl-BE" sz="2800" smtClean="0">
                <a:solidFill>
                  <a:prstClr val="black"/>
                </a:solidFill>
              </a:rPr>
              <a:t>stijging van de voorraad: </a:t>
            </a:r>
          </a:p>
          <a:p>
            <a:r>
              <a:rPr lang="nl-BE" sz="2800">
                <a:solidFill>
                  <a:prstClr val="black"/>
                </a:solidFill>
              </a:rPr>
              <a:t> </a:t>
            </a:r>
            <a:r>
              <a:rPr lang="nl-BE" sz="2800" smtClean="0">
                <a:solidFill>
                  <a:prstClr val="black"/>
                </a:solidFill>
              </a:rPr>
              <a:t>         stijging van de winst?</a:t>
            </a:r>
          </a:p>
          <a:p>
            <a:endParaRPr lang="nl-BE" sz="2800" smtClean="0">
              <a:solidFill>
                <a:prstClr val="black"/>
              </a:solidFill>
            </a:endParaRPr>
          </a:p>
          <a:p>
            <a:r>
              <a:rPr lang="nl-BE" sz="2800" smtClean="0">
                <a:solidFill>
                  <a:prstClr val="black"/>
                </a:solidFill>
              </a:rPr>
              <a:t>daling van de voorraad: </a:t>
            </a:r>
          </a:p>
          <a:p>
            <a:r>
              <a:rPr lang="nl-BE" sz="2800">
                <a:solidFill>
                  <a:prstClr val="black"/>
                </a:solidFill>
              </a:rPr>
              <a:t> </a:t>
            </a:r>
            <a:r>
              <a:rPr lang="nl-BE" sz="2800" smtClean="0">
                <a:solidFill>
                  <a:prstClr val="black"/>
                </a:solidFill>
              </a:rPr>
              <a:t>         daling van de winst?</a:t>
            </a:r>
            <a:endParaRPr lang="nl-BE" sz="2800">
              <a:solidFill>
                <a:prstClr val="black"/>
              </a:solidFill>
            </a:endParaRPr>
          </a:p>
        </p:txBody>
      </p:sp>
    </p:spTree>
    <p:extLst>
      <p:ext uri="{BB962C8B-B14F-4D97-AF65-F5344CB8AC3E}">
        <p14:creationId xmlns:p14="http://schemas.microsoft.com/office/powerpoint/2010/main" val="47489882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JL-OMLAAG 5"/>
          <p:cNvSpPr/>
          <p:nvPr/>
        </p:nvSpPr>
        <p:spPr>
          <a:xfrm>
            <a:off x="1867775" y="127971"/>
            <a:ext cx="1539089" cy="1066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7" name="PIJL-OMLAAG 6"/>
          <p:cNvSpPr/>
          <p:nvPr/>
        </p:nvSpPr>
        <p:spPr>
          <a:xfrm>
            <a:off x="5048932" y="127971"/>
            <a:ext cx="1539089" cy="1066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0" name="Tekstvak 9"/>
          <p:cNvSpPr txBox="1"/>
          <p:nvPr/>
        </p:nvSpPr>
        <p:spPr>
          <a:xfrm>
            <a:off x="1867775" y="1777273"/>
            <a:ext cx="4480201" cy="646331"/>
          </a:xfrm>
          <a:prstGeom prst="rect">
            <a:avLst/>
          </a:prstGeom>
          <a:noFill/>
        </p:spPr>
        <p:txBody>
          <a:bodyPr wrap="none" rtlCol="0">
            <a:spAutoFit/>
          </a:bodyPr>
          <a:lstStyle/>
          <a:p>
            <a:r>
              <a:rPr lang="nl-BE" smtClean="0">
                <a:solidFill>
                  <a:prstClr val="black"/>
                </a:solidFill>
              </a:rPr>
              <a:t>stijging van de voorraad stijging van de winst?</a:t>
            </a:r>
          </a:p>
          <a:p>
            <a:r>
              <a:rPr lang="nl-BE" smtClean="0">
                <a:solidFill>
                  <a:prstClr val="black"/>
                </a:solidFill>
              </a:rPr>
              <a:t>daling van de voorraad: daling van de winst?</a:t>
            </a:r>
            <a:endParaRPr lang="nl-BE">
              <a:solidFill>
                <a:prstClr val="black"/>
              </a:solidFill>
            </a:endParaRPr>
          </a:p>
        </p:txBody>
      </p:sp>
      <p:sp>
        <p:nvSpPr>
          <p:cNvPr id="11" name="Tekstvak 10"/>
          <p:cNvSpPr txBox="1"/>
          <p:nvPr/>
        </p:nvSpPr>
        <p:spPr>
          <a:xfrm>
            <a:off x="1867582" y="2958896"/>
            <a:ext cx="4885696" cy="954107"/>
          </a:xfrm>
          <a:prstGeom prst="rect">
            <a:avLst/>
          </a:prstGeom>
          <a:noFill/>
        </p:spPr>
        <p:txBody>
          <a:bodyPr wrap="none" rtlCol="0">
            <a:spAutoFit/>
          </a:bodyPr>
          <a:lstStyle/>
          <a:p>
            <a:r>
              <a:rPr lang="nl-BE" sz="2800" smtClean="0">
                <a:solidFill>
                  <a:prstClr val="black"/>
                </a:solidFill>
              </a:rPr>
              <a:t>het is niet omdat het geboekt is </a:t>
            </a:r>
          </a:p>
          <a:p>
            <a:r>
              <a:rPr lang="nl-BE" sz="2800" smtClean="0">
                <a:solidFill>
                  <a:prstClr val="black"/>
                </a:solidFill>
              </a:rPr>
              <a:t>dat het ook betaald is (of wordt)</a:t>
            </a:r>
            <a:endParaRPr lang="nl-BE" sz="2800">
              <a:solidFill>
                <a:prstClr val="black"/>
              </a:solidFill>
            </a:endParaRPr>
          </a:p>
        </p:txBody>
      </p:sp>
    </p:spTree>
    <p:extLst>
      <p:ext uri="{BB962C8B-B14F-4D97-AF65-F5344CB8AC3E}">
        <p14:creationId xmlns:p14="http://schemas.microsoft.com/office/powerpoint/2010/main" val="4840747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JL-OMLAAG 5"/>
          <p:cNvSpPr/>
          <p:nvPr/>
        </p:nvSpPr>
        <p:spPr>
          <a:xfrm>
            <a:off x="1867775" y="127971"/>
            <a:ext cx="1539089" cy="1066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7" name="PIJL-OMLAAG 6"/>
          <p:cNvSpPr/>
          <p:nvPr/>
        </p:nvSpPr>
        <p:spPr>
          <a:xfrm>
            <a:off x="5048932" y="127971"/>
            <a:ext cx="1539089" cy="1066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9" name="Tekstvak 8"/>
          <p:cNvSpPr txBox="1"/>
          <p:nvPr/>
        </p:nvSpPr>
        <p:spPr>
          <a:xfrm>
            <a:off x="2116668" y="4187038"/>
            <a:ext cx="4471353" cy="954107"/>
          </a:xfrm>
          <a:prstGeom prst="rect">
            <a:avLst/>
          </a:prstGeom>
          <a:noFill/>
        </p:spPr>
        <p:txBody>
          <a:bodyPr wrap="none" rtlCol="0">
            <a:spAutoFit/>
          </a:bodyPr>
          <a:lstStyle/>
          <a:p>
            <a:pPr algn="ctr"/>
            <a:r>
              <a:rPr lang="nl-BE" sz="2800" smtClean="0">
                <a:solidFill>
                  <a:prstClr val="black"/>
                </a:solidFill>
              </a:rPr>
              <a:t>kapotgaan door eigen succes </a:t>
            </a:r>
          </a:p>
          <a:p>
            <a:pPr algn="ctr"/>
            <a:r>
              <a:rPr lang="nl-BE" sz="2800" smtClean="0">
                <a:solidFill>
                  <a:prstClr val="black"/>
                </a:solidFill>
              </a:rPr>
              <a:t>(en een gebrek aan cash)</a:t>
            </a:r>
            <a:endParaRPr lang="nl-BE" sz="2800">
              <a:solidFill>
                <a:prstClr val="black"/>
              </a:solidFill>
            </a:endParaRPr>
          </a:p>
        </p:txBody>
      </p:sp>
      <p:sp>
        <p:nvSpPr>
          <p:cNvPr id="10" name="Tekstvak 9"/>
          <p:cNvSpPr txBox="1"/>
          <p:nvPr/>
        </p:nvSpPr>
        <p:spPr>
          <a:xfrm>
            <a:off x="1867775" y="1777273"/>
            <a:ext cx="4480201" cy="646331"/>
          </a:xfrm>
          <a:prstGeom prst="rect">
            <a:avLst/>
          </a:prstGeom>
          <a:noFill/>
        </p:spPr>
        <p:txBody>
          <a:bodyPr wrap="none" rtlCol="0">
            <a:spAutoFit/>
          </a:bodyPr>
          <a:lstStyle/>
          <a:p>
            <a:r>
              <a:rPr lang="nl-BE" smtClean="0">
                <a:solidFill>
                  <a:prstClr val="black"/>
                </a:solidFill>
              </a:rPr>
              <a:t>stijging van de voorraad stijging van de winst?</a:t>
            </a:r>
          </a:p>
          <a:p>
            <a:r>
              <a:rPr lang="nl-BE" smtClean="0">
                <a:solidFill>
                  <a:prstClr val="black"/>
                </a:solidFill>
              </a:rPr>
              <a:t>daling van de voorraad: daling van de winst?</a:t>
            </a:r>
            <a:endParaRPr lang="nl-BE">
              <a:solidFill>
                <a:prstClr val="black"/>
              </a:solidFill>
            </a:endParaRPr>
          </a:p>
        </p:txBody>
      </p:sp>
      <p:sp>
        <p:nvSpPr>
          <p:cNvPr id="11" name="Tekstvak 10"/>
          <p:cNvSpPr txBox="1"/>
          <p:nvPr/>
        </p:nvSpPr>
        <p:spPr>
          <a:xfrm>
            <a:off x="990193" y="3219400"/>
            <a:ext cx="6235361" cy="369332"/>
          </a:xfrm>
          <a:prstGeom prst="rect">
            <a:avLst/>
          </a:prstGeom>
          <a:noFill/>
        </p:spPr>
        <p:txBody>
          <a:bodyPr wrap="none" rtlCol="0">
            <a:spAutoFit/>
          </a:bodyPr>
          <a:lstStyle/>
          <a:p>
            <a:r>
              <a:rPr lang="nl-BE" smtClean="0">
                <a:solidFill>
                  <a:prstClr val="black"/>
                </a:solidFill>
              </a:rPr>
              <a:t>het is niet omdat het geboekt is dat het ook betaald is (of wordt)</a:t>
            </a:r>
            <a:endParaRPr lang="nl-BE">
              <a:solidFill>
                <a:prstClr val="black"/>
              </a:solidFill>
            </a:endParaRPr>
          </a:p>
        </p:txBody>
      </p:sp>
    </p:spTree>
    <p:extLst>
      <p:ext uri="{BB962C8B-B14F-4D97-AF65-F5344CB8AC3E}">
        <p14:creationId xmlns:p14="http://schemas.microsoft.com/office/powerpoint/2010/main" val="55777020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55464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606384" y="426905"/>
            <a:ext cx="2621295" cy="523220"/>
          </a:xfrm>
          <a:prstGeom prst="rect">
            <a:avLst/>
          </a:prstGeom>
          <a:noFill/>
        </p:spPr>
        <p:txBody>
          <a:bodyPr wrap="none" rtlCol="0">
            <a:spAutoFit/>
          </a:bodyPr>
          <a:lstStyle/>
          <a:p>
            <a:r>
              <a:rPr lang="nl-BE" sz="2800" smtClean="0">
                <a:solidFill>
                  <a:prstClr val="black"/>
                </a:solidFill>
              </a:rPr>
              <a:t>BALANSANALYSE</a:t>
            </a:r>
            <a:endParaRPr lang="nl-BE" sz="2800">
              <a:solidFill>
                <a:prstClr val="black"/>
              </a:solidFill>
            </a:endParaRPr>
          </a:p>
        </p:txBody>
      </p:sp>
      <p:sp>
        <p:nvSpPr>
          <p:cNvPr id="3" name="Tekstvak 2"/>
          <p:cNvSpPr txBox="1"/>
          <p:nvPr/>
        </p:nvSpPr>
        <p:spPr>
          <a:xfrm>
            <a:off x="3040410" y="1383444"/>
            <a:ext cx="5292859" cy="523220"/>
          </a:xfrm>
          <a:prstGeom prst="rect">
            <a:avLst/>
          </a:prstGeom>
          <a:noFill/>
        </p:spPr>
        <p:txBody>
          <a:bodyPr wrap="none" rtlCol="0">
            <a:spAutoFit/>
          </a:bodyPr>
          <a:lstStyle/>
          <a:p>
            <a:r>
              <a:rPr lang="nl-BE" sz="2800" smtClean="0">
                <a:solidFill>
                  <a:srgbClr val="C00000"/>
                </a:solidFill>
              </a:rPr>
              <a:t>beeldvorming van de onderneming</a:t>
            </a:r>
            <a:endParaRPr lang="nl-BE" sz="2800">
              <a:solidFill>
                <a:srgbClr val="C00000"/>
              </a:solidFill>
            </a:endParaRPr>
          </a:p>
        </p:txBody>
      </p:sp>
      <p:sp>
        <p:nvSpPr>
          <p:cNvPr id="8" name="Tekstvak 7"/>
          <p:cNvSpPr txBox="1"/>
          <p:nvPr/>
        </p:nvSpPr>
        <p:spPr>
          <a:xfrm>
            <a:off x="6431338" y="2339983"/>
            <a:ext cx="1901931" cy="369332"/>
          </a:xfrm>
          <a:prstGeom prst="rect">
            <a:avLst/>
          </a:prstGeom>
          <a:noFill/>
        </p:spPr>
        <p:txBody>
          <a:bodyPr wrap="none" rtlCol="0">
            <a:spAutoFit/>
          </a:bodyPr>
          <a:lstStyle/>
          <a:p>
            <a:r>
              <a:rPr lang="nl-BE" smtClean="0">
                <a:solidFill>
                  <a:prstClr val="black"/>
                </a:solidFill>
              </a:rPr>
              <a:t>(momentopname)</a:t>
            </a:r>
            <a:endParaRPr lang="nl-BE">
              <a:solidFill>
                <a:prstClr val="black"/>
              </a:solidFill>
            </a:endParaRPr>
          </a:p>
        </p:txBody>
      </p:sp>
    </p:spTree>
    <p:extLst>
      <p:ext uri="{BB962C8B-B14F-4D97-AF65-F5344CB8AC3E}">
        <p14:creationId xmlns:p14="http://schemas.microsoft.com/office/powerpoint/2010/main" val="418363039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606384" y="426905"/>
            <a:ext cx="2621295" cy="523220"/>
          </a:xfrm>
          <a:prstGeom prst="rect">
            <a:avLst/>
          </a:prstGeom>
          <a:noFill/>
        </p:spPr>
        <p:txBody>
          <a:bodyPr wrap="none" rtlCol="0">
            <a:spAutoFit/>
          </a:bodyPr>
          <a:lstStyle/>
          <a:p>
            <a:r>
              <a:rPr lang="nl-BE" sz="2800" smtClean="0">
                <a:solidFill>
                  <a:prstClr val="black"/>
                </a:solidFill>
              </a:rPr>
              <a:t>BALANSANALYSE</a:t>
            </a:r>
            <a:endParaRPr lang="nl-BE" sz="2800">
              <a:solidFill>
                <a:prstClr val="black"/>
              </a:solidFill>
            </a:endParaRPr>
          </a:p>
        </p:txBody>
      </p:sp>
      <p:sp>
        <p:nvSpPr>
          <p:cNvPr id="3" name="Tekstvak 2"/>
          <p:cNvSpPr txBox="1"/>
          <p:nvPr/>
        </p:nvSpPr>
        <p:spPr>
          <a:xfrm>
            <a:off x="3040410" y="1383444"/>
            <a:ext cx="3479735" cy="369332"/>
          </a:xfrm>
          <a:prstGeom prst="rect">
            <a:avLst/>
          </a:prstGeom>
          <a:noFill/>
        </p:spPr>
        <p:txBody>
          <a:bodyPr wrap="none" rtlCol="0">
            <a:spAutoFit/>
          </a:bodyPr>
          <a:lstStyle/>
          <a:p>
            <a:r>
              <a:rPr lang="nl-BE" smtClean="0">
                <a:solidFill>
                  <a:prstClr val="black"/>
                </a:solidFill>
              </a:rPr>
              <a:t>beeldvorming van de onderneming</a:t>
            </a:r>
            <a:endParaRPr lang="nl-BE">
              <a:solidFill>
                <a:prstClr val="black"/>
              </a:solidFill>
            </a:endParaRPr>
          </a:p>
        </p:txBody>
      </p:sp>
      <p:sp>
        <p:nvSpPr>
          <p:cNvPr id="6" name="Tekstvak 5"/>
          <p:cNvSpPr txBox="1"/>
          <p:nvPr/>
        </p:nvSpPr>
        <p:spPr>
          <a:xfrm>
            <a:off x="3040410" y="2067912"/>
            <a:ext cx="3887667" cy="523220"/>
          </a:xfrm>
          <a:prstGeom prst="rect">
            <a:avLst/>
          </a:prstGeom>
          <a:noFill/>
        </p:spPr>
        <p:txBody>
          <a:bodyPr wrap="none" rtlCol="0">
            <a:spAutoFit/>
          </a:bodyPr>
          <a:lstStyle/>
          <a:p>
            <a:r>
              <a:rPr lang="nl-BE" sz="2800" smtClean="0">
                <a:solidFill>
                  <a:srgbClr val="C00000"/>
                </a:solidFill>
              </a:rPr>
              <a:t>beperktheid van bronnen</a:t>
            </a:r>
            <a:endParaRPr lang="nl-BE" sz="2800">
              <a:solidFill>
                <a:srgbClr val="C00000"/>
              </a:solidFill>
            </a:endParaRPr>
          </a:p>
        </p:txBody>
      </p:sp>
    </p:spTree>
    <p:extLst>
      <p:ext uri="{BB962C8B-B14F-4D97-AF65-F5344CB8AC3E}">
        <p14:creationId xmlns:p14="http://schemas.microsoft.com/office/powerpoint/2010/main" val="131032962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606384" y="426905"/>
            <a:ext cx="2621295" cy="523220"/>
          </a:xfrm>
          <a:prstGeom prst="rect">
            <a:avLst/>
          </a:prstGeom>
          <a:noFill/>
        </p:spPr>
        <p:txBody>
          <a:bodyPr wrap="none" rtlCol="0">
            <a:spAutoFit/>
          </a:bodyPr>
          <a:lstStyle/>
          <a:p>
            <a:r>
              <a:rPr lang="nl-BE" sz="2800" smtClean="0">
                <a:solidFill>
                  <a:prstClr val="black"/>
                </a:solidFill>
              </a:rPr>
              <a:t>BALANSANALYSE</a:t>
            </a:r>
            <a:endParaRPr lang="nl-BE" sz="2800">
              <a:solidFill>
                <a:prstClr val="black"/>
              </a:solidFill>
            </a:endParaRPr>
          </a:p>
        </p:txBody>
      </p:sp>
      <p:sp>
        <p:nvSpPr>
          <p:cNvPr id="3" name="Tekstvak 2"/>
          <p:cNvSpPr txBox="1"/>
          <p:nvPr/>
        </p:nvSpPr>
        <p:spPr>
          <a:xfrm>
            <a:off x="3040410" y="1383444"/>
            <a:ext cx="3479735" cy="369332"/>
          </a:xfrm>
          <a:prstGeom prst="rect">
            <a:avLst/>
          </a:prstGeom>
          <a:noFill/>
        </p:spPr>
        <p:txBody>
          <a:bodyPr wrap="none" rtlCol="0">
            <a:spAutoFit/>
          </a:bodyPr>
          <a:lstStyle/>
          <a:p>
            <a:r>
              <a:rPr lang="nl-BE" smtClean="0">
                <a:solidFill>
                  <a:prstClr val="black"/>
                </a:solidFill>
              </a:rPr>
              <a:t>beeldvorming van de onderneming</a:t>
            </a:r>
            <a:endParaRPr lang="nl-BE">
              <a:solidFill>
                <a:prstClr val="black"/>
              </a:solidFill>
            </a:endParaRPr>
          </a:p>
        </p:txBody>
      </p:sp>
      <p:sp>
        <p:nvSpPr>
          <p:cNvPr id="4" name="Tekstvak 3"/>
          <p:cNvSpPr txBox="1"/>
          <p:nvPr/>
        </p:nvSpPr>
        <p:spPr>
          <a:xfrm>
            <a:off x="3040410" y="2788616"/>
            <a:ext cx="2639441" cy="523220"/>
          </a:xfrm>
          <a:prstGeom prst="rect">
            <a:avLst/>
          </a:prstGeom>
          <a:noFill/>
        </p:spPr>
        <p:txBody>
          <a:bodyPr wrap="none" rtlCol="0">
            <a:spAutoFit/>
          </a:bodyPr>
          <a:lstStyle/>
          <a:p>
            <a:r>
              <a:rPr lang="nl-BE" sz="2800" smtClean="0">
                <a:solidFill>
                  <a:srgbClr val="C00000"/>
                </a:solidFill>
              </a:rPr>
              <a:t>pygmalion-effect</a:t>
            </a:r>
            <a:endParaRPr lang="nl-BE" sz="2800">
              <a:solidFill>
                <a:srgbClr val="C00000"/>
              </a:solidFill>
            </a:endParaRPr>
          </a:p>
        </p:txBody>
      </p:sp>
      <p:sp>
        <p:nvSpPr>
          <p:cNvPr id="6" name="Tekstvak 5"/>
          <p:cNvSpPr txBox="1"/>
          <p:nvPr/>
        </p:nvSpPr>
        <p:spPr>
          <a:xfrm>
            <a:off x="3040410" y="2067912"/>
            <a:ext cx="2571281" cy="369332"/>
          </a:xfrm>
          <a:prstGeom prst="rect">
            <a:avLst/>
          </a:prstGeom>
          <a:noFill/>
        </p:spPr>
        <p:txBody>
          <a:bodyPr wrap="none" rtlCol="0">
            <a:spAutoFit/>
          </a:bodyPr>
          <a:lstStyle/>
          <a:p>
            <a:r>
              <a:rPr lang="nl-BE" smtClean="0">
                <a:solidFill>
                  <a:prstClr val="black"/>
                </a:solidFill>
              </a:rPr>
              <a:t>beperktheid van bronnen</a:t>
            </a:r>
            <a:endParaRPr lang="nl-BE">
              <a:solidFill>
                <a:prstClr val="black"/>
              </a:solidFill>
            </a:endParaRPr>
          </a:p>
        </p:txBody>
      </p:sp>
    </p:spTree>
    <p:extLst>
      <p:ext uri="{BB962C8B-B14F-4D97-AF65-F5344CB8AC3E}">
        <p14:creationId xmlns:p14="http://schemas.microsoft.com/office/powerpoint/2010/main" val="41415676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606384" y="426905"/>
            <a:ext cx="2621295" cy="523220"/>
          </a:xfrm>
          <a:prstGeom prst="rect">
            <a:avLst/>
          </a:prstGeom>
          <a:noFill/>
        </p:spPr>
        <p:txBody>
          <a:bodyPr wrap="none" rtlCol="0">
            <a:spAutoFit/>
          </a:bodyPr>
          <a:lstStyle/>
          <a:p>
            <a:r>
              <a:rPr lang="nl-BE" sz="2800" smtClean="0">
                <a:solidFill>
                  <a:prstClr val="black"/>
                </a:solidFill>
              </a:rPr>
              <a:t>BALANSANALYSE</a:t>
            </a:r>
            <a:endParaRPr lang="nl-BE" sz="2800">
              <a:solidFill>
                <a:prstClr val="black"/>
              </a:solidFill>
            </a:endParaRPr>
          </a:p>
        </p:txBody>
      </p:sp>
      <p:sp>
        <p:nvSpPr>
          <p:cNvPr id="3" name="Tekstvak 2"/>
          <p:cNvSpPr txBox="1"/>
          <p:nvPr/>
        </p:nvSpPr>
        <p:spPr>
          <a:xfrm>
            <a:off x="3040410" y="1383444"/>
            <a:ext cx="3479735" cy="369332"/>
          </a:xfrm>
          <a:prstGeom prst="rect">
            <a:avLst/>
          </a:prstGeom>
          <a:noFill/>
        </p:spPr>
        <p:txBody>
          <a:bodyPr wrap="none" rtlCol="0">
            <a:spAutoFit/>
          </a:bodyPr>
          <a:lstStyle/>
          <a:p>
            <a:r>
              <a:rPr lang="nl-BE" smtClean="0">
                <a:solidFill>
                  <a:prstClr val="black"/>
                </a:solidFill>
              </a:rPr>
              <a:t>beeldvorming van de onderneming</a:t>
            </a:r>
            <a:endParaRPr lang="nl-BE">
              <a:solidFill>
                <a:prstClr val="black"/>
              </a:solidFill>
            </a:endParaRPr>
          </a:p>
        </p:txBody>
      </p:sp>
      <p:sp>
        <p:nvSpPr>
          <p:cNvPr id="4" name="Tekstvak 3"/>
          <p:cNvSpPr txBox="1"/>
          <p:nvPr/>
        </p:nvSpPr>
        <p:spPr>
          <a:xfrm>
            <a:off x="3040410" y="2788616"/>
            <a:ext cx="1767087" cy="369332"/>
          </a:xfrm>
          <a:prstGeom prst="rect">
            <a:avLst/>
          </a:prstGeom>
          <a:noFill/>
        </p:spPr>
        <p:txBody>
          <a:bodyPr wrap="none" rtlCol="0">
            <a:spAutoFit/>
          </a:bodyPr>
          <a:lstStyle/>
          <a:p>
            <a:r>
              <a:rPr lang="nl-BE" smtClean="0">
                <a:solidFill>
                  <a:prstClr val="black"/>
                </a:solidFill>
              </a:rPr>
              <a:t>pygmalion-effect</a:t>
            </a:r>
            <a:endParaRPr lang="nl-BE">
              <a:solidFill>
                <a:prstClr val="black"/>
              </a:solidFill>
            </a:endParaRPr>
          </a:p>
        </p:txBody>
      </p:sp>
      <p:sp>
        <p:nvSpPr>
          <p:cNvPr id="5" name="Tekstvak 4"/>
          <p:cNvSpPr txBox="1"/>
          <p:nvPr/>
        </p:nvSpPr>
        <p:spPr>
          <a:xfrm>
            <a:off x="3012095" y="3509320"/>
            <a:ext cx="5235857" cy="523220"/>
          </a:xfrm>
          <a:prstGeom prst="rect">
            <a:avLst/>
          </a:prstGeom>
          <a:noFill/>
        </p:spPr>
        <p:txBody>
          <a:bodyPr wrap="none" rtlCol="0">
            <a:spAutoFit/>
          </a:bodyPr>
          <a:lstStyle/>
          <a:p>
            <a:r>
              <a:rPr lang="nl-BE" sz="2800" smtClean="0">
                <a:solidFill>
                  <a:srgbClr val="C00000"/>
                </a:solidFill>
              </a:rPr>
              <a:t>referentiekader van de toehoorder</a:t>
            </a:r>
            <a:endParaRPr lang="nl-BE" sz="2800">
              <a:solidFill>
                <a:srgbClr val="C00000"/>
              </a:solidFill>
            </a:endParaRPr>
          </a:p>
        </p:txBody>
      </p:sp>
      <p:sp>
        <p:nvSpPr>
          <p:cNvPr id="6" name="Tekstvak 5"/>
          <p:cNvSpPr txBox="1"/>
          <p:nvPr/>
        </p:nvSpPr>
        <p:spPr>
          <a:xfrm>
            <a:off x="3040410" y="2067912"/>
            <a:ext cx="2571281" cy="369332"/>
          </a:xfrm>
          <a:prstGeom prst="rect">
            <a:avLst/>
          </a:prstGeom>
          <a:noFill/>
        </p:spPr>
        <p:txBody>
          <a:bodyPr wrap="none" rtlCol="0">
            <a:spAutoFit/>
          </a:bodyPr>
          <a:lstStyle/>
          <a:p>
            <a:r>
              <a:rPr lang="nl-BE" smtClean="0">
                <a:solidFill>
                  <a:prstClr val="black"/>
                </a:solidFill>
              </a:rPr>
              <a:t>beperktheid van bronnen</a:t>
            </a:r>
            <a:endParaRPr lang="nl-BE">
              <a:solidFill>
                <a:prstClr val="black"/>
              </a:solidFill>
            </a:endParaRPr>
          </a:p>
        </p:txBody>
      </p:sp>
    </p:spTree>
    <p:extLst>
      <p:ext uri="{BB962C8B-B14F-4D97-AF65-F5344CB8AC3E}">
        <p14:creationId xmlns:p14="http://schemas.microsoft.com/office/powerpoint/2010/main" val="81199054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606384" y="426905"/>
            <a:ext cx="2621295" cy="523220"/>
          </a:xfrm>
          <a:prstGeom prst="rect">
            <a:avLst/>
          </a:prstGeom>
          <a:noFill/>
        </p:spPr>
        <p:txBody>
          <a:bodyPr wrap="none" rtlCol="0">
            <a:spAutoFit/>
          </a:bodyPr>
          <a:lstStyle/>
          <a:p>
            <a:r>
              <a:rPr lang="nl-BE" sz="2800" smtClean="0">
                <a:solidFill>
                  <a:prstClr val="black"/>
                </a:solidFill>
              </a:rPr>
              <a:t>BALANSANALYSE</a:t>
            </a:r>
            <a:endParaRPr lang="nl-BE" sz="2800">
              <a:solidFill>
                <a:prstClr val="black"/>
              </a:solidFill>
            </a:endParaRPr>
          </a:p>
        </p:txBody>
      </p:sp>
      <p:sp>
        <p:nvSpPr>
          <p:cNvPr id="3" name="Tekstvak 2"/>
          <p:cNvSpPr txBox="1"/>
          <p:nvPr/>
        </p:nvSpPr>
        <p:spPr>
          <a:xfrm>
            <a:off x="3040410" y="1383444"/>
            <a:ext cx="3479735" cy="369332"/>
          </a:xfrm>
          <a:prstGeom prst="rect">
            <a:avLst/>
          </a:prstGeom>
          <a:noFill/>
        </p:spPr>
        <p:txBody>
          <a:bodyPr wrap="none" rtlCol="0">
            <a:spAutoFit/>
          </a:bodyPr>
          <a:lstStyle/>
          <a:p>
            <a:r>
              <a:rPr lang="nl-BE" smtClean="0">
                <a:solidFill>
                  <a:prstClr val="black"/>
                </a:solidFill>
              </a:rPr>
              <a:t>beeldvorming van de onderneming</a:t>
            </a:r>
            <a:endParaRPr lang="nl-BE">
              <a:solidFill>
                <a:prstClr val="black"/>
              </a:solidFill>
            </a:endParaRPr>
          </a:p>
        </p:txBody>
      </p:sp>
      <p:sp>
        <p:nvSpPr>
          <p:cNvPr id="4" name="Tekstvak 3"/>
          <p:cNvSpPr txBox="1"/>
          <p:nvPr/>
        </p:nvSpPr>
        <p:spPr>
          <a:xfrm>
            <a:off x="3040410" y="2788616"/>
            <a:ext cx="1767087" cy="369332"/>
          </a:xfrm>
          <a:prstGeom prst="rect">
            <a:avLst/>
          </a:prstGeom>
          <a:noFill/>
        </p:spPr>
        <p:txBody>
          <a:bodyPr wrap="none" rtlCol="0">
            <a:spAutoFit/>
          </a:bodyPr>
          <a:lstStyle/>
          <a:p>
            <a:r>
              <a:rPr lang="nl-BE" smtClean="0">
                <a:solidFill>
                  <a:prstClr val="black"/>
                </a:solidFill>
              </a:rPr>
              <a:t>pygmalion-effect</a:t>
            </a:r>
            <a:endParaRPr lang="nl-BE">
              <a:solidFill>
                <a:prstClr val="black"/>
              </a:solidFill>
            </a:endParaRPr>
          </a:p>
        </p:txBody>
      </p:sp>
      <p:sp>
        <p:nvSpPr>
          <p:cNvPr id="5" name="Tekstvak 4"/>
          <p:cNvSpPr txBox="1"/>
          <p:nvPr/>
        </p:nvSpPr>
        <p:spPr>
          <a:xfrm>
            <a:off x="3012095" y="3509320"/>
            <a:ext cx="3442096" cy="369332"/>
          </a:xfrm>
          <a:prstGeom prst="rect">
            <a:avLst/>
          </a:prstGeom>
          <a:noFill/>
        </p:spPr>
        <p:txBody>
          <a:bodyPr wrap="none" rtlCol="0">
            <a:spAutoFit/>
          </a:bodyPr>
          <a:lstStyle/>
          <a:p>
            <a:r>
              <a:rPr lang="nl-BE" smtClean="0">
                <a:solidFill>
                  <a:prstClr val="black"/>
                </a:solidFill>
              </a:rPr>
              <a:t>referentiekader van de toehoorder</a:t>
            </a:r>
            <a:endParaRPr lang="nl-BE">
              <a:solidFill>
                <a:prstClr val="black"/>
              </a:solidFill>
            </a:endParaRPr>
          </a:p>
        </p:txBody>
      </p:sp>
      <p:sp>
        <p:nvSpPr>
          <p:cNvPr id="6" name="Tekstvak 5"/>
          <p:cNvSpPr txBox="1"/>
          <p:nvPr/>
        </p:nvSpPr>
        <p:spPr>
          <a:xfrm>
            <a:off x="3040410" y="2067912"/>
            <a:ext cx="2571281" cy="369332"/>
          </a:xfrm>
          <a:prstGeom prst="rect">
            <a:avLst/>
          </a:prstGeom>
          <a:noFill/>
        </p:spPr>
        <p:txBody>
          <a:bodyPr wrap="none" rtlCol="0">
            <a:spAutoFit/>
          </a:bodyPr>
          <a:lstStyle/>
          <a:p>
            <a:r>
              <a:rPr lang="nl-BE" smtClean="0">
                <a:solidFill>
                  <a:prstClr val="black"/>
                </a:solidFill>
              </a:rPr>
              <a:t>beperktheid van bronnen</a:t>
            </a:r>
            <a:endParaRPr lang="nl-BE">
              <a:solidFill>
                <a:prstClr val="black"/>
              </a:solidFill>
            </a:endParaRPr>
          </a:p>
        </p:txBody>
      </p:sp>
      <p:sp>
        <p:nvSpPr>
          <p:cNvPr id="7" name="Tekstvak 6"/>
          <p:cNvSpPr txBox="1"/>
          <p:nvPr/>
        </p:nvSpPr>
        <p:spPr>
          <a:xfrm>
            <a:off x="3012095" y="4311971"/>
            <a:ext cx="2172390" cy="523220"/>
          </a:xfrm>
          <a:prstGeom prst="rect">
            <a:avLst/>
          </a:prstGeom>
          <a:noFill/>
        </p:spPr>
        <p:txBody>
          <a:bodyPr wrap="none" rtlCol="0">
            <a:spAutoFit/>
          </a:bodyPr>
          <a:lstStyle/>
          <a:p>
            <a:r>
              <a:rPr lang="nl-BE" sz="2800" smtClean="0">
                <a:solidFill>
                  <a:srgbClr val="C00000"/>
                </a:solidFill>
              </a:rPr>
              <a:t>buikgevoel ??</a:t>
            </a:r>
            <a:endParaRPr lang="nl-BE" sz="2800">
              <a:solidFill>
                <a:srgbClr val="C00000"/>
              </a:solidFill>
            </a:endParaRPr>
          </a:p>
        </p:txBody>
      </p:sp>
    </p:spTree>
    <p:extLst>
      <p:ext uri="{BB962C8B-B14F-4D97-AF65-F5344CB8AC3E}">
        <p14:creationId xmlns:p14="http://schemas.microsoft.com/office/powerpoint/2010/main" val="2398322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nvPr>
        </p:nvGraphicFramePr>
        <p:xfrm>
          <a:off x="58847" y="954611"/>
          <a:ext cx="5943600" cy="1621632"/>
        </p:xfrm>
        <a:graphic>
          <a:graphicData uri="http://schemas.openxmlformats.org/drawingml/2006/table">
            <a:tbl>
              <a:tblPr>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tblGrid>
              <a:tr h="185738">
                <a:tc>
                  <a:txBody>
                    <a:bodyPr/>
                    <a:lstStyle/>
                    <a:p>
                      <a:pPr algn="l" fontAlgn="b"/>
                      <a:r>
                        <a:rPr lang="nl-BE" sz="800" u="none" strike="noStrike">
                          <a:effectLst/>
                        </a:rPr>
                        <a:t>Actief</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ctr" fontAlgn="b"/>
                      <a:r>
                        <a:rPr lang="nl-BE" sz="1100" u="none" strike="noStrike">
                          <a:effectLst/>
                        </a:rPr>
                        <a:t>BALANS</a:t>
                      </a:r>
                      <a:endParaRPr lang="nl-BE" sz="11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nl-BE" sz="800" u="none" strike="noStrike">
                          <a:effectLst/>
                        </a:rPr>
                        <a:t>Passief</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6</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3">
                  <a:txBody>
                    <a:bodyPr/>
                    <a:lstStyle/>
                    <a:p>
                      <a:pPr algn="l" fontAlgn="b"/>
                      <a:r>
                        <a:rPr lang="nl-BE" sz="1100" u="none" strike="noStrike">
                          <a:effectLst/>
                        </a:rPr>
                        <a:t>Resultatenrekening</a:t>
                      </a:r>
                      <a:endParaRPr lang="nl-BE" sz="11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hMerge="1">
                  <a:txBody>
                    <a:bodyPr/>
                    <a:lstStyle/>
                    <a:p>
                      <a:endParaRPr lang="nl-BE"/>
                    </a:p>
                  </a:txBody>
                  <a:tcPr/>
                </a:tc>
                <a:tc>
                  <a:txBody>
                    <a:bodyPr/>
                    <a:lstStyle/>
                    <a:p>
                      <a:pPr algn="r" fontAlgn="b"/>
                      <a:r>
                        <a:rPr lang="nl-BE" sz="800" u="none" strike="noStrike">
                          <a:effectLst/>
                        </a:rPr>
                        <a:t>7</a:t>
                      </a:r>
                      <a:endParaRPr lang="nl-BE" sz="800" b="0" i="0" u="none" strike="noStrike">
                        <a:solidFill>
                          <a:srgbClr val="000000"/>
                        </a:solidFill>
                        <a:effectLst/>
                        <a:latin typeface="Calibri" panose="020F0502020204030204" pitchFamily="34" charset="0"/>
                      </a:endParaRPr>
                    </a:p>
                  </a:txBody>
                  <a:tcPr marL="7144" marR="7144" marT="7144" marB="0" anchor="b"/>
                </a:tc>
              </a:tr>
              <a:tr h="150019">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bl>
          </a:graphicData>
        </a:graphic>
      </p:graphicFrame>
      <p:cxnSp>
        <p:nvCxnSpPr>
          <p:cNvPr id="5" name="Rechte verbindingslijn 4"/>
          <p:cNvCxnSpPr/>
          <p:nvPr/>
        </p:nvCxnSpPr>
        <p:spPr>
          <a:xfrm>
            <a:off x="74691" y="1183175"/>
            <a:ext cx="27228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3279618" y="1183175"/>
            <a:ext cx="2716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flipH="1">
            <a:off x="1432711" y="1183176"/>
            <a:ext cx="2263" cy="12697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flipH="1">
            <a:off x="4624057" y="1183176"/>
            <a:ext cx="11042" cy="12697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al 2"/>
          <p:cNvSpPr/>
          <p:nvPr/>
        </p:nvSpPr>
        <p:spPr>
          <a:xfrm>
            <a:off x="3170977" y="857250"/>
            <a:ext cx="2906162" cy="2186412"/>
          </a:xfrm>
          <a:prstGeom prst="ellipse">
            <a:avLst/>
          </a:prstGeom>
          <a:solidFill>
            <a:srgbClr val="C00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PIJL-RECHTS 1"/>
          <p:cNvSpPr/>
          <p:nvPr/>
        </p:nvSpPr>
        <p:spPr>
          <a:xfrm rot="14593253">
            <a:off x="5037200" y="2854563"/>
            <a:ext cx="1126025" cy="1346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Tekstvak 8"/>
          <p:cNvSpPr txBox="1"/>
          <p:nvPr/>
        </p:nvSpPr>
        <p:spPr>
          <a:xfrm>
            <a:off x="5109206" y="4314961"/>
            <a:ext cx="3246210" cy="1015663"/>
          </a:xfrm>
          <a:prstGeom prst="rect">
            <a:avLst/>
          </a:prstGeom>
          <a:noFill/>
        </p:spPr>
        <p:txBody>
          <a:bodyPr wrap="none" rtlCol="0">
            <a:spAutoFit/>
          </a:bodyPr>
          <a:lstStyle/>
          <a:p>
            <a:pPr algn="ctr"/>
            <a:r>
              <a:rPr lang="nl-BE" sz="3000">
                <a:solidFill>
                  <a:prstClr val="white"/>
                </a:solidFill>
              </a:rPr>
              <a:t>de werkzaamheden</a:t>
            </a:r>
          </a:p>
          <a:p>
            <a:pPr algn="ctr"/>
            <a:r>
              <a:rPr lang="nl-BE" sz="3000">
                <a:solidFill>
                  <a:prstClr val="white"/>
                </a:solidFill>
              </a:rPr>
              <a:t>binnen één jaar</a:t>
            </a:r>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11" name="Tekstvak 10"/>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spTree>
    <p:extLst>
      <p:ext uri="{BB962C8B-B14F-4D97-AF65-F5344CB8AC3E}">
        <p14:creationId xmlns:p14="http://schemas.microsoft.com/office/powerpoint/2010/main" val="93672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1035975" y="2155421"/>
            <a:ext cx="6509731" cy="2308324"/>
          </a:xfrm>
          <a:prstGeom prst="rect">
            <a:avLst/>
          </a:prstGeom>
          <a:noFill/>
        </p:spPr>
        <p:txBody>
          <a:bodyPr wrap="none" rtlCol="0">
            <a:spAutoFit/>
          </a:bodyPr>
          <a:lstStyle/>
          <a:p>
            <a:r>
              <a:rPr lang="nl-BE" sz="2400" smtClean="0">
                <a:solidFill>
                  <a:prstClr val="black"/>
                </a:solidFill>
              </a:rPr>
              <a:t>grote onderneming </a:t>
            </a:r>
          </a:p>
          <a:p>
            <a:endParaRPr lang="nl-BE" sz="2400">
              <a:solidFill>
                <a:prstClr val="black"/>
              </a:solidFill>
            </a:endParaRPr>
          </a:p>
          <a:p>
            <a:r>
              <a:rPr lang="nl-BE" sz="2400" smtClean="0">
                <a:solidFill>
                  <a:prstClr val="black"/>
                </a:solidFill>
              </a:rPr>
              <a:t>			... continuïteit </a:t>
            </a:r>
          </a:p>
          <a:p>
            <a:endParaRPr lang="nl-BE" sz="2400">
              <a:solidFill>
                <a:prstClr val="black"/>
              </a:solidFill>
            </a:endParaRPr>
          </a:p>
          <a:p>
            <a:endParaRPr lang="nl-BE" sz="2400" smtClean="0">
              <a:solidFill>
                <a:prstClr val="black"/>
              </a:solidFill>
            </a:endParaRPr>
          </a:p>
          <a:p>
            <a:r>
              <a:rPr lang="nl-BE" sz="2400" smtClean="0">
                <a:solidFill>
                  <a:prstClr val="black"/>
                </a:solidFill>
              </a:rPr>
              <a:t>			... standvastig in up en down</a:t>
            </a:r>
            <a:endParaRPr lang="nl-BE" sz="2400">
              <a:solidFill>
                <a:prstClr val="black"/>
              </a:solidFill>
            </a:endParaRPr>
          </a:p>
        </p:txBody>
      </p:sp>
      <p:sp>
        <p:nvSpPr>
          <p:cNvPr id="4" name="Tekstvak 3"/>
          <p:cNvSpPr txBox="1"/>
          <p:nvPr/>
        </p:nvSpPr>
        <p:spPr>
          <a:xfrm>
            <a:off x="606384" y="426905"/>
            <a:ext cx="2621295" cy="523220"/>
          </a:xfrm>
          <a:prstGeom prst="rect">
            <a:avLst/>
          </a:prstGeom>
          <a:noFill/>
        </p:spPr>
        <p:txBody>
          <a:bodyPr wrap="none" rtlCol="0">
            <a:spAutoFit/>
          </a:bodyPr>
          <a:lstStyle/>
          <a:p>
            <a:r>
              <a:rPr lang="nl-BE" sz="2800" smtClean="0">
                <a:solidFill>
                  <a:prstClr val="black"/>
                </a:solidFill>
              </a:rPr>
              <a:t>BALANSANALYSE</a:t>
            </a:r>
            <a:endParaRPr lang="nl-BE" sz="2800">
              <a:solidFill>
                <a:prstClr val="black"/>
              </a:solidFill>
            </a:endParaRPr>
          </a:p>
        </p:txBody>
      </p:sp>
    </p:spTree>
    <p:extLst>
      <p:ext uri="{BB962C8B-B14F-4D97-AF65-F5344CB8AC3E}">
        <p14:creationId xmlns:p14="http://schemas.microsoft.com/office/powerpoint/2010/main" val="348708122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1190550" y="1241022"/>
            <a:ext cx="4074257" cy="1631216"/>
          </a:xfrm>
          <a:prstGeom prst="rect">
            <a:avLst/>
          </a:prstGeom>
          <a:noFill/>
        </p:spPr>
        <p:txBody>
          <a:bodyPr wrap="none" rtlCol="0">
            <a:spAutoFit/>
          </a:bodyPr>
          <a:lstStyle/>
          <a:p>
            <a:r>
              <a:rPr lang="nl-BE" sz="2000" smtClean="0">
                <a:solidFill>
                  <a:prstClr val="black"/>
                </a:solidFill>
              </a:rPr>
              <a:t>grote onderneming </a:t>
            </a:r>
          </a:p>
          <a:p>
            <a:endParaRPr lang="nl-BE" sz="2000">
              <a:solidFill>
                <a:prstClr val="black"/>
              </a:solidFill>
            </a:endParaRPr>
          </a:p>
          <a:p>
            <a:r>
              <a:rPr lang="nl-BE" sz="2000" smtClean="0">
                <a:solidFill>
                  <a:prstClr val="black"/>
                </a:solidFill>
              </a:rPr>
              <a:t>	... continuïteit </a:t>
            </a:r>
          </a:p>
          <a:p>
            <a:endParaRPr lang="nl-BE" sz="2000">
              <a:solidFill>
                <a:prstClr val="black"/>
              </a:solidFill>
            </a:endParaRPr>
          </a:p>
          <a:p>
            <a:r>
              <a:rPr lang="nl-BE" sz="2000" smtClean="0">
                <a:solidFill>
                  <a:prstClr val="black"/>
                </a:solidFill>
              </a:rPr>
              <a:t>	... standvastig in up en down</a:t>
            </a:r>
            <a:endParaRPr lang="nl-BE" sz="2000">
              <a:solidFill>
                <a:prstClr val="black"/>
              </a:solidFill>
            </a:endParaRPr>
          </a:p>
        </p:txBody>
      </p:sp>
      <p:sp>
        <p:nvSpPr>
          <p:cNvPr id="3" name="Tekstvak 2"/>
          <p:cNvSpPr txBox="1"/>
          <p:nvPr/>
        </p:nvSpPr>
        <p:spPr>
          <a:xfrm>
            <a:off x="1190550" y="3600394"/>
            <a:ext cx="6325321" cy="2246769"/>
          </a:xfrm>
          <a:prstGeom prst="rect">
            <a:avLst/>
          </a:prstGeom>
          <a:noFill/>
        </p:spPr>
        <p:txBody>
          <a:bodyPr wrap="none" rtlCol="0">
            <a:spAutoFit/>
          </a:bodyPr>
          <a:lstStyle/>
          <a:p>
            <a:r>
              <a:rPr lang="nl-BE" sz="2800" smtClean="0">
                <a:solidFill>
                  <a:srgbClr val="C00000"/>
                </a:solidFill>
              </a:rPr>
              <a:t>kleine onderneming </a:t>
            </a:r>
          </a:p>
          <a:p>
            <a:endParaRPr lang="nl-BE" sz="2800" smtClean="0">
              <a:solidFill>
                <a:srgbClr val="C00000"/>
              </a:solidFill>
            </a:endParaRPr>
          </a:p>
          <a:p>
            <a:r>
              <a:rPr lang="nl-BE" sz="2800" smtClean="0">
                <a:solidFill>
                  <a:srgbClr val="C00000"/>
                </a:solidFill>
              </a:rPr>
              <a:t>	... flexibel 	</a:t>
            </a:r>
          </a:p>
          <a:p>
            <a:r>
              <a:rPr lang="nl-BE" sz="2800" smtClean="0">
                <a:solidFill>
                  <a:srgbClr val="C00000"/>
                </a:solidFill>
              </a:rPr>
              <a:t>	</a:t>
            </a:r>
          </a:p>
          <a:p>
            <a:r>
              <a:rPr lang="nl-BE" sz="2800">
                <a:solidFill>
                  <a:srgbClr val="C00000"/>
                </a:solidFill>
              </a:rPr>
              <a:t>	</a:t>
            </a:r>
            <a:r>
              <a:rPr lang="nl-BE" sz="2800" smtClean="0">
                <a:solidFill>
                  <a:srgbClr val="C00000"/>
                </a:solidFill>
              </a:rPr>
              <a:t>... kunnen situatie snel rechttrekken</a:t>
            </a:r>
            <a:endParaRPr lang="nl-BE" sz="2800">
              <a:solidFill>
                <a:srgbClr val="C00000"/>
              </a:solidFill>
            </a:endParaRPr>
          </a:p>
        </p:txBody>
      </p:sp>
      <p:sp>
        <p:nvSpPr>
          <p:cNvPr id="4" name="Tekstvak 3"/>
          <p:cNvSpPr txBox="1"/>
          <p:nvPr/>
        </p:nvSpPr>
        <p:spPr>
          <a:xfrm>
            <a:off x="606384" y="426905"/>
            <a:ext cx="2621295" cy="523220"/>
          </a:xfrm>
          <a:prstGeom prst="rect">
            <a:avLst/>
          </a:prstGeom>
          <a:noFill/>
        </p:spPr>
        <p:txBody>
          <a:bodyPr wrap="none" rtlCol="0">
            <a:spAutoFit/>
          </a:bodyPr>
          <a:lstStyle/>
          <a:p>
            <a:r>
              <a:rPr lang="nl-BE" sz="2800" smtClean="0">
                <a:solidFill>
                  <a:prstClr val="black"/>
                </a:solidFill>
              </a:rPr>
              <a:t>BALANSANALYSE</a:t>
            </a:r>
            <a:endParaRPr lang="nl-BE" sz="2800">
              <a:solidFill>
                <a:prstClr val="black"/>
              </a:solidFill>
            </a:endParaRPr>
          </a:p>
        </p:txBody>
      </p:sp>
    </p:spTree>
    <p:extLst>
      <p:ext uri="{BB962C8B-B14F-4D97-AF65-F5344CB8AC3E}">
        <p14:creationId xmlns:p14="http://schemas.microsoft.com/office/powerpoint/2010/main" val="136926353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809" y="213588"/>
            <a:ext cx="6890052" cy="4991459"/>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963" y="2061766"/>
            <a:ext cx="3215473" cy="3714200"/>
          </a:xfrm>
          <a:prstGeom prst="rect">
            <a:avLst/>
          </a:prstGeom>
        </p:spPr>
      </p:pic>
    </p:spTree>
    <p:extLst>
      <p:ext uri="{BB962C8B-B14F-4D97-AF65-F5344CB8AC3E}">
        <p14:creationId xmlns:p14="http://schemas.microsoft.com/office/powerpoint/2010/main" val="151914033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066" y="819132"/>
            <a:ext cx="6331586" cy="4586881"/>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3" y="2544735"/>
            <a:ext cx="3734099" cy="4313265"/>
          </a:xfrm>
          <a:prstGeom prst="rect">
            <a:avLst/>
          </a:prstGeom>
        </p:spPr>
      </p:pic>
    </p:spTree>
    <p:extLst>
      <p:ext uri="{BB962C8B-B14F-4D97-AF65-F5344CB8AC3E}">
        <p14:creationId xmlns:p14="http://schemas.microsoft.com/office/powerpoint/2010/main" val="234910824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563" y="2798659"/>
            <a:ext cx="3436565" cy="2489600"/>
          </a:xfrm>
          <a:prstGeom prst="rect">
            <a:avLst/>
          </a:prstGeo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32" y="435706"/>
            <a:ext cx="3410141" cy="2470457"/>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3961" y="3569618"/>
            <a:ext cx="2208052" cy="2550526"/>
          </a:xfrm>
          <a:prstGeom prst="rect">
            <a:avLst/>
          </a:prstGeom>
        </p:spPr>
      </p:pic>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922" y="1204109"/>
            <a:ext cx="2183996" cy="2522738"/>
          </a:xfrm>
          <a:prstGeom prst="rect">
            <a:avLst/>
          </a:prstGeom>
        </p:spPr>
      </p:pic>
      <p:pic>
        <p:nvPicPr>
          <p:cNvPr id="9" name="Afbeelding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8398" y="778094"/>
            <a:ext cx="476898" cy="558147"/>
          </a:xfrm>
          <a:prstGeom prst="rect">
            <a:avLst/>
          </a:prstGeom>
        </p:spPr>
      </p:pic>
      <p:pic>
        <p:nvPicPr>
          <p:cNvPr id="10" name="Afbeelding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57710" y="4494963"/>
            <a:ext cx="476898" cy="558147"/>
          </a:xfrm>
          <a:prstGeom prst="rect">
            <a:avLst/>
          </a:prstGeom>
        </p:spPr>
      </p:pic>
    </p:spTree>
    <p:extLst>
      <p:ext uri="{BB962C8B-B14F-4D97-AF65-F5344CB8AC3E}">
        <p14:creationId xmlns:p14="http://schemas.microsoft.com/office/powerpoint/2010/main" val="148794553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17208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kstvak 5"/>
          <p:cNvSpPr txBox="1"/>
          <p:nvPr/>
        </p:nvSpPr>
        <p:spPr>
          <a:xfrm>
            <a:off x="1174174" y="1111828"/>
            <a:ext cx="6413679" cy="3416320"/>
          </a:xfrm>
          <a:prstGeom prst="rect">
            <a:avLst/>
          </a:prstGeom>
          <a:noFill/>
        </p:spPr>
        <p:txBody>
          <a:bodyPr wrap="none" rtlCol="0">
            <a:spAutoFit/>
          </a:bodyPr>
          <a:lstStyle/>
          <a:p>
            <a:pPr marL="571500" indent="-571500">
              <a:buFont typeface="Arial" panose="020B0604020202020204" pitchFamily="34" charset="0"/>
              <a:buChar char="•"/>
            </a:pPr>
            <a:r>
              <a:rPr lang="nl-BE" sz="3600" smtClean="0">
                <a:solidFill>
                  <a:prstClr val="black"/>
                </a:solidFill>
              </a:rPr>
              <a:t>balans - en resultatenrekening</a:t>
            </a:r>
          </a:p>
          <a:p>
            <a:pPr marL="571500" indent="-571500">
              <a:buFont typeface="Arial" panose="020B0604020202020204" pitchFamily="34" charset="0"/>
              <a:buChar char="•"/>
            </a:pPr>
            <a:r>
              <a:rPr lang="nl-BE" sz="3600" smtClean="0">
                <a:solidFill>
                  <a:prstClr val="black"/>
                </a:solidFill>
              </a:rPr>
              <a:t>herwerkte balans</a:t>
            </a:r>
          </a:p>
          <a:p>
            <a:pPr marL="571500" indent="-571500">
              <a:buFont typeface="Arial" panose="020B0604020202020204" pitchFamily="34" charset="0"/>
              <a:buChar char="•"/>
            </a:pPr>
            <a:r>
              <a:rPr lang="nl-BE" sz="3600" smtClean="0">
                <a:solidFill>
                  <a:prstClr val="black"/>
                </a:solidFill>
              </a:rPr>
              <a:t>horizontale analyse</a:t>
            </a:r>
          </a:p>
          <a:p>
            <a:pPr marL="571500" indent="-571500">
              <a:buFont typeface="Arial" panose="020B0604020202020204" pitchFamily="34" charset="0"/>
              <a:buChar char="•"/>
            </a:pPr>
            <a:r>
              <a:rPr lang="nl-BE" sz="3600" smtClean="0">
                <a:solidFill>
                  <a:prstClr val="black"/>
                </a:solidFill>
              </a:rPr>
              <a:t>vertikale analyse</a:t>
            </a:r>
          </a:p>
          <a:p>
            <a:pPr marL="571500" indent="-571500">
              <a:buFont typeface="Arial" panose="020B0604020202020204" pitchFamily="34" charset="0"/>
              <a:buChar char="•"/>
            </a:pPr>
            <a:r>
              <a:rPr lang="nl-BE" sz="3600" smtClean="0">
                <a:solidFill>
                  <a:prstClr val="black"/>
                </a:solidFill>
              </a:rPr>
              <a:t>vermogensstroomanalyse</a:t>
            </a:r>
          </a:p>
          <a:p>
            <a:pPr marL="571500" indent="-571500">
              <a:buFont typeface="Arial" panose="020B0604020202020204" pitchFamily="34" charset="0"/>
              <a:buChar char="•"/>
            </a:pPr>
            <a:r>
              <a:rPr lang="nl-BE" sz="3600" smtClean="0">
                <a:solidFill>
                  <a:prstClr val="black"/>
                </a:solidFill>
              </a:rPr>
              <a:t>ratio's</a:t>
            </a:r>
            <a:endParaRPr lang="nl-BE" sz="3600">
              <a:solidFill>
                <a:prstClr val="black"/>
              </a:solidFill>
            </a:endParaRPr>
          </a:p>
        </p:txBody>
      </p:sp>
    </p:spTree>
    <p:extLst>
      <p:ext uri="{BB962C8B-B14F-4D97-AF65-F5344CB8AC3E}">
        <p14:creationId xmlns:p14="http://schemas.microsoft.com/office/powerpoint/2010/main" val="385941850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354" y="149072"/>
            <a:ext cx="3105150" cy="914400"/>
          </a:xfrm>
          <a:prstGeom prst="rect">
            <a:avLst/>
          </a:prstGeom>
        </p:spPr>
      </p:pic>
      <p:sp>
        <p:nvSpPr>
          <p:cNvPr id="3" name="Tekstvak 2"/>
          <p:cNvSpPr txBox="1"/>
          <p:nvPr/>
        </p:nvSpPr>
        <p:spPr>
          <a:xfrm>
            <a:off x="448791" y="427596"/>
            <a:ext cx="7946919" cy="4955203"/>
          </a:xfrm>
          <a:prstGeom prst="rect">
            <a:avLst/>
          </a:prstGeom>
          <a:noFill/>
        </p:spPr>
        <p:txBody>
          <a:bodyPr wrap="none" rtlCol="0">
            <a:spAutoFit/>
          </a:bodyPr>
          <a:lstStyle/>
          <a:p>
            <a:r>
              <a:rPr lang="nl-BE" sz="2800" b="1" smtClean="0">
                <a:solidFill>
                  <a:prstClr val="black"/>
                </a:solidFill>
              </a:rPr>
              <a:t>Ondernemingsdossier</a:t>
            </a:r>
          </a:p>
          <a:p>
            <a:endParaRPr lang="nl-BE" b="1" smtClean="0">
              <a:solidFill>
                <a:prstClr val="black"/>
              </a:solidFill>
            </a:endParaRPr>
          </a:p>
          <a:p>
            <a:endParaRPr lang="nl-BE" b="1">
              <a:solidFill>
                <a:prstClr val="black"/>
              </a:solidFill>
            </a:endParaRPr>
          </a:p>
          <a:p>
            <a:r>
              <a:rPr lang="nl-BE" b="1">
                <a:solidFill>
                  <a:prstClr val="black"/>
                </a:solidFill>
              </a:rPr>
              <a:t>Het ondernemingsdossier dient om de financiële toestand van een onderneming </a:t>
            </a:r>
            <a:endParaRPr lang="nl-BE" b="1" smtClean="0">
              <a:solidFill>
                <a:prstClr val="black"/>
              </a:solidFill>
            </a:endParaRPr>
          </a:p>
          <a:p>
            <a:r>
              <a:rPr lang="nl-BE" b="1" smtClean="0">
                <a:solidFill>
                  <a:prstClr val="black"/>
                </a:solidFill>
              </a:rPr>
              <a:t>te </a:t>
            </a:r>
            <a:r>
              <a:rPr lang="nl-BE" b="1">
                <a:solidFill>
                  <a:prstClr val="black"/>
                </a:solidFill>
              </a:rPr>
              <a:t>vergelijken met die van de sector waartoe zij behoort. </a:t>
            </a:r>
            <a:endParaRPr lang="nl-BE" b="1" smtClean="0">
              <a:solidFill>
                <a:prstClr val="black"/>
              </a:solidFill>
            </a:endParaRPr>
          </a:p>
          <a:p>
            <a:r>
              <a:rPr lang="nl-BE" b="1" smtClean="0">
                <a:solidFill>
                  <a:prstClr val="black"/>
                </a:solidFill>
              </a:rPr>
              <a:t>Het </a:t>
            </a:r>
            <a:r>
              <a:rPr lang="nl-BE" b="1">
                <a:solidFill>
                  <a:prstClr val="black"/>
                </a:solidFill>
              </a:rPr>
              <a:t>bevat een overzicht van de boekhoudkundige en financiële gegevens </a:t>
            </a:r>
            <a:endParaRPr lang="nl-BE" b="1" smtClean="0">
              <a:solidFill>
                <a:prstClr val="black"/>
              </a:solidFill>
            </a:endParaRPr>
          </a:p>
          <a:p>
            <a:r>
              <a:rPr lang="nl-BE" b="1" smtClean="0">
                <a:solidFill>
                  <a:prstClr val="black"/>
                </a:solidFill>
              </a:rPr>
              <a:t>uit </a:t>
            </a:r>
            <a:r>
              <a:rPr lang="nl-BE" b="1">
                <a:solidFill>
                  <a:prstClr val="black"/>
                </a:solidFill>
              </a:rPr>
              <a:t>de gestandaardiseerde jaarrekeningen van de onderneming over </a:t>
            </a:r>
            <a:endParaRPr lang="nl-BE" b="1" smtClean="0">
              <a:solidFill>
                <a:prstClr val="black"/>
              </a:solidFill>
            </a:endParaRPr>
          </a:p>
          <a:p>
            <a:r>
              <a:rPr lang="nl-BE" b="1" smtClean="0">
                <a:solidFill>
                  <a:prstClr val="black"/>
                </a:solidFill>
              </a:rPr>
              <a:t>drie </a:t>
            </a:r>
            <a:r>
              <a:rPr lang="nl-BE" b="1">
                <a:solidFill>
                  <a:prstClr val="black"/>
                </a:solidFill>
              </a:rPr>
              <a:t>opeenvolgende boekjaren, te kiezen uit de vijf laatste boekjaren. </a:t>
            </a:r>
            <a:endParaRPr lang="nl-BE" b="1" smtClean="0">
              <a:solidFill>
                <a:prstClr val="black"/>
              </a:solidFill>
            </a:endParaRPr>
          </a:p>
          <a:p>
            <a:r>
              <a:rPr lang="nl-BE" b="1" smtClean="0">
                <a:solidFill>
                  <a:prstClr val="black"/>
                </a:solidFill>
              </a:rPr>
              <a:t>Dit </a:t>
            </a:r>
            <a:r>
              <a:rPr lang="nl-BE" b="1">
                <a:solidFill>
                  <a:prstClr val="black"/>
                </a:solidFill>
              </a:rPr>
              <a:t>overzicht is aangevuld met een vergelijking met andere ondernemingen </a:t>
            </a:r>
            <a:endParaRPr lang="nl-BE" b="1" smtClean="0">
              <a:solidFill>
                <a:prstClr val="black"/>
              </a:solidFill>
            </a:endParaRPr>
          </a:p>
          <a:p>
            <a:r>
              <a:rPr lang="nl-BE" b="1" smtClean="0">
                <a:solidFill>
                  <a:prstClr val="black"/>
                </a:solidFill>
              </a:rPr>
              <a:t>uit </a:t>
            </a:r>
            <a:r>
              <a:rPr lang="nl-BE" b="1">
                <a:solidFill>
                  <a:prstClr val="black"/>
                </a:solidFill>
              </a:rPr>
              <a:t>dezelfde economische sector.</a:t>
            </a:r>
          </a:p>
          <a:p>
            <a:endParaRPr lang="nl-BE" smtClean="0">
              <a:solidFill>
                <a:prstClr val="black"/>
              </a:solidFill>
            </a:endParaRPr>
          </a:p>
          <a:p>
            <a:endParaRPr lang="nl-BE">
              <a:solidFill>
                <a:prstClr val="black"/>
              </a:solidFill>
            </a:endParaRPr>
          </a:p>
          <a:p>
            <a:r>
              <a:rPr lang="nl-BE">
                <a:solidFill>
                  <a:prstClr val="black"/>
                </a:solidFill>
              </a:rPr>
              <a:t/>
            </a:r>
            <a:br>
              <a:rPr lang="nl-BE">
                <a:solidFill>
                  <a:prstClr val="black"/>
                </a:solidFill>
              </a:rPr>
            </a:br>
            <a:r>
              <a:rPr lang="nl-BE">
                <a:solidFill>
                  <a:prstClr val="black"/>
                </a:solidFill>
              </a:rPr>
              <a:t>Een ondernemingsdossier kan alleen worden aangemaakt indien </a:t>
            </a:r>
            <a:endParaRPr lang="nl-BE" smtClean="0">
              <a:solidFill>
                <a:prstClr val="black"/>
              </a:solidFill>
            </a:endParaRPr>
          </a:p>
          <a:p>
            <a:r>
              <a:rPr lang="nl-BE" smtClean="0">
                <a:solidFill>
                  <a:prstClr val="black"/>
                </a:solidFill>
              </a:rPr>
              <a:t>de </a:t>
            </a:r>
            <a:r>
              <a:rPr lang="nl-BE">
                <a:solidFill>
                  <a:prstClr val="black"/>
                </a:solidFill>
              </a:rPr>
              <a:t>onderneming de jongste jaren ten minste twee opeenvolgende jaarrekeningen, </a:t>
            </a:r>
            <a:endParaRPr lang="nl-BE" smtClean="0">
              <a:solidFill>
                <a:prstClr val="black"/>
              </a:solidFill>
            </a:endParaRPr>
          </a:p>
          <a:p>
            <a:r>
              <a:rPr lang="nl-BE" smtClean="0">
                <a:solidFill>
                  <a:prstClr val="black"/>
                </a:solidFill>
              </a:rPr>
              <a:t>opgesteld </a:t>
            </a:r>
            <a:r>
              <a:rPr lang="nl-BE">
                <a:solidFill>
                  <a:prstClr val="black"/>
                </a:solidFill>
              </a:rPr>
              <a:t>volgens hetzelfde standaardmodel (volledig of verkort model </a:t>
            </a:r>
            <a:endParaRPr lang="nl-BE" smtClean="0">
              <a:solidFill>
                <a:prstClr val="black"/>
              </a:solidFill>
            </a:endParaRPr>
          </a:p>
          <a:p>
            <a:r>
              <a:rPr lang="nl-BE" smtClean="0">
                <a:solidFill>
                  <a:prstClr val="black"/>
                </a:solidFill>
              </a:rPr>
              <a:t>van </a:t>
            </a:r>
            <a:r>
              <a:rPr lang="nl-BE">
                <a:solidFill>
                  <a:prstClr val="black"/>
                </a:solidFill>
              </a:rPr>
              <a:t>de jaarrekening voor ondernemingen), heeft neergelegd</a:t>
            </a:r>
            <a:r>
              <a:rPr lang="nl-BE" smtClean="0">
                <a:solidFill>
                  <a:prstClr val="black"/>
                </a:solidFill>
              </a:rPr>
              <a:t>.</a:t>
            </a:r>
            <a:endParaRPr lang="nl-BE">
              <a:solidFill>
                <a:prstClr val="black"/>
              </a:solidFill>
            </a:endParaRPr>
          </a:p>
        </p:txBody>
      </p:sp>
    </p:spTree>
    <p:extLst>
      <p:ext uri="{BB962C8B-B14F-4D97-AF65-F5344CB8AC3E}">
        <p14:creationId xmlns:p14="http://schemas.microsoft.com/office/powerpoint/2010/main" val="244041523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235075" y="1645920"/>
            <a:ext cx="6130011" cy="3416320"/>
          </a:xfrm>
          <a:prstGeom prst="rect">
            <a:avLst/>
          </a:prstGeom>
          <a:noFill/>
        </p:spPr>
        <p:txBody>
          <a:bodyPr wrap="none" rtlCol="0">
            <a:spAutoFit/>
          </a:bodyPr>
          <a:lstStyle/>
          <a:p>
            <a:r>
              <a:rPr lang="nl-BE">
                <a:solidFill>
                  <a:prstClr val="black"/>
                </a:solidFill>
              </a:rPr>
              <a:t>75 % van de ondernemingen </a:t>
            </a:r>
            <a:r>
              <a:rPr lang="nl-BE" smtClean="0">
                <a:solidFill>
                  <a:prstClr val="black"/>
                </a:solidFill>
              </a:rPr>
              <a:t>heeft een </a:t>
            </a:r>
            <a:r>
              <a:rPr lang="nl-BE">
                <a:solidFill>
                  <a:prstClr val="black"/>
                </a:solidFill>
              </a:rPr>
              <a:t>ratiowaarde </a:t>
            </a:r>
            <a:endParaRPr lang="nl-BE" smtClean="0">
              <a:solidFill>
                <a:prstClr val="black"/>
              </a:solidFill>
            </a:endParaRPr>
          </a:p>
          <a:p>
            <a:r>
              <a:rPr lang="nl-BE" smtClean="0">
                <a:solidFill>
                  <a:prstClr val="black"/>
                </a:solidFill>
              </a:rPr>
              <a:t>	die </a:t>
            </a:r>
            <a:r>
              <a:rPr lang="nl-BE">
                <a:solidFill>
                  <a:prstClr val="black"/>
                </a:solidFill>
              </a:rPr>
              <a:t>groter dan of gelijk is aan Q1</a:t>
            </a:r>
          </a:p>
          <a:p>
            <a:r>
              <a:rPr lang="nl-BE" smtClean="0">
                <a:solidFill>
                  <a:prstClr val="black"/>
                </a:solidFill>
              </a:rPr>
              <a:t>	er </a:t>
            </a:r>
            <a:r>
              <a:rPr lang="nl-BE">
                <a:solidFill>
                  <a:prstClr val="black"/>
                </a:solidFill>
              </a:rPr>
              <a:t>presteren dus 25% van de ondernemingen slechter</a:t>
            </a:r>
          </a:p>
          <a:p>
            <a:endParaRPr lang="nl-BE" smtClean="0">
              <a:solidFill>
                <a:prstClr val="black"/>
              </a:solidFill>
            </a:endParaRPr>
          </a:p>
          <a:p>
            <a:r>
              <a:rPr lang="nl-BE" smtClean="0">
                <a:solidFill>
                  <a:prstClr val="black"/>
                </a:solidFill>
              </a:rPr>
              <a:t>50 </a:t>
            </a:r>
            <a:r>
              <a:rPr lang="nl-BE">
                <a:solidFill>
                  <a:prstClr val="black"/>
                </a:solidFill>
              </a:rPr>
              <a:t>% van de ondernemingen heeft een ratiowaarde </a:t>
            </a:r>
            <a:endParaRPr lang="nl-BE" smtClean="0">
              <a:solidFill>
                <a:prstClr val="black"/>
              </a:solidFill>
            </a:endParaRPr>
          </a:p>
          <a:p>
            <a:r>
              <a:rPr lang="nl-BE" smtClean="0">
                <a:solidFill>
                  <a:prstClr val="black"/>
                </a:solidFill>
              </a:rPr>
              <a:t>	die </a:t>
            </a:r>
            <a:r>
              <a:rPr lang="nl-BE">
                <a:solidFill>
                  <a:prstClr val="black"/>
                </a:solidFill>
              </a:rPr>
              <a:t>groter dan of gelijk is aan Q2</a:t>
            </a:r>
          </a:p>
          <a:p>
            <a:r>
              <a:rPr lang="nl-BE">
                <a:solidFill>
                  <a:prstClr val="black"/>
                </a:solidFill>
              </a:rPr>
              <a:t> </a:t>
            </a:r>
            <a:r>
              <a:rPr lang="nl-BE" smtClean="0">
                <a:solidFill>
                  <a:prstClr val="black"/>
                </a:solidFill>
              </a:rPr>
              <a:t>	dit </a:t>
            </a:r>
            <a:r>
              <a:rPr lang="nl-BE">
                <a:solidFill>
                  <a:prstClr val="black"/>
                </a:solidFill>
              </a:rPr>
              <a:t>is zodoende de </a:t>
            </a:r>
            <a:r>
              <a:rPr lang="nl-BE" b="1">
                <a:solidFill>
                  <a:prstClr val="black"/>
                </a:solidFill>
              </a:rPr>
              <a:t>mediaanwaarde</a:t>
            </a:r>
            <a:endParaRPr lang="nl-BE">
              <a:solidFill>
                <a:prstClr val="black"/>
              </a:solidFill>
            </a:endParaRPr>
          </a:p>
          <a:p>
            <a:endParaRPr lang="nl-BE" smtClean="0">
              <a:solidFill>
                <a:prstClr val="black"/>
              </a:solidFill>
            </a:endParaRPr>
          </a:p>
          <a:p>
            <a:r>
              <a:rPr lang="nl-BE" smtClean="0">
                <a:solidFill>
                  <a:prstClr val="black"/>
                </a:solidFill>
              </a:rPr>
              <a:t>25 </a:t>
            </a:r>
            <a:r>
              <a:rPr lang="nl-BE">
                <a:solidFill>
                  <a:prstClr val="black"/>
                </a:solidFill>
              </a:rPr>
              <a:t>% van de ondernemingen heeft een ratiowaarde </a:t>
            </a:r>
            <a:endParaRPr lang="nl-BE" smtClean="0">
              <a:solidFill>
                <a:prstClr val="black"/>
              </a:solidFill>
            </a:endParaRPr>
          </a:p>
          <a:p>
            <a:r>
              <a:rPr lang="nl-BE" smtClean="0">
                <a:solidFill>
                  <a:prstClr val="black"/>
                </a:solidFill>
              </a:rPr>
              <a:t>	die </a:t>
            </a:r>
            <a:r>
              <a:rPr lang="nl-BE">
                <a:solidFill>
                  <a:prstClr val="black"/>
                </a:solidFill>
              </a:rPr>
              <a:t>groter dan of gelijk is aan Q3</a:t>
            </a:r>
          </a:p>
          <a:p>
            <a:r>
              <a:rPr lang="nl-BE" smtClean="0">
                <a:solidFill>
                  <a:prstClr val="black"/>
                </a:solidFill>
              </a:rPr>
              <a:t>	dit </a:t>
            </a:r>
            <a:r>
              <a:rPr lang="nl-BE">
                <a:solidFill>
                  <a:prstClr val="black"/>
                </a:solidFill>
              </a:rPr>
              <a:t>is op 25% na de beste ratiowaarde</a:t>
            </a:r>
          </a:p>
          <a:p>
            <a:endParaRPr lang="nl-BE">
              <a:solidFill>
                <a:prstClr val="black"/>
              </a:solidFill>
            </a:endParaRPr>
          </a:p>
        </p:txBody>
      </p:sp>
      <p:sp>
        <p:nvSpPr>
          <p:cNvPr id="3" name="Tekstvak 2"/>
          <p:cNvSpPr txBox="1"/>
          <p:nvPr/>
        </p:nvSpPr>
        <p:spPr>
          <a:xfrm>
            <a:off x="3429000" y="685801"/>
            <a:ext cx="2432782" cy="646331"/>
          </a:xfrm>
          <a:prstGeom prst="rect">
            <a:avLst/>
          </a:prstGeom>
          <a:noFill/>
        </p:spPr>
        <p:txBody>
          <a:bodyPr wrap="none" rtlCol="0">
            <a:spAutoFit/>
          </a:bodyPr>
          <a:lstStyle/>
          <a:p>
            <a:r>
              <a:rPr lang="nl-BE" smtClean="0">
                <a:solidFill>
                  <a:prstClr val="black"/>
                </a:solidFill>
              </a:rPr>
              <a:t>kwartielen    (betekenis)</a:t>
            </a:r>
          </a:p>
          <a:p>
            <a:endParaRPr lang="nl-BE">
              <a:solidFill>
                <a:prstClr val="black"/>
              </a:solidFill>
            </a:endParaRPr>
          </a:p>
        </p:txBody>
      </p:sp>
      <p:sp>
        <p:nvSpPr>
          <p:cNvPr id="4" name="Tekstvak 3"/>
          <p:cNvSpPr txBox="1"/>
          <p:nvPr/>
        </p:nvSpPr>
        <p:spPr>
          <a:xfrm>
            <a:off x="721804" y="1645920"/>
            <a:ext cx="806632" cy="830997"/>
          </a:xfrm>
          <a:prstGeom prst="rect">
            <a:avLst/>
          </a:prstGeom>
          <a:noFill/>
        </p:spPr>
        <p:txBody>
          <a:bodyPr wrap="none" rtlCol="0">
            <a:spAutoFit/>
          </a:bodyPr>
          <a:lstStyle/>
          <a:p>
            <a:pPr algn="ctr"/>
            <a:r>
              <a:rPr lang="fr-BE" sz="4800" smtClean="0">
                <a:solidFill>
                  <a:prstClr val="black"/>
                </a:solidFill>
              </a:rPr>
              <a:t>Q</a:t>
            </a:r>
            <a:r>
              <a:rPr lang="fr-BE" sz="4800" baseline="-25000" smtClean="0">
                <a:solidFill>
                  <a:prstClr val="black"/>
                </a:solidFill>
              </a:rPr>
              <a:t>1</a:t>
            </a:r>
            <a:endParaRPr lang="nl-NL" sz="4800">
              <a:solidFill>
                <a:prstClr val="black"/>
              </a:solidFill>
            </a:endParaRPr>
          </a:p>
        </p:txBody>
      </p:sp>
      <p:sp>
        <p:nvSpPr>
          <p:cNvPr id="5" name="Tekstvak 4"/>
          <p:cNvSpPr txBox="1"/>
          <p:nvPr/>
        </p:nvSpPr>
        <p:spPr>
          <a:xfrm>
            <a:off x="721804" y="2753360"/>
            <a:ext cx="806632" cy="830997"/>
          </a:xfrm>
          <a:prstGeom prst="rect">
            <a:avLst/>
          </a:prstGeom>
          <a:noFill/>
        </p:spPr>
        <p:txBody>
          <a:bodyPr wrap="none" rtlCol="0">
            <a:spAutoFit/>
          </a:bodyPr>
          <a:lstStyle/>
          <a:p>
            <a:pPr algn="ctr"/>
            <a:r>
              <a:rPr lang="fr-BE" sz="4800" smtClean="0">
                <a:solidFill>
                  <a:prstClr val="black"/>
                </a:solidFill>
              </a:rPr>
              <a:t>Q</a:t>
            </a:r>
            <a:r>
              <a:rPr lang="fr-BE" sz="4800" baseline="-25000">
                <a:solidFill>
                  <a:prstClr val="black"/>
                </a:solidFill>
              </a:rPr>
              <a:t>2</a:t>
            </a:r>
            <a:endParaRPr lang="nl-NL" sz="4800">
              <a:solidFill>
                <a:prstClr val="black"/>
              </a:solidFill>
            </a:endParaRPr>
          </a:p>
        </p:txBody>
      </p:sp>
      <p:sp>
        <p:nvSpPr>
          <p:cNvPr id="6" name="Tekstvak 5"/>
          <p:cNvSpPr txBox="1"/>
          <p:nvPr/>
        </p:nvSpPr>
        <p:spPr>
          <a:xfrm>
            <a:off x="721804" y="3860800"/>
            <a:ext cx="806632" cy="830997"/>
          </a:xfrm>
          <a:prstGeom prst="rect">
            <a:avLst/>
          </a:prstGeom>
          <a:noFill/>
        </p:spPr>
        <p:txBody>
          <a:bodyPr wrap="none" rtlCol="0">
            <a:spAutoFit/>
          </a:bodyPr>
          <a:lstStyle/>
          <a:p>
            <a:pPr algn="ctr"/>
            <a:r>
              <a:rPr lang="fr-BE" sz="4800" smtClean="0">
                <a:solidFill>
                  <a:prstClr val="black"/>
                </a:solidFill>
              </a:rPr>
              <a:t>Q</a:t>
            </a:r>
            <a:r>
              <a:rPr lang="fr-BE" sz="4800" baseline="-25000">
                <a:solidFill>
                  <a:prstClr val="black"/>
                </a:solidFill>
              </a:rPr>
              <a:t>3</a:t>
            </a:r>
            <a:endParaRPr lang="nl-NL" sz="4800">
              <a:solidFill>
                <a:prstClr val="black"/>
              </a:solidFill>
            </a:endParaRPr>
          </a:p>
        </p:txBody>
      </p:sp>
    </p:spTree>
    <p:extLst>
      <p:ext uri="{BB962C8B-B14F-4D97-AF65-F5344CB8AC3E}">
        <p14:creationId xmlns:p14="http://schemas.microsoft.com/office/powerpoint/2010/main" val="20018303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 name="Rechte verbindingslijn 1"/>
          <p:cNvCxnSpPr/>
          <p:nvPr/>
        </p:nvCxnSpPr>
        <p:spPr>
          <a:xfrm>
            <a:off x="4913211" y="2736082"/>
            <a:ext cx="139933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echte verbindingslijn 2"/>
          <p:cNvCxnSpPr/>
          <p:nvPr/>
        </p:nvCxnSpPr>
        <p:spPr>
          <a:xfrm flipH="1">
            <a:off x="7717887" y="1508687"/>
            <a:ext cx="1281" cy="30145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Rechte verbindingslijn 3"/>
          <p:cNvCxnSpPr/>
          <p:nvPr/>
        </p:nvCxnSpPr>
        <p:spPr>
          <a:xfrm>
            <a:off x="4895282" y="1508687"/>
            <a:ext cx="0" cy="30145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p:cNvCxnSpPr/>
          <p:nvPr/>
        </p:nvCxnSpPr>
        <p:spPr>
          <a:xfrm flipV="1">
            <a:off x="4895282" y="1506314"/>
            <a:ext cx="2823245" cy="23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flipH="1">
            <a:off x="6299339" y="1516451"/>
            <a:ext cx="1281" cy="30145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5252845" y="1891552"/>
            <a:ext cx="720069" cy="461665"/>
          </a:xfrm>
          <a:prstGeom prst="rect">
            <a:avLst/>
          </a:prstGeom>
          <a:noFill/>
          <a:ln>
            <a:noFill/>
          </a:ln>
        </p:spPr>
        <p:txBody>
          <a:bodyPr wrap="none" rtlCol="0">
            <a:spAutoFit/>
          </a:bodyPr>
          <a:lstStyle/>
          <a:p>
            <a:r>
              <a:rPr lang="nl-BE" sz="2400" smtClean="0">
                <a:solidFill>
                  <a:prstClr val="black"/>
                </a:solidFill>
              </a:rPr>
              <a:t>UVA</a:t>
            </a:r>
            <a:endParaRPr lang="nl-BE" sz="2400">
              <a:solidFill>
                <a:prstClr val="black"/>
              </a:solidFill>
            </a:endParaRPr>
          </a:p>
        </p:txBody>
      </p:sp>
      <p:sp>
        <p:nvSpPr>
          <p:cNvPr id="8" name="Tekstvak 7"/>
          <p:cNvSpPr txBox="1"/>
          <p:nvPr/>
        </p:nvSpPr>
        <p:spPr>
          <a:xfrm>
            <a:off x="5252845" y="3381783"/>
            <a:ext cx="770788" cy="461665"/>
          </a:xfrm>
          <a:prstGeom prst="rect">
            <a:avLst/>
          </a:prstGeom>
          <a:noFill/>
          <a:ln>
            <a:noFill/>
          </a:ln>
        </p:spPr>
        <p:txBody>
          <a:bodyPr wrap="none" rtlCol="0">
            <a:spAutoFit/>
          </a:bodyPr>
          <a:lstStyle/>
          <a:p>
            <a:r>
              <a:rPr lang="nl-BE" sz="2400" smtClean="0">
                <a:solidFill>
                  <a:prstClr val="black"/>
                </a:solidFill>
              </a:rPr>
              <a:t>BVlA</a:t>
            </a:r>
            <a:endParaRPr lang="nl-BE" sz="2400">
              <a:solidFill>
                <a:prstClr val="black"/>
              </a:solidFill>
            </a:endParaRPr>
          </a:p>
        </p:txBody>
      </p:sp>
      <p:sp>
        <p:nvSpPr>
          <p:cNvPr id="9" name="Tekstvak 8"/>
          <p:cNvSpPr txBox="1"/>
          <p:nvPr/>
        </p:nvSpPr>
        <p:spPr>
          <a:xfrm>
            <a:off x="6754215" y="1715774"/>
            <a:ext cx="510076" cy="461665"/>
          </a:xfrm>
          <a:prstGeom prst="rect">
            <a:avLst/>
          </a:prstGeom>
          <a:noFill/>
          <a:ln>
            <a:noFill/>
          </a:ln>
        </p:spPr>
        <p:txBody>
          <a:bodyPr wrap="none" rtlCol="0">
            <a:spAutoFit/>
          </a:bodyPr>
          <a:lstStyle/>
          <a:p>
            <a:r>
              <a:rPr lang="nl-BE" sz="2400" smtClean="0">
                <a:solidFill>
                  <a:prstClr val="black"/>
                </a:solidFill>
              </a:rPr>
              <a:t>EV</a:t>
            </a:r>
            <a:endParaRPr lang="nl-BE" sz="2400">
              <a:solidFill>
                <a:prstClr val="black"/>
              </a:solidFill>
            </a:endParaRPr>
          </a:p>
        </p:txBody>
      </p:sp>
      <p:sp>
        <p:nvSpPr>
          <p:cNvPr id="10" name="Tekstvak 9"/>
          <p:cNvSpPr txBox="1"/>
          <p:nvPr/>
        </p:nvSpPr>
        <p:spPr>
          <a:xfrm>
            <a:off x="6548761" y="3727476"/>
            <a:ext cx="918585" cy="461665"/>
          </a:xfrm>
          <a:prstGeom prst="rect">
            <a:avLst/>
          </a:prstGeom>
          <a:noFill/>
          <a:ln>
            <a:noFill/>
          </a:ln>
        </p:spPr>
        <p:txBody>
          <a:bodyPr wrap="none" rtlCol="0">
            <a:spAutoFit/>
          </a:bodyPr>
          <a:lstStyle/>
          <a:p>
            <a:r>
              <a:rPr lang="nl-BE" sz="2400" smtClean="0">
                <a:solidFill>
                  <a:prstClr val="black"/>
                </a:solidFill>
              </a:rPr>
              <a:t>VV&lt;1j</a:t>
            </a:r>
            <a:endParaRPr lang="nl-BE" sz="2400">
              <a:solidFill>
                <a:prstClr val="black"/>
              </a:solidFill>
            </a:endParaRPr>
          </a:p>
        </p:txBody>
      </p:sp>
      <p:sp>
        <p:nvSpPr>
          <p:cNvPr id="11" name="Tekstvak 10"/>
          <p:cNvSpPr txBox="1"/>
          <p:nvPr/>
        </p:nvSpPr>
        <p:spPr>
          <a:xfrm>
            <a:off x="6548762" y="2666032"/>
            <a:ext cx="918585" cy="461665"/>
          </a:xfrm>
          <a:prstGeom prst="rect">
            <a:avLst/>
          </a:prstGeom>
          <a:noFill/>
          <a:ln>
            <a:noFill/>
          </a:ln>
        </p:spPr>
        <p:txBody>
          <a:bodyPr wrap="none" rtlCol="0">
            <a:spAutoFit/>
          </a:bodyPr>
          <a:lstStyle/>
          <a:p>
            <a:r>
              <a:rPr lang="nl-BE" sz="2400" smtClean="0">
                <a:solidFill>
                  <a:prstClr val="black"/>
                </a:solidFill>
              </a:rPr>
              <a:t>VV&gt;1j</a:t>
            </a:r>
            <a:endParaRPr lang="nl-BE" sz="2400">
              <a:solidFill>
                <a:prstClr val="black"/>
              </a:solidFill>
            </a:endParaRPr>
          </a:p>
        </p:txBody>
      </p:sp>
      <p:cxnSp>
        <p:nvCxnSpPr>
          <p:cNvPr id="12" name="Rechte verbindingslijn 11"/>
          <p:cNvCxnSpPr/>
          <p:nvPr/>
        </p:nvCxnSpPr>
        <p:spPr>
          <a:xfrm>
            <a:off x="6318548" y="2404388"/>
            <a:ext cx="139933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6312550" y="3354647"/>
            <a:ext cx="139933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flipV="1">
            <a:off x="4906925" y="4520835"/>
            <a:ext cx="2823245" cy="23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kstvak 27"/>
          <p:cNvSpPr txBox="1"/>
          <p:nvPr/>
        </p:nvSpPr>
        <p:spPr>
          <a:xfrm>
            <a:off x="6229743" y="847679"/>
            <a:ext cx="684803" cy="369332"/>
          </a:xfrm>
          <a:prstGeom prst="rect">
            <a:avLst/>
          </a:prstGeom>
          <a:noFill/>
          <a:ln>
            <a:noFill/>
          </a:ln>
        </p:spPr>
        <p:txBody>
          <a:bodyPr wrap="none" rtlCol="0">
            <a:spAutoFit/>
          </a:bodyPr>
          <a:lstStyle/>
          <a:p>
            <a:r>
              <a:rPr lang="nl-BE" smtClean="0">
                <a:solidFill>
                  <a:prstClr val="black"/>
                </a:solidFill>
              </a:rPr>
              <a:t>20N0</a:t>
            </a:r>
            <a:endParaRPr lang="nl-BE">
              <a:solidFill>
                <a:prstClr val="black"/>
              </a:solidFill>
            </a:endParaRPr>
          </a:p>
        </p:txBody>
      </p:sp>
      <p:sp>
        <p:nvSpPr>
          <p:cNvPr id="30" name="Tekstvak 29"/>
          <p:cNvSpPr txBox="1"/>
          <p:nvPr/>
        </p:nvSpPr>
        <p:spPr>
          <a:xfrm>
            <a:off x="455501" y="2065867"/>
            <a:ext cx="3595728" cy="1200329"/>
          </a:xfrm>
          <a:prstGeom prst="rect">
            <a:avLst/>
          </a:prstGeom>
          <a:noFill/>
        </p:spPr>
        <p:txBody>
          <a:bodyPr wrap="none" rtlCol="0">
            <a:spAutoFit/>
          </a:bodyPr>
          <a:lstStyle/>
          <a:p>
            <a:pPr algn="ctr"/>
            <a:r>
              <a:rPr lang="nl-BE" sz="3600" smtClean="0">
                <a:solidFill>
                  <a:prstClr val="black"/>
                </a:solidFill>
              </a:rPr>
              <a:t>analyse van de </a:t>
            </a:r>
          </a:p>
          <a:p>
            <a:pPr algn="ctr"/>
            <a:r>
              <a:rPr lang="nl-BE" sz="3600" smtClean="0">
                <a:solidFill>
                  <a:prstClr val="black"/>
                </a:solidFill>
              </a:rPr>
              <a:t>vermogensstroom</a:t>
            </a:r>
            <a:endParaRPr lang="nl-BE" sz="3600">
              <a:solidFill>
                <a:prstClr val="black"/>
              </a:solidFill>
            </a:endParaRPr>
          </a:p>
        </p:txBody>
      </p:sp>
    </p:spTree>
    <p:extLst>
      <p:ext uri="{BB962C8B-B14F-4D97-AF65-F5344CB8AC3E}">
        <p14:creationId xmlns:p14="http://schemas.microsoft.com/office/powerpoint/2010/main" val="317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kstvak 1"/>
          <p:cNvSpPr txBox="1">
            <a:spLocks noChangeArrowheads="1"/>
          </p:cNvSpPr>
          <p:nvPr/>
        </p:nvSpPr>
        <p:spPr bwMode="auto">
          <a:xfrm>
            <a:off x="2210976" y="1091252"/>
            <a:ext cx="46057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4000">
                <a:latin typeface="Arial" panose="020B0604020202020204" pitchFamily="34" charset="0"/>
              </a:rPr>
              <a:t>Resultatenrekening</a:t>
            </a:r>
          </a:p>
        </p:txBody>
      </p:sp>
      <p:sp>
        <p:nvSpPr>
          <p:cNvPr id="12" name="Tekstvak 5"/>
          <p:cNvSpPr txBox="1">
            <a:spLocks noChangeArrowheads="1"/>
          </p:cNvSpPr>
          <p:nvPr/>
        </p:nvSpPr>
        <p:spPr bwMode="auto">
          <a:xfrm>
            <a:off x="1031122" y="1136072"/>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4000">
                <a:latin typeface="Arial" panose="020B0604020202020204" pitchFamily="34" charset="0"/>
              </a:rPr>
              <a:t>6</a:t>
            </a:r>
          </a:p>
        </p:txBody>
      </p:sp>
      <p:sp>
        <p:nvSpPr>
          <p:cNvPr id="13" name="Tekstvak 6"/>
          <p:cNvSpPr txBox="1">
            <a:spLocks noChangeArrowheads="1"/>
          </p:cNvSpPr>
          <p:nvPr/>
        </p:nvSpPr>
        <p:spPr bwMode="auto">
          <a:xfrm>
            <a:off x="7490349" y="1067763"/>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4000">
                <a:latin typeface="Arial" panose="020B0604020202020204" pitchFamily="34" charset="0"/>
              </a:rPr>
              <a:t>7</a:t>
            </a:r>
          </a:p>
        </p:txBody>
      </p:sp>
      <p:sp>
        <p:nvSpPr>
          <p:cNvPr id="14" name="Tekstvak 7"/>
          <p:cNvSpPr txBox="1">
            <a:spLocks noChangeArrowheads="1"/>
          </p:cNvSpPr>
          <p:nvPr/>
        </p:nvSpPr>
        <p:spPr bwMode="auto">
          <a:xfrm>
            <a:off x="5234238" y="2946367"/>
            <a:ext cx="15824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BE" altLang="nl-BE" sz="4000">
                <a:latin typeface="Arial" panose="020B0604020202020204" pitchFamily="34" charset="0"/>
              </a:rPr>
              <a:t>omzet</a:t>
            </a:r>
          </a:p>
        </p:txBody>
      </p:sp>
      <p:sp>
        <p:nvSpPr>
          <p:cNvPr id="15" name="Tekstvak 8"/>
          <p:cNvSpPr txBox="1">
            <a:spLocks noChangeArrowheads="1"/>
          </p:cNvSpPr>
          <p:nvPr/>
        </p:nvSpPr>
        <p:spPr bwMode="auto">
          <a:xfrm>
            <a:off x="1501122" y="2401759"/>
            <a:ext cx="243848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BE" altLang="nl-BE" sz="4000">
                <a:latin typeface="Arial" panose="020B0604020202020204" pitchFamily="34" charset="0"/>
              </a:rPr>
              <a:t>aankopen</a:t>
            </a:r>
          </a:p>
          <a:p>
            <a:pPr algn="ctr" eaLnBrk="1" hangingPunct="1">
              <a:spcBef>
                <a:spcPct val="0"/>
              </a:spcBef>
              <a:buFontTx/>
              <a:buNone/>
            </a:pPr>
            <a:r>
              <a:rPr lang="nl-BE" altLang="nl-BE" sz="4000">
                <a:latin typeface="Arial" panose="020B0604020202020204" pitchFamily="34" charset="0"/>
              </a:rPr>
              <a:t>en</a:t>
            </a:r>
          </a:p>
          <a:p>
            <a:pPr algn="ctr" eaLnBrk="1" hangingPunct="1">
              <a:spcBef>
                <a:spcPct val="0"/>
              </a:spcBef>
              <a:buFontTx/>
              <a:buNone/>
            </a:pPr>
            <a:r>
              <a:rPr lang="nl-BE" altLang="nl-BE" sz="4000">
                <a:latin typeface="Arial" panose="020B0604020202020204" pitchFamily="34" charset="0"/>
              </a:rPr>
              <a:t>kosten</a:t>
            </a:r>
          </a:p>
        </p:txBody>
      </p:sp>
      <p:cxnSp>
        <p:nvCxnSpPr>
          <p:cNvPr id="16" name="Rechte verbindingslijn 15"/>
          <p:cNvCxnSpPr/>
          <p:nvPr/>
        </p:nvCxnSpPr>
        <p:spPr>
          <a:xfrm flipV="1">
            <a:off x="1266122" y="1784711"/>
            <a:ext cx="6224227"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4326480" y="1784711"/>
            <a:ext cx="0" cy="397773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62980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 name="Rechte verbindingslijn 1"/>
          <p:cNvCxnSpPr/>
          <p:nvPr/>
        </p:nvCxnSpPr>
        <p:spPr>
          <a:xfrm>
            <a:off x="4006702" y="398554"/>
            <a:ext cx="41123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echte verbindingslijn 2"/>
          <p:cNvCxnSpPr/>
          <p:nvPr/>
        </p:nvCxnSpPr>
        <p:spPr>
          <a:xfrm>
            <a:off x="6269315" y="407607"/>
            <a:ext cx="0" cy="10065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5810015" y="14424"/>
            <a:ext cx="994183" cy="461665"/>
          </a:xfrm>
          <a:prstGeom prst="rect">
            <a:avLst/>
          </a:prstGeom>
          <a:noFill/>
        </p:spPr>
        <p:txBody>
          <a:bodyPr wrap="none" rtlCol="0">
            <a:spAutoFit/>
          </a:bodyPr>
          <a:lstStyle/>
          <a:p>
            <a:r>
              <a:rPr lang="nl-BE" sz="2400" smtClean="0">
                <a:solidFill>
                  <a:prstClr val="black"/>
                </a:solidFill>
              </a:rPr>
              <a:t>balans</a:t>
            </a:r>
            <a:endParaRPr lang="nl-BE" sz="2400">
              <a:solidFill>
                <a:prstClr val="black"/>
              </a:solidFill>
            </a:endParaRPr>
          </a:p>
        </p:txBody>
      </p:sp>
      <p:sp>
        <p:nvSpPr>
          <p:cNvPr id="5" name="Tekstvak 4"/>
          <p:cNvSpPr txBox="1"/>
          <p:nvPr/>
        </p:nvSpPr>
        <p:spPr>
          <a:xfrm>
            <a:off x="3943330" y="78118"/>
            <a:ext cx="327334" cy="369332"/>
          </a:xfrm>
          <a:prstGeom prst="rect">
            <a:avLst/>
          </a:prstGeom>
          <a:noFill/>
        </p:spPr>
        <p:txBody>
          <a:bodyPr wrap="none" rtlCol="0">
            <a:spAutoFit/>
          </a:bodyPr>
          <a:lstStyle/>
          <a:p>
            <a:r>
              <a:rPr lang="nl-BE" smtClean="0">
                <a:solidFill>
                  <a:prstClr val="black"/>
                </a:solidFill>
              </a:rPr>
              <a:t>A</a:t>
            </a:r>
            <a:endParaRPr lang="nl-BE">
              <a:solidFill>
                <a:prstClr val="black"/>
              </a:solidFill>
            </a:endParaRPr>
          </a:p>
        </p:txBody>
      </p:sp>
      <p:sp>
        <p:nvSpPr>
          <p:cNvPr id="6" name="Tekstvak 5"/>
          <p:cNvSpPr txBox="1"/>
          <p:nvPr/>
        </p:nvSpPr>
        <p:spPr>
          <a:xfrm>
            <a:off x="7845874" y="80687"/>
            <a:ext cx="308098" cy="369332"/>
          </a:xfrm>
          <a:prstGeom prst="rect">
            <a:avLst/>
          </a:prstGeom>
          <a:noFill/>
        </p:spPr>
        <p:txBody>
          <a:bodyPr wrap="none" rtlCol="0">
            <a:spAutoFit/>
          </a:bodyPr>
          <a:lstStyle/>
          <a:p>
            <a:r>
              <a:rPr lang="nl-BE" smtClean="0">
                <a:solidFill>
                  <a:prstClr val="black"/>
                </a:solidFill>
              </a:rPr>
              <a:t>P</a:t>
            </a:r>
            <a:endParaRPr lang="nl-BE">
              <a:solidFill>
                <a:prstClr val="black"/>
              </a:solidFill>
            </a:endParaRPr>
          </a:p>
        </p:txBody>
      </p:sp>
      <p:sp>
        <p:nvSpPr>
          <p:cNvPr id="7" name="Tekstvak 6"/>
          <p:cNvSpPr txBox="1"/>
          <p:nvPr/>
        </p:nvSpPr>
        <p:spPr>
          <a:xfrm>
            <a:off x="6371807" y="407607"/>
            <a:ext cx="1561518" cy="954107"/>
          </a:xfrm>
          <a:prstGeom prst="rect">
            <a:avLst/>
          </a:prstGeom>
          <a:noFill/>
        </p:spPr>
        <p:txBody>
          <a:bodyPr wrap="none" rtlCol="0">
            <a:spAutoFit/>
          </a:bodyPr>
          <a:lstStyle/>
          <a:p>
            <a:r>
              <a:rPr lang="nl-BE" sz="2800" smtClean="0">
                <a:solidFill>
                  <a:prstClr val="black"/>
                </a:solidFill>
              </a:rPr>
              <a:t>herkomst</a:t>
            </a:r>
          </a:p>
          <a:p>
            <a:r>
              <a:rPr lang="nl-BE" sz="2800" smtClean="0">
                <a:solidFill>
                  <a:prstClr val="black"/>
                </a:solidFill>
              </a:rPr>
              <a:t>=bron</a:t>
            </a:r>
            <a:endParaRPr lang="nl-BE" sz="2800">
              <a:solidFill>
                <a:prstClr val="black"/>
              </a:solidFill>
            </a:endParaRPr>
          </a:p>
        </p:txBody>
      </p:sp>
      <p:sp>
        <p:nvSpPr>
          <p:cNvPr id="8" name="Tekstvak 7"/>
          <p:cNvSpPr txBox="1"/>
          <p:nvPr/>
        </p:nvSpPr>
        <p:spPr>
          <a:xfrm>
            <a:off x="4006702" y="460067"/>
            <a:ext cx="2142766" cy="954107"/>
          </a:xfrm>
          <a:prstGeom prst="rect">
            <a:avLst/>
          </a:prstGeom>
          <a:noFill/>
        </p:spPr>
        <p:txBody>
          <a:bodyPr wrap="none" rtlCol="0">
            <a:spAutoFit/>
          </a:bodyPr>
          <a:lstStyle/>
          <a:p>
            <a:r>
              <a:rPr lang="nl-BE" sz="2800" smtClean="0">
                <a:solidFill>
                  <a:prstClr val="black"/>
                </a:solidFill>
              </a:rPr>
              <a:t>besteding</a:t>
            </a:r>
          </a:p>
          <a:p>
            <a:r>
              <a:rPr lang="nl-BE" sz="2800" smtClean="0">
                <a:solidFill>
                  <a:prstClr val="black"/>
                </a:solidFill>
              </a:rPr>
              <a:t>=aanwending</a:t>
            </a:r>
            <a:endParaRPr lang="nl-BE" sz="2800">
              <a:solidFill>
                <a:prstClr val="black"/>
              </a:solidFill>
            </a:endParaRPr>
          </a:p>
        </p:txBody>
      </p:sp>
      <p:graphicFrame>
        <p:nvGraphicFramePr>
          <p:cNvPr id="12" name="Tabel 11"/>
          <p:cNvGraphicFramePr>
            <a:graphicFrameLocks noGrp="1"/>
          </p:cNvGraphicFramePr>
          <p:nvPr>
            <p:extLst/>
          </p:nvPr>
        </p:nvGraphicFramePr>
        <p:xfrm>
          <a:off x="587188" y="1567543"/>
          <a:ext cx="6768208" cy="5185396"/>
        </p:xfrm>
        <a:graphic>
          <a:graphicData uri="http://schemas.openxmlformats.org/drawingml/2006/table">
            <a:tbl>
              <a:tblPr firstRow="1" bandRow="1">
                <a:tableStyleId>{5C22544A-7EE6-4342-B048-85BDC9FD1C3A}</a:tableStyleId>
              </a:tblPr>
              <a:tblGrid>
                <a:gridCol w="2387127"/>
                <a:gridCol w="954593"/>
                <a:gridCol w="1075174"/>
                <a:gridCol w="1266089"/>
                <a:gridCol w="1085225"/>
              </a:tblGrid>
              <a:tr h="301450">
                <a:tc>
                  <a:txBody>
                    <a:bodyPr/>
                    <a:lstStyle/>
                    <a:p>
                      <a:endParaRPr lang="nl-BE" sz="1600"/>
                    </a:p>
                  </a:txBody>
                  <a:tcPr/>
                </a:tc>
                <a:tc>
                  <a:txBody>
                    <a:bodyPr/>
                    <a:lstStyle/>
                    <a:p>
                      <a:r>
                        <a:rPr lang="nl-BE" sz="1600" smtClean="0"/>
                        <a:t>2011</a:t>
                      </a:r>
                      <a:endParaRPr lang="nl-BE" sz="1600"/>
                    </a:p>
                  </a:txBody>
                  <a:tcPr/>
                </a:tc>
                <a:tc>
                  <a:txBody>
                    <a:bodyPr/>
                    <a:lstStyle/>
                    <a:p>
                      <a:r>
                        <a:rPr lang="nl-BE" sz="1600" smtClean="0"/>
                        <a:t>2012</a:t>
                      </a:r>
                      <a:endParaRPr lang="nl-BE"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smtClean="0"/>
                        <a:t>Aanwending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smtClean="0"/>
                        <a:t>Bron</a:t>
                      </a:r>
                    </a:p>
                    <a:p>
                      <a:endParaRPr lang="nl-BE" sz="1600"/>
                    </a:p>
                  </a:txBody>
                  <a:tcPr/>
                </a:tc>
              </a:tr>
              <a:tr h="491476">
                <a:tc>
                  <a:txBody>
                    <a:bodyPr/>
                    <a:lstStyle/>
                    <a:p>
                      <a:r>
                        <a:rPr lang="nl-BE" sz="1600" b="1" smtClean="0"/>
                        <a:t>Actief</a:t>
                      </a:r>
                    </a:p>
                    <a:p>
                      <a:r>
                        <a:rPr lang="nl-BE" sz="1600" smtClean="0"/>
                        <a:t>Vaste Activa</a:t>
                      </a:r>
                    </a:p>
                    <a:p>
                      <a:r>
                        <a:rPr lang="nl-BE" sz="1600" smtClean="0"/>
                        <a:t>Vlottende activa</a:t>
                      </a:r>
                    </a:p>
                    <a:p>
                      <a:r>
                        <a:rPr lang="nl-BE" sz="1600" smtClean="0"/>
                        <a:t>          Voorraad</a:t>
                      </a:r>
                    </a:p>
                    <a:p>
                      <a:r>
                        <a:rPr lang="nl-BE" sz="1600" smtClean="0"/>
                        <a:t>          Debiteuren</a:t>
                      </a:r>
                    </a:p>
                    <a:p>
                      <a:r>
                        <a:rPr lang="nl-BE" sz="1600" smtClean="0"/>
                        <a:t>          Kas</a:t>
                      </a:r>
                      <a:endParaRPr lang="nl-BE" sz="1600"/>
                    </a:p>
                  </a:txBody>
                  <a:tcPr/>
                </a:tc>
                <a:tc>
                  <a:txBody>
                    <a:bodyPr/>
                    <a:lstStyle/>
                    <a:p>
                      <a:endParaRPr lang="nl-BE" sz="1600" smtClean="0"/>
                    </a:p>
                    <a:p>
                      <a:r>
                        <a:rPr lang="nl-BE" sz="1600" smtClean="0"/>
                        <a:t>22.500</a:t>
                      </a:r>
                    </a:p>
                    <a:p>
                      <a:endParaRPr lang="nl-BE" sz="1600" smtClean="0"/>
                    </a:p>
                    <a:p>
                      <a:r>
                        <a:rPr lang="nl-BE" sz="1600" smtClean="0"/>
                        <a:t>12.500</a:t>
                      </a:r>
                    </a:p>
                    <a:p>
                      <a:r>
                        <a:rPr lang="nl-BE" sz="1600" smtClean="0"/>
                        <a:t>15.000</a:t>
                      </a:r>
                    </a:p>
                    <a:p>
                      <a:r>
                        <a:rPr lang="nl-BE" sz="1600" smtClean="0"/>
                        <a:t>1.750</a:t>
                      </a:r>
                      <a:endParaRPr lang="nl-BE" sz="1600"/>
                    </a:p>
                  </a:txBody>
                  <a:tcPr/>
                </a:tc>
                <a:tc>
                  <a:txBody>
                    <a:bodyPr/>
                    <a:lstStyle/>
                    <a:p>
                      <a:endParaRPr lang="nl-BE" sz="1600" smtClean="0"/>
                    </a:p>
                    <a:p>
                      <a:r>
                        <a:rPr lang="nl-BE" sz="1600" smtClean="0"/>
                        <a:t>32.500</a:t>
                      </a:r>
                    </a:p>
                    <a:p>
                      <a:endParaRPr lang="nl-BE" sz="1600" smtClean="0"/>
                    </a:p>
                    <a:p>
                      <a:r>
                        <a:rPr lang="nl-BE" sz="1600" smtClean="0"/>
                        <a:t>14.350</a:t>
                      </a:r>
                    </a:p>
                    <a:p>
                      <a:r>
                        <a:rPr lang="nl-BE" sz="1600" smtClean="0"/>
                        <a:t>16.000</a:t>
                      </a:r>
                    </a:p>
                    <a:p>
                      <a:r>
                        <a:rPr lang="nl-BE" sz="1600" smtClean="0"/>
                        <a:t>0</a:t>
                      </a:r>
                      <a:endParaRPr lang="nl-BE" sz="1600"/>
                    </a:p>
                  </a:txBody>
                  <a:tcPr/>
                </a:tc>
                <a:tc rowSpan="3">
                  <a:txBody>
                    <a:bodyPr/>
                    <a:lstStyle/>
                    <a:p>
                      <a:endParaRPr lang="nl-BE" sz="1600" b="1" smtClean="0">
                        <a:solidFill>
                          <a:srgbClr val="C00000"/>
                        </a:solidFill>
                      </a:endParaRPr>
                    </a:p>
                    <a:p>
                      <a:r>
                        <a:rPr lang="nl-BE" sz="1600" b="1" smtClean="0">
                          <a:solidFill>
                            <a:srgbClr val="C00000"/>
                          </a:solidFill>
                        </a:rPr>
                        <a:t>10.000</a:t>
                      </a:r>
                    </a:p>
                    <a:p>
                      <a:endParaRPr lang="nl-BE" sz="1600" b="1" smtClean="0">
                        <a:solidFill>
                          <a:srgbClr val="C00000"/>
                        </a:solidFill>
                      </a:endParaRPr>
                    </a:p>
                    <a:p>
                      <a:r>
                        <a:rPr lang="nl-BE" sz="1600" b="1" smtClean="0">
                          <a:solidFill>
                            <a:srgbClr val="C00000"/>
                          </a:solidFill>
                        </a:rPr>
                        <a:t>1.850</a:t>
                      </a:r>
                    </a:p>
                    <a:p>
                      <a:r>
                        <a:rPr lang="nl-BE" sz="1600" b="1" smtClean="0">
                          <a:solidFill>
                            <a:srgbClr val="C00000"/>
                          </a:solidFill>
                        </a:rPr>
                        <a:t>1.000</a:t>
                      </a:r>
                    </a:p>
                    <a:p>
                      <a:endParaRPr lang="nl-BE" sz="1600" b="1">
                        <a:solidFill>
                          <a:srgbClr val="C00000"/>
                        </a:solidFill>
                      </a:endParaRPr>
                    </a:p>
                  </a:txBody>
                  <a:tcPr/>
                </a:tc>
                <a:tc rowSpan="3">
                  <a:txBody>
                    <a:bodyPr/>
                    <a:lstStyle/>
                    <a:p>
                      <a:endParaRPr lang="nl-BE" sz="1600" b="1" smtClean="0">
                        <a:solidFill>
                          <a:srgbClr val="C00000"/>
                        </a:solidFill>
                      </a:endParaRPr>
                    </a:p>
                    <a:p>
                      <a:endParaRPr lang="nl-BE" sz="1600" b="1" smtClean="0">
                        <a:solidFill>
                          <a:srgbClr val="C00000"/>
                        </a:solidFill>
                      </a:endParaRPr>
                    </a:p>
                    <a:p>
                      <a:endParaRPr lang="nl-BE" sz="1600" b="1" smtClean="0">
                        <a:solidFill>
                          <a:srgbClr val="C00000"/>
                        </a:solidFill>
                      </a:endParaRPr>
                    </a:p>
                    <a:p>
                      <a:endParaRPr lang="nl-BE" sz="1600" b="1" smtClean="0">
                        <a:solidFill>
                          <a:srgbClr val="C00000"/>
                        </a:solidFill>
                      </a:endParaRPr>
                    </a:p>
                    <a:p>
                      <a:endParaRPr lang="nl-BE" sz="1600" b="1" smtClean="0">
                        <a:solidFill>
                          <a:srgbClr val="C00000"/>
                        </a:solidFill>
                      </a:endParaRPr>
                    </a:p>
                    <a:p>
                      <a:r>
                        <a:rPr lang="nl-BE" sz="1600" b="1" smtClean="0">
                          <a:solidFill>
                            <a:srgbClr val="C00000"/>
                          </a:solidFill>
                        </a:rPr>
                        <a:t>1.750</a:t>
                      </a:r>
                    </a:p>
                    <a:p>
                      <a:endParaRPr lang="nl-BE" sz="1600" b="1" smtClean="0">
                        <a:solidFill>
                          <a:srgbClr val="C00000"/>
                        </a:solidFill>
                      </a:endParaRPr>
                    </a:p>
                    <a:p>
                      <a:endParaRPr lang="nl-BE" sz="1600" b="1" smtClean="0">
                        <a:solidFill>
                          <a:srgbClr val="C00000"/>
                        </a:solidFill>
                      </a:endParaRPr>
                    </a:p>
                    <a:p>
                      <a:endParaRPr lang="nl-BE" sz="800" b="1" smtClean="0">
                        <a:solidFill>
                          <a:srgbClr val="C00000"/>
                        </a:solidFill>
                      </a:endParaRPr>
                    </a:p>
                    <a:p>
                      <a:endParaRPr lang="nl-BE" sz="1600" b="1" smtClean="0">
                        <a:solidFill>
                          <a:srgbClr val="C00000"/>
                        </a:solidFill>
                      </a:endParaRPr>
                    </a:p>
                    <a:p>
                      <a:r>
                        <a:rPr lang="nl-BE" sz="1600" b="1" smtClean="0">
                          <a:solidFill>
                            <a:srgbClr val="C00000"/>
                          </a:solidFill>
                        </a:rPr>
                        <a:t>1.250</a:t>
                      </a:r>
                    </a:p>
                    <a:p>
                      <a:r>
                        <a:rPr lang="nl-BE" sz="1600" b="1" smtClean="0">
                          <a:solidFill>
                            <a:srgbClr val="C00000"/>
                          </a:solidFill>
                        </a:rPr>
                        <a:t>1.000</a:t>
                      </a:r>
                    </a:p>
                    <a:p>
                      <a:endParaRPr lang="nl-BE" sz="1600" b="1" smtClean="0">
                        <a:solidFill>
                          <a:srgbClr val="C00000"/>
                        </a:solidFill>
                      </a:endParaRPr>
                    </a:p>
                    <a:p>
                      <a:endParaRPr lang="nl-BE" sz="1600" b="1" smtClean="0">
                        <a:solidFill>
                          <a:srgbClr val="C00000"/>
                        </a:solidFill>
                      </a:endParaRPr>
                    </a:p>
                    <a:p>
                      <a:r>
                        <a:rPr lang="nl-BE" sz="1600" b="1" smtClean="0">
                          <a:solidFill>
                            <a:srgbClr val="C00000"/>
                          </a:solidFill>
                        </a:rPr>
                        <a:t>3.250</a:t>
                      </a:r>
                    </a:p>
                    <a:p>
                      <a:r>
                        <a:rPr lang="nl-BE" sz="1600" b="1" smtClean="0">
                          <a:solidFill>
                            <a:srgbClr val="C00000"/>
                          </a:solidFill>
                        </a:rPr>
                        <a:t>5.100</a:t>
                      </a:r>
                    </a:p>
                    <a:p>
                      <a:r>
                        <a:rPr lang="nl-BE" sz="1600" b="1" smtClean="0">
                          <a:solidFill>
                            <a:srgbClr val="C00000"/>
                          </a:solidFill>
                        </a:rPr>
                        <a:t>500</a:t>
                      </a:r>
                      <a:endParaRPr lang="nl-BE" sz="1600" b="1">
                        <a:solidFill>
                          <a:srgbClr val="C00000"/>
                        </a:solidFill>
                      </a:endParaRPr>
                    </a:p>
                  </a:txBody>
                  <a:tcPr/>
                </a:tc>
              </a:tr>
              <a:tr h="491476">
                <a:tc>
                  <a:txBody>
                    <a:bodyPr/>
                    <a:lstStyle/>
                    <a:p>
                      <a:r>
                        <a:rPr lang="nl-BE" sz="1600" b="1" i="1" smtClean="0"/>
                        <a:t>Totale Activa</a:t>
                      </a:r>
                      <a:endParaRPr lang="nl-BE" sz="1600" b="1" i="1"/>
                    </a:p>
                  </a:txBody>
                  <a:tcPr/>
                </a:tc>
                <a:tc>
                  <a:txBody>
                    <a:bodyPr/>
                    <a:lstStyle/>
                    <a:p>
                      <a:r>
                        <a:rPr lang="nl-BE" sz="1600" b="1" i="1" smtClean="0"/>
                        <a:t>51.750</a:t>
                      </a:r>
                      <a:endParaRPr lang="nl-BE" sz="1600" b="1" i="1"/>
                    </a:p>
                  </a:txBody>
                  <a:tcPr/>
                </a:tc>
                <a:tc>
                  <a:txBody>
                    <a:bodyPr/>
                    <a:lstStyle/>
                    <a:p>
                      <a:r>
                        <a:rPr lang="nl-BE" sz="1600" b="1" i="1" smtClean="0"/>
                        <a:t>62.850</a:t>
                      </a:r>
                      <a:endParaRPr lang="nl-BE" sz="1600" b="1" i="1"/>
                    </a:p>
                  </a:txBody>
                  <a:tcPr/>
                </a:tc>
                <a:tc vMerge="1">
                  <a:txBody>
                    <a:bodyPr/>
                    <a:lstStyle/>
                    <a:p>
                      <a:endParaRPr lang="nl-BE"/>
                    </a:p>
                  </a:txBody>
                  <a:tcPr/>
                </a:tc>
                <a:tc vMerge="1">
                  <a:txBody>
                    <a:bodyPr/>
                    <a:lstStyle/>
                    <a:p>
                      <a:endParaRPr lang="nl-BE"/>
                    </a:p>
                  </a:txBody>
                  <a:tcPr/>
                </a:tc>
              </a:tr>
              <a:tr h="491476">
                <a:tc>
                  <a:txBody>
                    <a:bodyPr/>
                    <a:lstStyle/>
                    <a:p>
                      <a:r>
                        <a:rPr lang="nl-BE" sz="1600" b="1" smtClean="0"/>
                        <a:t>Passief</a:t>
                      </a:r>
                    </a:p>
                    <a:p>
                      <a:r>
                        <a:rPr lang="nl-BE" sz="1600" smtClean="0"/>
                        <a:t>     Kapitaal</a:t>
                      </a:r>
                    </a:p>
                    <a:p>
                      <a:r>
                        <a:rPr lang="nl-BE" sz="1600" smtClean="0"/>
                        <a:t>     Langetermijnleningen</a:t>
                      </a:r>
                    </a:p>
                    <a:p>
                      <a:endParaRPr lang="nl-BE" sz="1600" smtClean="0"/>
                    </a:p>
                    <a:p>
                      <a:r>
                        <a:rPr lang="nl-BE" sz="1600" smtClean="0"/>
                        <a:t>     Vlottende Passiva</a:t>
                      </a:r>
                    </a:p>
                    <a:p>
                      <a:r>
                        <a:rPr lang="nl-BE" sz="1600" smtClean="0"/>
                        <a:t>        Leveranciers</a:t>
                      </a:r>
                    </a:p>
                    <a:p>
                      <a:r>
                        <a:rPr lang="nl-BE" sz="1600" smtClean="0"/>
                        <a:t>        Kortetermijnleningen</a:t>
                      </a:r>
                    </a:p>
                    <a:p>
                      <a:r>
                        <a:rPr lang="nl-BE" sz="1600" smtClean="0"/>
                        <a:t>        Belastingen</a:t>
                      </a:r>
                      <a:endParaRPr lang="nl-BE" sz="1600"/>
                    </a:p>
                  </a:txBody>
                  <a:tcPr/>
                </a:tc>
                <a:tc>
                  <a:txBody>
                    <a:bodyPr/>
                    <a:lstStyle/>
                    <a:p>
                      <a:endParaRPr lang="nl-BE" sz="1600" smtClean="0"/>
                    </a:p>
                    <a:p>
                      <a:r>
                        <a:rPr lang="nl-BE" sz="1600" smtClean="0"/>
                        <a:t>27.500</a:t>
                      </a:r>
                    </a:p>
                    <a:p>
                      <a:r>
                        <a:rPr lang="nl-BE" sz="1600" smtClean="0"/>
                        <a:t>8.000</a:t>
                      </a:r>
                    </a:p>
                    <a:p>
                      <a:endParaRPr lang="nl-BE" sz="1600" smtClean="0"/>
                    </a:p>
                    <a:p>
                      <a:endParaRPr lang="nl-BE" sz="1600" smtClean="0"/>
                    </a:p>
                    <a:p>
                      <a:r>
                        <a:rPr lang="nl-BE" sz="1600" smtClean="0"/>
                        <a:t>13.750</a:t>
                      </a:r>
                    </a:p>
                    <a:p>
                      <a:r>
                        <a:rPr lang="nl-BE" sz="1600" smtClean="0"/>
                        <a:t>0</a:t>
                      </a:r>
                    </a:p>
                    <a:p>
                      <a:r>
                        <a:rPr lang="nl-BE" sz="1600" smtClean="0"/>
                        <a:t>2.500</a:t>
                      </a:r>
                      <a:endParaRPr lang="nl-BE" sz="1600"/>
                    </a:p>
                  </a:txBody>
                  <a:tcPr/>
                </a:tc>
                <a:tc>
                  <a:txBody>
                    <a:bodyPr/>
                    <a:lstStyle/>
                    <a:p>
                      <a:endParaRPr lang="nl-BE" sz="1600" smtClean="0"/>
                    </a:p>
                    <a:p>
                      <a:r>
                        <a:rPr lang="nl-BE" sz="1600" smtClean="0"/>
                        <a:t>28.750</a:t>
                      </a:r>
                    </a:p>
                    <a:p>
                      <a:r>
                        <a:rPr lang="nl-BE" sz="1600" smtClean="0"/>
                        <a:t>9 .000</a:t>
                      </a:r>
                    </a:p>
                    <a:p>
                      <a:endParaRPr lang="nl-BE" sz="1600" smtClean="0"/>
                    </a:p>
                    <a:p>
                      <a:endParaRPr lang="nl-BE" sz="1600" smtClean="0"/>
                    </a:p>
                    <a:p>
                      <a:r>
                        <a:rPr lang="nl-BE" sz="1600" smtClean="0"/>
                        <a:t>17.000</a:t>
                      </a:r>
                    </a:p>
                    <a:p>
                      <a:r>
                        <a:rPr lang="nl-BE" sz="1600" smtClean="0"/>
                        <a:t>5.100</a:t>
                      </a:r>
                    </a:p>
                    <a:p>
                      <a:r>
                        <a:rPr lang="nl-BE" sz="1600" smtClean="0"/>
                        <a:t>3.000</a:t>
                      </a:r>
                      <a:endParaRPr lang="nl-BE" sz="1600"/>
                    </a:p>
                  </a:txBody>
                  <a:tcPr/>
                </a:tc>
                <a:tc vMerge="1">
                  <a:txBody>
                    <a:bodyPr/>
                    <a:lstStyle/>
                    <a:p>
                      <a:endParaRPr lang="nl-BE"/>
                    </a:p>
                  </a:txBody>
                  <a:tcPr/>
                </a:tc>
                <a:tc vMerge="1">
                  <a:txBody>
                    <a:bodyPr/>
                    <a:lstStyle/>
                    <a:p>
                      <a:endParaRPr lang="nl-BE"/>
                    </a:p>
                  </a:txBody>
                  <a:tcPr/>
                </a:tc>
              </a:tr>
              <a:tr h="491476">
                <a:tc>
                  <a:txBody>
                    <a:bodyPr/>
                    <a:lstStyle/>
                    <a:p>
                      <a:r>
                        <a:rPr lang="nl-BE" sz="1600" b="1" i="1" smtClean="0"/>
                        <a:t>Totale Passiva</a:t>
                      </a:r>
                      <a:endParaRPr lang="nl-BE" sz="1600" b="1" i="1"/>
                    </a:p>
                  </a:txBody>
                  <a:tcPr/>
                </a:tc>
                <a:tc>
                  <a:txBody>
                    <a:bodyPr/>
                    <a:lstStyle/>
                    <a:p>
                      <a:r>
                        <a:rPr lang="nl-BE" sz="1600" b="1" i="1" smtClean="0"/>
                        <a:t>51.750</a:t>
                      </a:r>
                      <a:endParaRPr lang="nl-BE" sz="1600" b="1" i="1"/>
                    </a:p>
                  </a:txBody>
                  <a:tcPr/>
                </a:tc>
                <a:tc>
                  <a:txBody>
                    <a:bodyPr/>
                    <a:lstStyle/>
                    <a:p>
                      <a:r>
                        <a:rPr lang="nl-BE" sz="1600" b="1" i="1" smtClean="0"/>
                        <a:t>62.850</a:t>
                      </a:r>
                      <a:endParaRPr lang="nl-BE" sz="1600" b="1" i="1"/>
                    </a:p>
                  </a:txBody>
                  <a:tcPr/>
                </a:tc>
                <a:tc>
                  <a:txBody>
                    <a:bodyPr/>
                    <a:lstStyle/>
                    <a:p>
                      <a:r>
                        <a:rPr lang="nl-BE" sz="1600" smtClean="0"/>
                        <a:t>12.850</a:t>
                      </a:r>
                      <a:endParaRPr lang="nl-BE" sz="1600"/>
                    </a:p>
                  </a:txBody>
                  <a:tcPr/>
                </a:tc>
                <a:tc>
                  <a:txBody>
                    <a:bodyPr/>
                    <a:lstStyle/>
                    <a:p>
                      <a:r>
                        <a:rPr lang="nl-BE" sz="1600" smtClean="0"/>
                        <a:t>12.850</a:t>
                      </a:r>
                      <a:endParaRPr lang="nl-BE" sz="1600"/>
                    </a:p>
                  </a:txBody>
                  <a:tcPr/>
                </a:tc>
              </a:tr>
            </a:tbl>
          </a:graphicData>
        </a:graphic>
      </p:graphicFrame>
    </p:spTree>
    <p:extLst>
      <p:ext uri="{BB962C8B-B14F-4D97-AF65-F5344CB8AC3E}">
        <p14:creationId xmlns:p14="http://schemas.microsoft.com/office/powerpoint/2010/main" val="344720978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Rechte verbindingslijn 2"/>
          <p:cNvCxnSpPr/>
          <p:nvPr/>
        </p:nvCxnSpPr>
        <p:spPr>
          <a:xfrm>
            <a:off x="7895506" y="635921"/>
            <a:ext cx="25939" cy="49259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p:cNvCxnSpPr/>
          <p:nvPr/>
        </p:nvCxnSpPr>
        <p:spPr>
          <a:xfrm flipV="1">
            <a:off x="1134905" y="628157"/>
            <a:ext cx="6744745" cy="77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1244192" y="742900"/>
            <a:ext cx="720069" cy="461665"/>
          </a:xfrm>
          <a:prstGeom prst="rect">
            <a:avLst/>
          </a:prstGeom>
          <a:noFill/>
          <a:ln>
            <a:noFill/>
          </a:ln>
        </p:spPr>
        <p:txBody>
          <a:bodyPr wrap="square" rtlCol="0">
            <a:spAutoFit/>
          </a:bodyPr>
          <a:lstStyle/>
          <a:p>
            <a:r>
              <a:rPr lang="nl-BE" sz="2400" smtClean="0">
                <a:solidFill>
                  <a:prstClr val="black"/>
                </a:solidFill>
              </a:rPr>
              <a:t>UVA</a:t>
            </a:r>
            <a:endParaRPr lang="nl-BE" sz="2400">
              <a:solidFill>
                <a:prstClr val="black"/>
              </a:solidFill>
            </a:endParaRPr>
          </a:p>
        </p:txBody>
      </p:sp>
      <p:sp>
        <p:nvSpPr>
          <p:cNvPr id="8" name="Tekstvak 7"/>
          <p:cNvSpPr txBox="1"/>
          <p:nvPr/>
        </p:nvSpPr>
        <p:spPr>
          <a:xfrm>
            <a:off x="1251926" y="3398474"/>
            <a:ext cx="770788" cy="461665"/>
          </a:xfrm>
          <a:prstGeom prst="rect">
            <a:avLst/>
          </a:prstGeom>
          <a:noFill/>
          <a:ln>
            <a:noFill/>
          </a:ln>
        </p:spPr>
        <p:txBody>
          <a:bodyPr wrap="square" rtlCol="0">
            <a:spAutoFit/>
          </a:bodyPr>
          <a:lstStyle/>
          <a:p>
            <a:r>
              <a:rPr lang="nl-BE" sz="2400" smtClean="0">
                <a:solidFill>
                  <a:prstClr val="black"/>
                </a:solidFill>
              </a:rPr>
              <a:t>BVlA</a:t>
            </a:r>
            <a:endParaRPr lang="nl-BE" sz="2400">
              <a:solidFill>
                <a:prstClr val="black"/>
              </a:solidFill>
            </a:endParaRPr>
          </a:p>
        </p:txBody>
      </p:sp>
      <p:sp>
        <p:nvSpPr>
          <p:cNvPr id="9" name="Tekstvak 8"/>
          <p:cNvSpPr txBox="1"/>
          <p:nvPr/>
        </p:nvSpPr>
        <p:spPr>
          <a:xfrm>
            <a:off x="4551958" y="654620"/>
            <a:ext cx="510076" cy="461665"/>
          </a:xfrm>
          <a:prstGeom prst="rect">
            <a:avLst/>
          </a:prstGeom>
          <a:noFill/>
          <a:ln>
            <a:noFill/>
          </a:ln>
        </p:spPr>
        <p:txBody>
          <a:bodyPr wrap="square" rtlCol="0">
            <a:spAutoFit/>
          </a:bodyPr>
          <a:lstStyle/>
          <a:p>
            <a:r>
              <a:rPr lang="nl-BE" sz="2400" smtClean="0">
                <a:solidFill>
                  <a:prstClr val="black"/>
                </a:solidFill>
              </a:rPr>
              <a:t>EV</a:t>
            </a:r>
            <a:endParaRPr lang="nl-BE" sz="2400">
              <a:solidFill>
                <a:prstClr val="black"/>
              </a:solidFill>
            </a:endParaRPr>
          </a:p>
        </p:txBody>
      </p:sp>
      <p:sp>
        <p:nvSpPr>
          <p:cNvPr id="10" name="Tekstvak 9"/>
          <p:cNvSpPr txBox="1"/>
          <p:nvPr/>
        </p:nvSpPr>
        <p:spPr>
          <a:xfrm>
            <a:off x="4602741" y="4019070"/>
            <a:ext cx="918585" cy="461665"/>
          </a:xfrm>
          <a:prstGeom prst="rect">
            <a:avLst/>
          </a:prstGeom>
          <a:noFill/>
          <a:ln>
            <a:noFill/>
          </a:ln>
        </p:spPr>
        <p:txBody>
          <a:bodyPr wrap="square" rtlCol="0">
            <a:spAutoFit/>
          </a:bodyPr>
          <a:lstStyle/>
          <a:p>
            <a:r>
              <a:rPr lang="nl-BE" sz="2400" smtClean="0">
                <a:solidFill>
                  <a:prstClr val="black"/>
                </a:solidFill>
              </a:rPr>
              <a:t>VV&lt;1j</a:t>
            </a:r>
            <a:endParaRPr lang="nl-BE" sz="2400">
              <a:solidFill>
                <a:prstClr val="black"/>
              </a:solidFill>
            </a:endParaRPr>
          </a:p>
        </p:txBody>
      </p:sp>
      <p:sp>
        <p:nvSpPr>
          <p:cNvPr id="11" name="Tekstvak 10"/>
          <p:cNvSpPr txBox="1"/>
          <p:nvPr/>
        </p:nvSpPr>
        <p:spPr>
          <a:xfrm>
            <a:off x="4551876" y="2259191"/>
            <a:ext cx="918585" cy="461665"/>
          </a:xfrm>
          <a:prstGeom prst="rect">
            <a:avLst/>
          </a:prstGeom>
          <a:noFill/>
          <a:ln>
            <a:noFill/>
          </a:ln>
        </p:spPr>
        <p:txBody>
          <a:bodyPr wrap="square" rtlCol="0">
            <a:spAutoFit/>
          </a:bodyPr>
          <a:lstStyle/>
          <a:p>
            <a:r>
              <a:rPr lang="nl-BE" sz="2400" smtClean="0">
                <a:solidFill>
                  <a:prstClr val="black"/>
                </a:solidFill>
              </a:rPr>
              <a:t>VV&gt;1j</a:t>
            </a:r>
            <a:endParaRPr lang="nl-BE" sz="2400">
              <a:solidFill>
                <a:prstClr val="black"/>
              </a:solidFill>
            </a:endParaRPr>
          </a:p>
        </p:txBody>
      </p:sp>
      <p:cxnSp>
        <p:nvCxnSpPr>
          <p:cNvPr id="12" name="Rechte verbindingslijn 11"/>
          <p:cNvCxnSpPr/>
          <p:nvPr/>
        </p:nvCxnSpPr>
        <p:spPr>
          <a:xfrm>
            <a:off x="4491351" y="2232000"/>
            <a:ext cx="3382861" cy="1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4504645" y="641674"/>
            <a:ext cx="25939" cy="49259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1134905" y="647317"/>
            <a:ext cx="25939" cy="49259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a:off x="4510969" y="3912546"/>
            <a:ext cx="3382861" cy="1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a:off x="1134905" y="3237300"/>
            <a:ext cx="3382861" cy="1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flipV="1">
            <a:off x="1179585" y="5553990"/>
            <a:ext cx="6744745" cy="77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Afbeelding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623" y="968187"/>
            <a:ext cx="1015873" cy="1015873"/>
          </a:xfrm>
          <a:prstGeom prst="rect">
            <a:avLst/>
          </a:prstGeom>
        </p:spPr>
      </p:pic>
      <p:pic>
        <p:nvPicPr>
          <p:cNvPr id="65" name="Afbeelding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468" y="1286259"/>
            <a:ext cx="1015873" cy="1015873"/>
          </a:xfrm>
          <a:prstGeom prst="rect">
            <a:avLst/>
          </a:prstGeom>
        </p:spPr>
      </p:pic>
    </p:spTree>
    <p:extLst>
      <p:ext uri="{BB962C8B-B14F-4D97-AF65-F5344CB8AC3E}">
        <p14:creationId xmlns:p14="http://schemas.microsoft.com/office/powerpoint/2010/main" val="167464546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Rechte verbindingslijn 2"/>
          <p:cNvCxnSpPr/>
          <p:nvPr/>
        </p:nvCxnSpPr>
        <p:spPr>
          <a:xfrm>
            <a:off x="7895506" y="635921"/>
            <a:ext cx="25939" cy="49259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p:cNvCxnSpPr/>
          <p:nvPr/>
        </p:nvCxnSpPr>
        <p:spPr>
          <a:xfrm flipV="1">
            <a:off x="1134905" y="628157"/>
            <a:ext cx="6744745" cy="77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1244192" y="742900"/>
            <a:ext cx="720069" cy="461665"/>
          </a:xfrm>
          <a:prstGeom prst="rect">
            <a:avLst/>
          </a:prstGeom>
          <a:noFill/>
          <a:ln>
            <a:noFill/>
          </a:ln>
        </p:spPr>
        <p:txBody>
          <a:bodyPr wrap="square" rtlCol="0">
            <a:spAutoFit/>
          </a:bodyPr>
          <a:lstStyle/>
          <a:p>
            <a:r>
              <a:rPr lang="nl-BE" sz="2400" smtClean="0">
                <a:solidFill>
                  <a:prstClr val="black"/>
                </a:solidFill>
              </a:rPr>
              <a:t>UVA</a:t>
            </a:r>
            <a:endParaRPr lang="nl-BE" sz="2400">
              <a:solidFill>
                <a:prstClr val="black"/>
              </a:solidFill>
            </a:endParaRPr>
          </a:p>
        </p:txBody>
      </p:sp>
      <p:sp>
        <p:nvSpPr>
          <p:cNvPr id="8" name="Tekstvak 7"/>
          <p:cNvSpPr txBox="1"/>
          <p:nvPr/>
        </p:nvSpPr>
        <p:spPr>
          <a:xfrm>
            <a:off x="1251926" y="3398474"/>
            <a:ext cx="770788" cy="461665"/>
          </a:xfrm>
          <a:prstGeom prst="rect">
            <a:avLst/>
          </a:prstGeom>
          <a:noFill/>
          <a:ln>
            <a:noFill/>
          </a:ln>
        </p:spPr>
        <p:txBody>
          <a:bodyPr wrap="square" rtlCol="0">
            <a:spAutoFit/>
          </a:bodyPr>
          <a:lstStyle/>
          <a:p>
            <a:r>
              <a:rPr lang="nl-BE" sz="2400" smtClean="0">
                <a:solidFill>
                  <a:prstClr val="black"/>
                </a:solidFill>
              </a:rPr>
              <a:t>BVlA</a:t>
            </a:r>
            <a:endParaRPr lang="nl-BE" sz="2400">
              <a:solidFill>
                <a:prstClr val="black"/>
              </a:solidFill>
            </a:endParaRPr>
          </a:p>
        </p:txBody>
      </p:sp>
      <p:sp>
        <p:nvSpPr>
          <p:cNvPr id="9" name="Tekstvak 8"/>
          <p:cNvSpPr txBox="1"/>
          <p:nvPr/>
        </p:nvSpPr>
        <p:spPr>
          <a:xfrm>
            <a:off x="4551958" y="654620"/>
            <a:ext cx="510076" cy="461665"/>
          </a:xfrm>
          <a:prstGeom prst="rect">
            <a:avLst/>
          </a:prstGeom>
          <a:noFill/>
          <a:ln>
            <a:noFill/>
          </a:ln>
        </p:spPr>
        <p:txBody>
          <a:bodyPr wrap="square" rtlCol="0">
            <a:spAutoFit/>
          </a:bodyPr>
          <a:lstStyle/>
          <a:p>
            <a:r>
              <a:rPr lang="nl-BE" sz="2400" smtClean="0">
                <a:solidFill>
                  <a:prstClr val="black"/>
                </a:solidFill>
              </a:rPr>
              <a:t>EV</a:t>
            </a:r>
            <a:endParaRPr lang="nl-BE" sz="2400">
              <a:solidFill>
                <a:prstClr val="black"/>
              </a:solidFill>
            </a:endParaRPr>
          </a:p>
        </p:txBody>
      </p:sp>
      <p:sp>
        <p:nvSpPr>
          <p:cNvPr id="10" name="Tekstvak 9"/>
          <p:cNvSpPr txBox="1"/>
          <p:nvPr/>
        </p:nvSpPr>
        <p:spPr>
          <a:xfrm>
            <a:off x="4602741" y="4019070"/>
            <a:ext cx="918585" cy="461665"/>
          </a:xfrm>
          <a:prstGeom prst="rect">
            <a:avLst/>
          </a:prstGeom>
          <a:noFill/>
          <a:ln>
            <a:noFill/>
          </a:ln>
        </p:spPr>
        <p:txBody>
          <a:bodyPr wrap="square" rtlCol="0">
            <a:spAutoFit/>
          </a:bodyPr>
          <a:lstStyle/>
          <a:p>
            <a:r>
              <a:rPr lang="nl-BE" sz="2400" smtClean="0">
                <a:solidFill>
                  <a:prstClr val="black"/>
                </a:solidFill>
              </a:rPr>
              <a:t>VV&lt;1j</a:t>
            </a:r>
            <a:endParaRPr lang="nl-BE" sz="2400">
              <a:solidFill>
                <a:prstClr val="black"/>
              </a:solidFill>
            </a:endParaRPr>
          </a:p>
        </p:txBody>
      </p:sp>
      <p:sp>
        <p:nvSpPr>
          <p:cNvPr id="11" name="Tekstvak 10"/>
          <p:cNvSpPr txBox="1"/>
          <p:nvPr/>
        </p:nvSpPr>
        <p:spPr>
          <a:xfrm>
            <a:off x="4551876" y="2259191"/>
            <a:ext cx="918585" cy="461665"/>
          </a:xfrm>
          <a:prstGeom prst="rect">
            <a:avLst/>
          </a:prstGeom>
          <a:noFill/>
          <a:ln>
            <a:noFill/>
          </a:ln>
        </p:spPr>
        <p:txBody>
          <a:bodyPr wrap="square" rtlCol="0">
            <a:spAutoFit/>
          </a:bodyPr>
          <a:lstStyle/>
          <a:p>
            <a:r>
              <a:rPr lang="nl-BE" sz="2400" smtClean="0">
                <a:solidFill>
                  <a:prstClr val="black"/>
                </a:solidFill>
              </a:rPr>
              <a:t>VV&gt;1j</a:t>
            </a:r>
            <a:endParaRPr lang="nl-BE" sz="2400">
              <a:solidFill>
                <a:prstClr val="black"/>
              </a:solidFill>
            </a:endParaRPr>
          </a:p>
        </p:txBody>
      </p:sp>
      <p:cxnSp>
        <p:nvCxnSpPr>
          <p:cNvPr id="12" name="Rechte verbindingslijn 11"/>
          <p:cNvCxnSpPr/>
          <p:nvPr/>
        </p:nvCxnSpPr>
        <p:spPr>
          <a:xfrm>
            <a:off x="4491351" y="2232000"/>
            <a:ext cx="3382861" cy="1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4504645" y="641674"/>
            <a:ext cx="25939" cy="49259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1134905" y="647317"/>
            <a:ext cx="25939" cy="49259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a:off x="4510969" y="3912546"/>
            <a:ext cx="3382861" cy="1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a:off x="1134905" y="3237300"/>
            <a:ext cx="3382861" cy="1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flipV="1">
            <a:off x="1179585" y="5553990"/>
            <a:ext cx="6744745" cy="77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Afbeelding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110" y="2583958"/>
            <a:ext cx="1015873" cy="1015873"/>
          </a:xfrm>
          <a:prstGeom prst="rect">
            <a:avLst/>
          </a:prstGeom>
        </p:spPr>
      </p:pic>
      <p:pic>
        <p:nvPicPr>
          <p:cNvPr id="65" name="Afbeelding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468" y="1286259"/>
            <a:ext cx="1015873" cy="1015873"/>
          </a:xfrm>
          <a:prstGeom prst="rect">
            <a:avLst/>
          </a:prstGeom>
        </p:spPr>
      </p:pic>
    </p:spTree>
    <p:extLst>
      <p:ext uri="{BB962C8B-B14F-4D97-AF65-F5344CB8AC3E}">
        <p14:creationId xmlns:p14="http://schemas.microsoft.com/office/powerpoint/2010/main" val="171486515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Rechte verbindingslijn 2"/>
          <p:cNvCxnSpPr/>
          <p:nvPr/>
        </p:nvCxnSpPr>
        <p:spPr>
          <a:xfrm>
            <a:off x="7895506" y="635921"/>
            <a:ext cx="25939" cy="49259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p:cNvCxnSpPr/>
          <p:nvPr/>
        </p:nvCxnSpPr>
        <p:spPr>
          <a:xfrm flipV="1">
            <a:off x="1134905" y="628157"/>
            <a:ext cx="6744745" cy="77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1244192" y="742900"/>
            <a:ext cx="720069" cy="461665"/>
          </a:xfrm>
          <a:prstGeom prst="rect">
            <a:avLst/>
          </a:prstGeom>
          <a:noFill/>
          <a:ln>
            <a:noFill/>
          </a:ln>
        </p:spPr>
        <p:txBody>
          <a:bodyPr wrap="square" rtlCol="0">
            <a:spAutoFit/>
          </a:bodyPr>
          <a:lstStyle/>
          <a:p>
            <a:r>
              <a:rPr lang="nl-BE" sz="2400" smtClean="0">
                <a:solidFill>
                  <a:prstClr val="black"/>
                </a:solidFill>
              </a:rPr>
              <a:t>UVA</a:t>
            </a:r>
            <a:endParaRPr lang="nl-BE" sz="2400">
              <a:solidFill>
                <a:prstClr val="black"/>
              </a:solidFill>
            </a:endParaRPr>
          </a:p>
        </p:txBody>
      </p:sp>
      <p:sp>
        <p:nvSpPr>
          <p:cNvPr id="8" name="Tekstvak 7"/>
          <p:cNvSpPr txBox="1"/>
          <p:nvPr/>
        </p:nvSpPr>
        <p:spPr>
          <a:xfrm>
            <a:off x="1251926" y="3398474"/>
            <a:ext cx="770788" cy="461665"/>
          </a:xfrm>
          <a:prstGeom prst="rect">
            <a:avLst/>
          </a:prstGeom>
          <a:noFill/>
          <a:ln>
            <a:noFill/>
          </a:ln>
        </p:spPr>
        <p:txBody>
          <a:bodyPr wrap="square" rtlCol="0">
            <a:spAutoFit/>
          </a:bodyPr>
          <a:lstStyle/>
          <a:p>
            <a:r>
              <a:rPr lang="nl-BE" sz="2400" smtClean="0">
                <a:solidFill>
                  <a:prstClr val="black"/>
                </a:solidFill>
              </a:rPr>
              <a:t>BVlA</a:t>
            </a:r>
            <a:endParaRPr lang="nl-BE" sz="2400">
              <a:solidFill>
                <a:prstClr val="black"/>
              </a:solidFill>
            </a:endParaRPr>
          </a:p>
        </p:txBody>
      </p:sp>
      <p:sp>
        <p:nvSpPr>
          <p:cNvPr id="9" name="Tekstvak 8"/>
          <p:cNvSpPr txBox="1"/>
          <p:nvPr/>
        </p:nvSpPr>
        <p:spPr>
          <a:xfrm>
            <a:off x="4551958" y="654620"/>
            <a:ext cx="510076" cy="461665"/>
          </a:xfrm>
          <a:prstGeom prst="rect">
            <a:avLst/>
          </a:prstGeom>
          <a:noFill/>
          <a:ln>
            <a:noFill/>
          </a:ln>
        </p:spPr>
        <p:txBody>
          <a:bodyPr wrap="square" rtlCol="0">
            <a:spAutoFit/>
          </a:bodyPr>
          <a:lstStyle/>
          <a:p>
            <a:r>
              <a:rPr lang="nl-BE" sz="2400" smtClean="0">
                <a:solidFill>
                  <a:prstClr val="black"/>
                </a:solidFill>
              </a:rPr>
              <a:t>EV</a:t>
            </a:r>
            <a:endParaRPr lang="nl-BE" sz="2400">
              <a:solidFill>
                <a:prstClr val="black"/>
              </a:solidFill>
            </a:endParaRPr>
          </a:p>
        </p:txBody>
      </p:sp>
      <p:sp>
        <p:nvSpPr>
          <p:cNvPr id="10" name="Tekstvak 9"/>
          <p:cNvSpPr txBox="1"/>
          <p:nvPr/>
        </p:nvSpPr>
        <p:spPr>
          <a:xfrm>
            <a:off x="4602741" y="4019070"/>
            <a:ext cx="918585" cy="461665"/>
          </a:xfrm>
          <a:prstGeom prst="rect">
            <a:avLst/>
          </a:prstGeom>
          <a:noFill/>
          <a:ln>
            <a:noFill/>
          </a:ln>
        </p:spPr>
        <p:txBody>
          <a:bodyPr wrap="square" rtlCol="0">
            <a:spAutoFit/>
          </a:bodyPr>
          <a:lstStyle/>
          <a:p>
            <a:r>
              <a:rPr lang="nl-BE" sz="2400" smtClean="0">
                <a:solidFill>
                  <a:prstClr val="black"/>
                </a:solidFill>
              </a:rPr>
              <a:t>VV&lt;1j</a:t>
            </a:r>
            <a:endParaRPr lang="nl-BE" sz="2400">
              <a:solidFill>
                <a:prstClr val="black"/>
              </a:solidFill>
            </a:endParaRPr>
          </a:p>
        </p:txBody>
      </p:sp>
      <p:sp>
        <p:nvSpPr>
          <p:cNvPr id="11" name="Tekstvak 10"/>
          <p:cNvSpPr txBox="1"/>
          <p:nvPr/>
        </p:nvSpPr>
        <p:spPr>
          <a:xfrm>
            <a:off x="4551876" y="2259191"/>
            <a:ext cx="918585" cy="461665"/>
          </a:xfrm>
          <a:prstGeom prst="rect">
            <a:avLst/>
          </a:prstGeom>
          <a:noFill/>
          <a:ln>
            <a:noFill/>
          </a:ln>
        </p:spPr>
        <p:txBody>
          <a:bodyPr wrap="square" rtlCol="0">
            <a:spAutoFit/>
          </a:bodyPr>
          <a:lstStyle/>
          <a:p>
            <a:r>
              <a:rPr lang="nl-BE" sz="2400" smtClean="0">
                <a:solidFill>
                  <a:prstClr val="black"/>
                </a:solidFill>
              </a:rPr>
              <a:t>VV&gt;1j</a:t>
            </a:r>
            <a:endParaRPr lang="nl-BE" sz="2400">
              <a:solidFill>
                <a:prstClr val="black"/>
              </a:solidFill>
            </a:endParaRPr>
          </a:p>
        </p:txBody>
      </p:sp>
      <p:cxnSp>
        <p:nvCxnSpPr>
          <p:cNvPr id="12" name="Rechte verbindingslijn 11"/>
          <p:cNvCxnSpPr/>
          <p:nvPr/>
        </p:nvCxnSpPr>
        <p:spPr>
          <a:xfrm>
            <a:off x="4491351" y="2232000"/>
            <a:ext cx="3382861" cy="1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4504645" y="641674"/>
            <a:ext cx="25939" cy="49259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1134905" y="647317"/>
            <a:ext cx="25939" cy="49259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a:off x="4510969" y="3912546"/>
            <a:ext cx="3382861" cy="1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a:off x="1134905" y="3237300"/>
            <a:ext cx="3382861" cy="1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flipV="1">
            <a:off x="1179585" y="5553990"/>
            <a:ext cx="6744745" cy="77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Afbeelding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888" y="4249902"/>
            <a:ext cx="1015873" cy="1015873"/>
          </a:xfrm>
          <a:prstGeom prst="rect">
            <a:avLst/>
          </a:prstGeom>
        </p:spPr>
      </p:pic>
      <p:pic>
        <p:nvPicPr>
          <p:cNvPr id="65" name="Afbeelding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468" y="1286259"/>
            <a:ext cx="1015873" cy="1015873"/>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60" y="5688193"/>
            <a:ext cx="1402344" cy="1061107"/>
          </a:xfrm>
          <a:prstGeom prst="rect">
            <a:avLst/>
          </a:prstGeom>
        </p:spPr>
      </p:pic>
    </p:spTree>
    <p:extLst>
      <p:ext uri="{BB962C8B-B14F-4D97-AF65-F5344CB8AC3E}">
        <p14:creationId xmlns:p14="http://schemas.microsoft.com/office/powerpoint/2010/main" val="224192732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Rechte verbindingslijn 2"/>
          <p:cNvCxnSpPr/>
          <p:nvPr/>
        </p:nvCxnSpPr>
        <p:spPr>
          <a:xfrm>
            <a:off x="7895506" y="635921"/>
            <a:ext cx="25939" cy="49259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p:cNvCxnSpPr/>
          <p:nvPr/>
        </p:nvCxnSpPr>
        <p:spPr>
          <a:xfrm flipV="1">
            <a:off x="1134905" y="628157"/>
            <a:ext cx="6744745" cy="77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1244192" y="742900"/>
            <a:ext cx="720069" cy="461665"/>
          </a:xfrm>
          <a:prstGeom prst="rect">
            <a:avLst/>
          </a:prstGeom>
          <a:noFill/>
          <a:ln>
            <a:noFill/>
          </a:ln>
        </p:spPr>
        <p:txBody>
          <a:bodyPr wrap="square" rtlCol="0">
            <a:spAutoFit/>
          </a:bodyPr>
          <a:lstStyle/>
          <a:p>
            <a:r>
              <a:rPr lang="nl-BE" sz="2400" smtClean="0">
                <a:solidFill>
                  <a:prstClr val="black"/>
                </a:solidFill>
              </a:rPr>
              <a:t>UVA</a:t>
            </a:r>
            <a:endParaRPr lang="nl-BE" sz="2400">
              <a:solidFill>
                <a:prstClr val="black"/>
              </a:solidFill>
            </a:endParaRPr>
          </a:p>
        </p:txBody>
      </p:sp>
      <p:sp>
        <p:nvSpPr>
          <p:cNvPr id="8" name="Tekstvak 7"/>
          <p:cNvSpPr txBox="1"/>
          <p:nvPr/>
        </p:nvSpPr>
        <p:spPr>
          <a:xfrm>
            <a:off x="1251926" y="3398474"/>
            <a:ext cx="770788" cy="461665"/>
          </a:xfrm>
          <a:prstGeom prst="rect">
            <a:avLst/>
          </a:prstGeom>
          <a:noFill/>
          <a:ln>
            <a:noFill/>
          </a:ln>
        </p:spPr>
        <p:txBody>
          <a:bodyPr wrap="square" rtlCol="0">
            <a:spAutoFit/>
          </a:bodyPr>
          <a:lstStyle/>
          <a:p>
            <a:r>
              <a:rPr lang="nl-BE" sz="2400" smtClean="0">
                <a:solidFill>
                  <a:prstClr val="black"/>
                </a:solidFill>
              </a:rPr>
              <a:t>BVlA</a:t>
            </a:r>
            <a:endParaRPr lang="nl-BE" sz="2400">
              <a:solidFill>
                <a:prstClr val="black"/>
              </a:solidFill>
            </a:endParaRPr>
          </a:p>
        </p:txBody>
      </p:sp>
      <p:sp>
        <p:nvSpPr>
          <p:cNvPr id="9" name="Tekstvak 8"/>
          <p:cNvSpPr txBox="1"/>
          <p:nvPr/>
        </p:nvSpPr>
        <p:spPr>
          <a:xfrm>
            <a:off x="4551958" y="654620"/>
            <a:ext cx="510076" cy="461665"/>
          </a:xfrm>
          <a:prstGeom prst="rect">
            <a:avLst/>
          </a:prstGeom>
          <a:noFill/>
          <a:ln>
            <a:noFill/>
          </a:ln>
        </p:spPr>
        <p:txBody>
          <a:bodyPr wrap="square" rtlCol="0">
            <a:spAutoFit/>
          </a:bodyPr>
          <a:lstStyle/>
          <a:p>
            <a:r>
              <a:rPr lang="nl-BE" sz="2400" smtClean="0">
                <a:solidFill>
                  <a:prstClr val="black"/>
                </a:solidFill>
              </a:rPr>
              <a:t>EV</a:t>
            </a:r>
            <a:endParaRPr lang="nl-BE" sz="2400">
              <a:solidFill>
                <a:prstClr val="black"/>
              </a:solidFill>
            </a:endParaRPr>
          </a:p>
        </p:txBody>
      </p:sp>
      <p:sp>
        <p:nvSpPr>
          <p:cNvPr id="10" name="Tekstvak 9"/>
          <p:cNvSpPr txBox="1"/>
          <p:nvPr/>
        </p:nvSpPr>
        <p:spPr>
          <a:xfrm>
            <a:off x="4602741" y="4019070"/>
            <a:ext cx="918585" cy="461665"/>
          </a:xfrm>
          <a:prstGeom prst="rect">
            <a:avLst/>
          </a:prstGeom>
          <a:noFill/>
          <a:ln>
            <a:noFill/>
          </a:ln>
        </p:spPr>
        <p:txBody>
          <a:bodyPr wrap="square" rtlCol="0">
            <a:spAutoFit/>
          </a:bodyPr>
          <a:lstStyle/>
          <a:p>
            <a:r>
              <a:rPr lang="nl-BE" sz="2400" smtClean="0">
                <a:solidFill>
                  <a:prstClr val="black"/>
                </a:solidFill>
              </a:rPr>
              <a:t>VV&lt;1j</a:t>
            </a:r>
            <a:endParaRPr lang="nl-BE" sz="2400">
              <a:solidFill>
                <a:prstClr val="black"/>
              </a:solidFill>
            </a:endParaRPr>
          </a:p>
        </p:txBody>
      </p:sp>
      <p:sp>
        <p:nvSpPr>
          <p:cNvPr id="11" name="Tekstvak 10"/>
          <p:cNvSpPr txBox="1"/>
          <p:nvPr/>
        </p:nvSpPr>
        <p:spPr>
          <a:xfrm>
            <a:off x="4551876" y="2259191"/>
            <a:ext cx="918585" cy="461665"/>
          </a:xfrm>
          <a:prstGeom prst="rect">
            <a:avLst/>
          </a:prstGeom>
          <a:noFill/>
          <a:ln>
            <a:noFill/>
          </a:ln>
        </p:spPr>
        <p:txBody>
          <a:bodyPr wrap="square" rtlCol="0">
            <a:spAutoFit/>
          </a:bodyPr>
          <a:lstStyle/>
          <a:p>
            <a:r>
              <a:rPr lang="nl-BE" sz="2400" smtClean="0">
                <a:solidFill>
                  <a:prstClr val="black"/>
                </a:solidFill>
              </a:rPr>
              <a:t>VV&gt;1j</a:t>
            </a:r>
            <a:endParaRPr lang="nl-BE" sz="2400">
              <a:solidFill>
                <a:prstClr val="black"/>
              </a:solidFill>
            </a:endParaRPr>
          </a:p>
        </p:txBody>
      </p:sp>
      <p:cxnSp>
        <p:nvCxnSpPr>
          <p:cNvPr id="12" name="Rechte verbindingslijn 11"/>
          <p:cNvCxnSpPr/>
          <p:nvPr/>
        </p:nvCxnSpPr>
        <p:spPr>
          <a:xfrm>
            <a:off x="4491351" y="2232000"/>
            <a:ext cx="3382861" cy="1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4504645" y="641674"/>
            <a:ext cx="25939" cy="49259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1134905" y="647317"/>
            <a:ext cx="25939" cy="49259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a:off x="4510969" y="3912546"/>
            <a:ext cx="3382861" cy="1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a:off x="1134905" y="3237300"/>
            <a:ext cx="3382861" cy="1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flipV="1">
            <a:off x="1179585" y="5553990"/>
            <a:ext cx="6744745" cy="77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kstvak 1"/>
          <p:cNvSpPr txBox="1"/>
          <p:nvPr/>
        </p:nvSpPr>
        <p:spPr>
          <a:xfrm>
            <a:off x="2618166" y="1819621"/>
            <a:ext cx="749116" cy="369332"/>
          </a:xfrm>
          <a:prstGeom prst="rect">
            <a:avLst/>
          </a:prstGeom>
          <a:noFill/>
        </p:spPr>
        <p:txBody>
          <a:bodyPr wrap="none" rtlCol="0">
            <a:spAutoFit/>
          </a:bodyPr>
          <a:lstStyle/>
          <a:p>
            <a:r>
              <a:rPr lang="nl-BE" smtClean="0">
                <a:solidFill>
                  <a:prstClr val="black"/>
                </a:solidFill>
              </a:rPr>
              <a:t>intern</a:t>
            </a:r>
            <a:endParaRPr lang="nl-BE">
              <a:solidFill>
                <a:prstClr val="black"/>
              </a:solidFill>
            </a:endParaRPr>
          </a:p>
        </p:txBody>
      </p:sp>
      <p:sp>
        <p:nvSpPr>
          <p:cNvPr id="4" name="Tekstvak 3"/>
          <p:cNvSpPr txBox="1"/>
          <p:nvPr/>
        </p:nvSpPr>
        <p:spPr>
          <a:xfrm>
            <a:off x="2637885" y="2360933"/>
            <a:ext cx="788549" cy="369332"/>
          </a:xfrm>
          <a:prstGeom prst="rect">
            <a:avLst/>
          </a:prstGeom>
          <a:noFill/>
        </p:spPr>
        <p:txBody>
          <a:bodyPr wrap="none" rtlCol="0">
            <a:spAutoFit/>
          </a:bodyPr>
          <a:lstStyle/>
          <a:p>
            <a:r>
              <a:rPr lang="nl-BE" smtClean="0">
                <a:solidFill>
                  <a:prstClr val="black"/>
                </a:solidFill>
              </a:rPr>
              <a:t>extern</a:t>
            </a:r>
            <a:endParaRPr lang="nl-BE">
              <a:solidFill>
                <a:prstClr val="black"/>
              </a:solidFill>
            </a:endParaRPr>
          </a:p>
        </p:txBody>
      </p:sp>
      <p:sp>
        <p:nvSpPr>
          <p:cNvPr id="6" name="Tekstvak 5"/>
          <p:cNvSpPr txBox="1"/>
          <p:nvPr/>
        </p:nvSpPr>
        <p:spPr>
          <a:xfrm>
            <a:off x="2632438" y="3956189"/>
            <a:ext cx="1029000" cy="369332"/>
          </a:xfrm>
          <a:prstGeom prst="rect">
            <a:avLst/>
          </a:prstGeom>
          <a:noFill/>
        </p:spPr>
        <p:txBody>
          <a:bodyPr wrap="none" rtlCol="0">
            <a:spAutoFit/>
          </a:bodyPr>
          <a:lstStyle/>
          <a:p>
            <a:r>
              <a:rPr lang="nl-BE" smtClean="0">
                <a:solidFill>
                  <a:prstClr val="black"/>
                </a:solidFill>
              </a:rPr>
              <a:t>voorraad</a:t>
            </a:r>
            <a:endParaRPr lang="nl-BE">
              <a:solidFill>
                <a:prstClr val="black"/>
              </a:solidFill>
            </a:endParaRPr>
          </a:p>
        </p:txBody>
      </p:sp>
      <p:sp>
        <p:nvSpPr>
          <p:cNvPr id="13" name="Tekstvak 12"/>
          <p:cNvSpPr txBox="1"/>
          <p:nvPr/>
        </p:nvSpPr>
        <p:spPr>
          <a:xfrm>
            <a:off x="2602051" y="4428979"/>
            <a:ext cx="1341714" cy="369332"/>
          </a:xfrm>
          <a:prstGeom prst="rect">
            <a:avLst/>
          </a:prstGeom>
          <a:noFill/>
        </p:spPr>
        <p:txBody>
          <a:bodyPr wrap="none" rtlCol="0">
            <a:spAutoFit/>
          </a:bodyPr>
          <a:lstStyle/>
          <a:p>
            <a:r>
              <a:rPr lang="nl-BE" smtClean="0">
                <a:solidFill>
                  <a:prstClr val="black"/>
                </a:solidFill>
              </a:rPr>
              <a:t>vorderingen</a:t>
            </a:r>
            <a:endParaRPr lang="nl-BE">
              <a:solidFill>
                <a:prstClr val="black"/>
              </a:solidFill>
            </a:endParaRPr>
          </a:p>
        </p:txBody>
      </p:sp>
      <p:sp>
        <p:nvSpPr>
          <p:cNvPr id="14" name="Tekstvak 13"/>
          <p:cNvSpPr txBox="1"/>
          <p:nvPr/>
        </p:nvSpPr>
        <p:spPr>
          <a:xfrm>
            <a:off x="2606390" y="4919417"/>
            <a:ext cx="824265" cy="369332"/>
          </a:xfrm>
          <a:prstGeom prst="rect">
            <a:avLst/>
          </a:prstGeom>
          <a:noFill/>
        </p:spPr>
        <p:txBody>
          <a:bodyPr wrap="none" rtlCol="0">
            <a:spAutoFit/>
          </a:bodyPr>
          <a:lstStyle/>
          <a:p>
            <a:r>
              <a:rPr lang="nl-BE" smtClean="0">
                <a:solidFill>
                  <a:prstClr val="black"/>
                </a:solidFill>
              </a:rPr>
              <a:t>liquide</a:t>
            </a:r>
            <a:endParaRPr lang="nl-BE">
              <a:solidFill>
                <a:prstClr val="black"/>
              </a:solidFill>
            </a:endParaRPr>
          </a:p>
        </p:txBody>
      </p:sp>
      <p:sp>
        <p:nvSpPr>
          <p:cNvPr id="15" name="Tekstvak 14"/>
          <p:cNvSpPr txBox="1"/>
          <p:nvPr/>
        </p:nvSpPr>
        <p:spPr>
          <a:xfrm>
            <a:off x="5829611" y="4456192"/>
            <a:ext cx="1309076" cy="369332"/>
          </a:xfrm>
          <a:prstGeom prst="rect">
            <a:avLst/>
          </a:prstGeom>
          <a:noFill/>
        </p:spPr>
        <p:txBody>
          <a:bodyPr wrap="none" rtlCol="0">
            <a:spAutoFit/>
          </a:bodyPr>
          <a:lstStyle/>
          <a:p>
            <a:r>
              <a:rPr lang="nl-BE" smtClean="0">
                <a:solidFill>
                  <a:prstClr val="black"/>
                </a:solidFill>
              </a:rPr>
              <a:t>leveranciers</a:t>
            </a:r>
            <a:endParaRPr lang="nl-BE">
              <a:solidFill>
                <a:prstClr val="black"/>
              </a:solidFill>
            </a:endParaRPr>
          </a:p>
        </p:txBody>
      </p:sp>
      <p:sp>
        <p:nvSpPr>
          <p:cNvPr id="16" name="Tekstvak 15"/>
          <p:cNvSpPr txBox="1"/>
          <p:nvPr/>
        </p:nvSpPr>
        <p:spPr>
          <a:xfrm>
            <a:off x="5839761" y="4941004"/>
            <a:ext cx="846899" cy="369332"/>
          </a:xfrm>
          <a:prstGeom prst="rect">
            <a:avLst/>
          </a:prstGeom>
          <a:noFill/>
        </p:spPr>
        <p:txBody>
          <a:bodyPr wrap="none" rtlCol="0">
            <a:spAutoFit/>
          </a:bodyPr>
          <a:lstStyle/>
          <a:p>
            <a:r>
              <a:rPr lang="nl-BE" smtClean="0">
                <a:solidFill>
                  <a:prstClr val="black"/>
                </a:solidFill>
              </a:rPr>
              <a:t>andere</a:t>
            </a:r>
            <a:endParaRPr lang="nl-BE">
              <a:solidFill>
                <a:prstClr val="black"/>
              </a:solidFill>
            </a:endParaRPr>
          </a:p>
        </p:txBody>
      </p:sp>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397" y="4416290"/>
            <a:ext cx="1015873" cy="1015873"/>
          </a:xfrm>
          <a:prstGeom prst="rect">
            <a:avLst/>
          </a:prstGeom>
        </p:spPr>
      </p:pic>
      <p:pic>
        <p:nvPicPr>
          <p:cNvPr id="18" name="Afbeelding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294" y="4125380"/>
            <a:ext cx="1015873" cy="1015873"/>
          </a:xfrm>
          <a:prstGeom prst="rect">
            <a:avLst/>
          </a:prstGeom>
        </p:spPr>
      </p:pic>
      <p:pic>
        <p:nvPicPr>
          <p:cNvPr id="19" name="Afbeelding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7624" y="3965907"/>
            <a:ext cx="419208" cy="419208"/>
          </a:xfrm>
          <a:prstGeom prst="rect">
            <a:avLst/>
          </a:prstGeom>
        </p:spPr>
      </p:pic>
      <p:pic>
        <p:nvPicPr>
          <p:cNvPr id="27" name="Afbeelding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543" y="4451991"/>
            <a:ext cx="419208" cy="419208"/>
          </a:xfrm>
          <a:prstGeom prst="rect">
            <a:avLst/>
          </a:prstGeom>
        </p:spPr>
      </p:pic>
      <p:pic>
        <p:nvPicPr>
          <p:cNvPr id="20" name="Afbeelding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2327" y="920737"/>
            <a:ext cx="1015873" cy="1015873"/>
          </a:xfrm>
          <a:prstGeom prst="rect">
            <a:avLst/>
          </a:prstGeom>
        </p:spPr>
      </p:pic>
    </p:spTree>
    <p:extLst>
      <p:ext uri="{BB962C8B-B14F-4D97-AF65-F5344CB8AC3E}">
        <p14:creationId xmlns:p14="http://schemas.microsoft.com/office/powerpoint/2010/main" val="164639188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606384" y="426905"/>
            <a:ext cx="2621295" cy="523220"/>
          </a:xfrm>
          <a:prstGeom prst="rect">
            <a:avLst/>
          </a:prstGeom>
          <a:noFill/>
        </p:spPr>
        <p:txBody>
          <a:bodyPr wrap="none" rtlCol="0">
            <a:spAutoFit/>
          </a:bodyPr>
          <a:lstStyle/>
          <a:p>
            <a:r>
              <a:rPr lang="nl-BE" sz="2800" smtClean="0">
                <a:solidFill>
                  <a:prstClr val="black"/>
                </a:solidFill>
              </a:rPr>
              <a:t>BALANSANALYSE</a:t>
            </a:r>
            <a:endParaRPr lang="nl-BE" sz="2800">
              <a:solidFill>
                <a:prstClr val="black"/>
              </a:solidFill>
            </a:endParaRPr>
          </a:p>
        </p:txBody>
      </p:sp>
      <p:sp>
        <p:nvSpPr>
          <p:cNvPr id="3" name="Tekstvak 2"/>
          <p:cNvSpPr txBox="1"/>
          <p:nvPr/>
        </p:nvSpPr>
        <p:spPr>
          <a:xfrm>
            <a:off x="3227679" y="503849"/>
            <a:ext cx="3479735" cy="369332"/>
          </a:xfrm>
          <a:prstGeom prst="rect">
            <a:avLst/>
          </a:prstGeom>
          <a:noFill/>
        </p:spPr>
        <p:txBody>
          <a:bodyPr wrap="none" rtlCol="0">
            <a:spAutoFit/>
          </a:bodyPr>
          <a:lstStyle/>
          <a:p>
            <a:r>
              <a:rPr lang="nl-BE" smtClean="0">
                <a:solidFill>
                  <a:prstClr val="black"/>
                </a:solidFill>
              </a:rPr>
              <a:t>beeldvorming van de onderneming</a:t>
            </a:r>
            <a:endParaRPr lang="nl-BE">
              <a:solidFill>
                <a:prstClr val="black"/>
              </a:solidFill>
            </a:endParaRPr>
          </a:p>
        </p:txBody>
      </p:sp>
      <p:sp>
        <p:nvSpPr>
          <p:cNvPr id="4" name="Tekstvak 3"/>
          <p:cNvSpPr txBox="1"/>
          <p:nvPr/>
        </p:nvSpPr>
        <p:spPr>
          <a:xfrm>
            <a:off x="3227679" y="1027069"/>
            <a:ext cx="1767087" cy="369332"/>
          </a:xfrm>
          <a:prstGeom prst="rect">
            <a:avLst/>
          </a:prstGeom>
          <a:noFill/>
        </p:spPr>
        <p:txBody>
          <a:bodyPr wrap="none" rtlCol="0">
            <a:spAutoFit/>
          </a:bodyPr>
          <a:lstStyle/>
          <a:p>
            <a:r>
              <a:rPr lang="nl-BE" smtClean="0">
                <a:solidFill>
                  <a:prstClr val="black"/>
                </a:solidFill>
              </a:rPr>
              <a:t>pygmalion-effect</a:t>
            </a:r>
            <a:endParaRPr lang="nl-BE">
              <a:solidFill>
                <a:prstClr val="black"/>
              </a:solidFill>
            </a:endParaRPr>
          </a:p>
        </p:txBody>
      </p:sp>
      <p:sp>
        <p:nvSpPr>
          <p:cNvPr id="5" name="Tekstvak 4"/>
          <p:cNvSpPr txBox="1"/>
          <p:nvPr/>
        </p:nvSpPr>
        <p:spPr>
          <a:xfrm>
            <a:off x="3227679" y="1288679"/>
            <a:ext cx="3442096" cy="369332"/>
          </a:xfrm>
          <a:prstGeom prst="rect">
            <a:avLst/>
          </a:prstGeom>
          <a:noFill/>
        </p:spPr>
        <p:txBody>
          <a:bodyPr wrap="none" rtlCol="0">
            <a:spAutoFit/>
          </a:bodyPr>
          <a:lstStyle/>
          <a:p>
            <a:r>
              <a:rPr lang="nl-BE" smtClean="0">
                <a:solidFill>
                  <a:prstClr val="black"/>
                </a:solidFill>
              </a:rPr>
              <a:t>referentiekader van de toehoorder</a:t>
            </a:r>
            <a:endParaRPr lang="nl-BE">
              <a:solidFill>
                <a:prstClr val="black"/>
              </a:solidFill>
            </a:endParaRPr>
          </a:p>
        </p:txBody>
      </p:sp>
      <p:sp>
        <p:nvSpPr>
          <p:cNvPr id="6" name="Tekstvak 5"/>
          <p:cNvSpPr txBox="1"/>
          <p:nvPr/>
        </p:nvSpPr>
        <p:spPr>
          <a:xfrm>
            <a:off x="3227679" y="765459"/>
            <a:ext cx="2571281" cy="369332"/>
          </a:xfrm>
          <a:prstGeom prst="rect">
            <a:avLst/>
          </a:prstGeom>
          <a:noFill/>
        </p:spPr>
        <p:txBody>
          <a:bodyPr wrap="none" rtlCol="0">
            <a:spAutoFit/>
          </a:bodyPr>
          <a:lstStyle/>
          <a:p>
            <a:r>
              <a:rPr lang="nl-BE" smtClean="0">
                <a:solidFill>
                  <a:prstClr val="black"/>
                </a:solidFill>
              </a:rPr>
              <a:t>beperktheid van bronnen</a:t>
            </a:r>
            <a:endParaRPr lang="nl-BE">
              <a:solidFill>
                <a:prstClr val="black"/>
              </a:solidFill>
            </a:endParaRPr>
          </a:p>
        </p:txBody>
      </p:sp>
      <p:sp>
        <p:nvSpPr>
          <p:cNvPr id="7" name="Tekstvak 6"/>
          <p:cNvSpPr txBox="1"/>
          <p:nvPr/>
        </p:nvSpPr>
        <p:spPr>
          <a:xfrm>
            <a:off x="3227679" y="1550289"/>
            <a:ext cx="1466684" cy="369332"/>
          </a:xfrm>
          <a:prstGeom prst="rect">
            <a:avLst/>
          </a:prstGeom>
          <a:noFill/>
        </p:spPr>
        <p:txBody>
          <a:bodyPr wrap="none" rtlCol="0">
            <a:spAutoFit/>
          </a:bodyPr>
          <a:lstStyle/>
          <a:p>
            <a:r>
              <a:rPr lang="nl-BE" smtClean="0">
                <a:solidFill>
                  <a:prstClr val="black"/>
                </a:solidFill>
              </a:rPr>
              <a:t>buikgevoel ??</a:t>
            </a:r>
            <a:endParaRPr lang="nl-BE">
              <a:solidFill>
                <a:prstClr val="black"/>
              </a:solidFill>
            </a:endParaRPr>
          </a:p>
        </p:txBody>
      </p:sp>
      <p:sp>
        <p:nvSpPr>
          <p:cNvPr id="8" name="Tekstvak 7"/>
          <p:cNvSpPr txBox="1"/>
          <p:nvPr/>
        </p:nvSpPr>
        <p:spPr>
          <a:xfrm>
            <a:off x="1035975" y="2155421"/>
            <a:ext cx="4663071" cy="1200329"/>
          </a:xfrm>
          <a:prstGeom prst="rect">
            <a:avLst/>
          </a:prstGeom>
          <a:noFill/>
        </p:spPr>
        <p:txBody>
          <a:bodyPr wrap="none" rtlCol="0">
            <a:spAutoFit/>
          </a:bodyPr>
          <a:lstStyle/>
          <a:p>
            <a:r>
              <a:rPr lang="nl-BE" sz="2400" smtClean="0">
                <a:solidFill>
                  <a:prstClr val="black"/>
                </a:solidFill>
              </a:rPr>
              <a:t>grote onderneming </a:t>
            </a:r>
          </a:p>
          <a:p>
            <a:r>
              <a:rPr lang="nl-BE" sz="2400" smtClean="0">
                <a:solidFill>
                  <a:prstClr val="black"/>
                </a:solidFill>
              </a:rPr>
              <a:t>	... continuïteit </a:t>
            </a:r>
          </a:p>
          <a:p>
            <a:r>
              <a:rPr lang="nl-BE" sz="2400" smtClean="0">
                <a:solidFill>
                  <a:prstClr val="black"/>
                </a:solidFill>
              </a:rPr>
              <a:t>	... standvastig in up en down</a:t>
            </a:r>
            <a:endParaRPr lang="nl-BE" sz="2400">
              <a:solidFill>
                <a:prstClr val="black"/>
              </a:solidFill>
            </a:endParaRPr>
          </a:p>
        </p:txBody>
      </p:sp>
      <p:sp>
        <p:nvSpPr>
          <p:cNvPr id="9" name="Tekstvak 8"/>
          <p:cNvSpPr txBox="1"/>
          <p:nvPr/>
        </p:nvSpPr>
        <p:spPr>
          <a:xfrm>
            <a:off x="1095813" y="3355558"/>
            <a:ext cx="5573962" cy="1200329"/>
          </a:xfrm>
          <a:prstGeom prst="rect">
            <a:avLst/>
          </a:prstGeom>
          <a:noFill/>
        </p:spPr>
        <p:txBody>
          <a:bodyPr wrap="none" rtlCol="0">
            <a:spAutoFit/>
          </a:bodyPr>
          <a:lstStyle/>
          <a:p>
            <a:r>
              <a:rPr lang="nl-BE" sz="2400" smtClean="0">
                <a:solidFill>
                  <a:prstClr val="black"/>
                </a:solidFill>
              </a:rPr>
              <a:t>kleine onderneming </a:t>
            </a:r>
          </a:p>
          <a:p>
            <a:r>
              <a:rPr lang="nl-BE" sz="2400" smtClean="0">
                <a:solidFill>
                  <a:prstClr val="black"/>
                </a:solidFill>
              </a:rPr>
              <a:t>	... flexibel 	</a:t>
            </a:r>
          </a:p>
          <a:p>
            <a:r>
              <a:rPr lang="nl-BE" sz="2400" smtClean="0">
                <a:solidFill>
                  <a:prstClr val="black"/>
                </a:solidFill>
              </a:rPr>
              <a:t>	... kunnen situatie snel rechttrekken</a:t>
            </a:r>
            <a:endParaRPr lang="nl-BE" sz="2400">
              <a:solidFill>
                <a:prstClr val="black"/>
              </a:solidFill>
            </a:endParaRPr>
          </a:p>
        </p:txBody>
      </p:sp>
    </p:spTree>
    <p:extLst>
      <p:ext uri="{BB962C8B-B14F-4D97-AF65-F5344CB8AC3E}">
        <p14:creationId xmlns:p14="http://schemas.microsoft.com/office/powerpoint/2010/main" val="356444043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384623" y="285332"/>
            <a:ext cx="6713889" cy="6401753"/>
          </a:xfrm>
          <a:prstGeom prst="rect">
            <a:avLst/>
          </a:prstGeom>
          <a:noFill/>
        </p:spPr>
        <p:txBody>
          <a:bodyPr wrap="none" rtlCol="0">
            <a:spAutoFit/>
          </a:bodyPr>
          <a:lstStyle/>
          <a:p>
            <a:r>
              <a:rPr lang="nl-BE" sz="3200" smtClean="0">
                <a:solidFill>
                  <a:prstClr val="black"/>
                </a:solidFill>
              </a:rPr>
              <a:t>Resultatenrekening</a:t>
            </a:r>
          </a:p>
          <a:p>
            <a:endParaRPr lang="nl-BE">
              <a:solidFill>
                <a:prstClr val="black"/>
              </a:solidFill>
            </a:endParaRPr>
          </a:p>
          <a:p>
            <a:r>
              <a:rPr lang="nl-BE" sz="2400">
                <a:solidFill>
                  <a:prstClr val="black"/>
                </a:solidFill>
              </a:rPr>
              <a:t>Bedrijfsopbrengsten</a:t>
            </a:r>
          </a:p>
          <a:p>
            <a:r>
              <a:rPr lang="nl-BE" sz="2400">
                <a:solidFill>
                  <a:prstClr val="black"/>
                </a:solidFill>
              </a:rPr>
              <a:t>- Bedrijfskosten</a:t>
            </a:r>
          </a:p>
          <a:p>
            <a:r>
              <a:rPr lang="nl-BE" sz="2400" smtClean="0">
                <a:solidFill>
                  <a:srgbClr val="C00000"/>
                </a:solidFill>
              </a:rPr>
              <a:t>= </a:t>
            </a:r>
            <a:r>
              <a:rPr lang="nl-BE" sz="2400">
                <a:solidFill>
                  <a:srgbClr val="C00000"/>
                </a:solidFill>
              </a:rPr>
              <a:t>Bedrijfsresultaat</a:t>
            </a:r>
          </a:p>
          <a:p>
            <a:r>
              <a:rPr lang="nl-BE" sz="2400" smtClean="0">
                <a:solidFill>
                  <a:prstClr val="black"/>
                </a:solidFill>
              </a:rPr>
              <a:t>	</a:t>
            </a:r>
          </a:p>
          <a:p>
            <a:r>
              <a:rPr lang="nl-BE" sz="2400">
                <a:solidFill>
                  <a:prstClr val="black"/>
                </a:solidFill>
              </a:rPr>
              <a:t>	</a:t>
            </a:r>
            <a:r>
              <a:rPr lang="nl-BE" sz="2400" smtClean="0">
                <a:solidFill>
                  <a:prstClr val="black"/>
                </a:solidFill>
              </a:rPr>
              <a:t>+ </a:t>
            </a:r>
            <a:r>
              <a:rPr lang="nl-BE" sz="2400">
                <a:solidFill>
                  <a:prstClr val="black"/>
                </a:solidFill>
              </a:rPr>
              <a:t>Financiële opbrengsten</a:t>
            </a:r>
          </a:p>
          <a:p>
            <a:r>
              <a:rPr lang="nl-BE" sz="2400" smtClean="0">
                <a:solidFill>
                  <a:prstClr val="black"/>
                </a:solidFill>
              </a:rPr>
              <a:t>	- </a:t>
            </a:r>
            <a:r>
              <a:rPr lang="nl-BE" sz="2400">
                <a:solidFill>
                  <a:prstClr val="black"/>
                </a:solidFill>
              </a:rPr>
              <a:t>Financiële kosten</a:t>
            </a:r>
          </a:p>
          <a:p>
            <a:r>
              <a:rPr lang="nl-BE" sz="2400" smtClean="0">
                <a:solidFill>
                  <a:prstClr val="black"/>
                </a:solidFill>
              </a:rPr>
              <a:t>	</a:t>
            </a:r>
            <a:r>
              <a:rPr lang="nl-BE" sz="2400" smtClean="0">
                <a:solidFill>
                  <a:srgbClr val="C00000"/>
                </a:solidFill>
              </a:rPr>
              <a:t>= resultaat uit de gewone bedrijfsuitoefening</a:t>
            </a:r>
          </a:p>
          <a:p>
            <a:r>
              <a:rPr lang="nl-BE" sz="2400">
                <a:solidFill>
                  <a:srgbClr val="C00000"/>
                </a:solidFill>
              </a:rPr>
              <a:t>	 </a:t>
            </a:r>
            <a:r>
              <a:rPr lang="nl-BE" sz="2400" smtClean="0">
                <a:solidFill>
                  <a:srgbClr val="C00000"/>
                </a:solidFill>
              </a:rPr>
              <a:t>  voor </a:t>
            </a:r>
            <a:r>
              <a:rPr lang="nl-BE" sz="2400">
                <a:solidFill>
                  <a:srgbClr val="C00000"/>
                </a:solidFill>
              </a:rPr>
              <a:t>belastingen</a:t>
            </a:r>
          </a:p>
          <a:p>
            <a:endParaRPr lang="nl-BE" sz="2400" smtClean="0">
              <a:solidFill>
                <a:prstClr val="black"/>
              </a:solidFill>
            </a:endParaRPr>
          </a:p>
          <a:p>
            <a:r>
              <a:rPr lang="nl-BE" sz="2400">
                <a:solidFill>
                  <a:prstClr val="black"/>
                </a:solidFill>
              </a:rPr>
              <a:t>	</a:t>
            </a:r>
            <a:r>
              <a:rPr lang="nl-BE" sz="2400" smtClean="0">
                <a:solidFill>
                  <a:prstClr val="black"/>
                </a:solidFill>
              </a:rPr>
              <a:t>	+ </a:t>
            </a:r>
            <a:r>
              <a:rPr lang="nl-BE" sz="2400">
                <a:solidFill>
                  <a:prstClr val="black"/>
                </a:solidFill>
              </a:rPr>
              <a:t>Uitzonderlijke opbrengsten</a:t>
            </a:r>
          </a:p>
          <a:p>
            <a:r>
              <a:rPr lang="nl-BE" sz="2400" smtClean="0">
                <a:solidFill>
                  <a:prstClr val="black"/>
                </a:solidFill>
              </a:rPr>
              <a:t>		- </a:t>
            </a:r>
            <a:r>
              <a:rPr lang="nl-BE" sz="2400">
                <a:solidFill>
                  <a:prstClr val="black"/>
                </a:solidFill>
              </a:rPr>
              <a:t>Uitzonderlijke kosten</a:t>
            </a:r>
          </a:p>
          <a:p>
            <a:r>
              <a:rPr lang="nl-BE" sz="2400" smtClean="0">
                <a:solidFill>
                  <a:prstClr val="black"/>
                </a:solidFill>
              </a:rPr>
              <a:t>		</a:t>
            </a:r>
            <a:r>
              <a:rPr lang="nl-BE" sz="2400" smtClean="0">
                <a:solidFill>
                  <a:srgbClr val="C00000"/>
                </a:solidFill>
              </a:rPr>
              <a:t>= </a:t>
            </a:r>
            <a:r>
              <a:rPr lang="nl-BE" sz="2400">
                <a:solidFill>
                  <a:srgbClr val="C00000"/>
                </a:solidFill>
              </a:rPr>
              <a:t>Winst voor belastingen</a:t>
            </a:r>
          </a:p>
          <a:p>
            <a:endParaRPr lang="nl-BE" sz="2400" smtClean="0">
              <a:solidFill>
                <a:prstClr val="black"/>
              </a:solidFill>
            </a:endParaRPr>
          </a:p>
          <a:p>
            <a:r>
              <a:rPr lang="nl-BE" sz="2400">
                <a:solidFill>
                  <a:prstClr val="black"/>
                </a:solidFill>
              </a:rPr>
              <a:t>	</a:t>
            </a:r>
            <a:r>
              <a:rPr lang="nl-BE" sz="2400" smtClean="0">
                <a:solidFill>
                  <a:prstClr val="black"/>
                </a:solidFill>
              </a:rPr>
              <a:t>	- </a:t>
            </a:r>
            <a:r>
              <a:rPr lang="nl-BE" sz="2400">
                <a:solidFill>
                  <a:prstClr val="black"/>
                </a:solidFill>
              </a:rPr>
              <a:t>Belastingen</a:t>
            </a:r>
          </a:p>
          <a:p>
            <a:r>
              <a:rPr lang="nl-BE" sz="2400" smtClean="0">
                <a:solidFill>
                  <a:prstClr val="black"/>
                </a:solidFill>
              </a:rPr>
              <a:t>		</a:t>
            </a:r>
            <a:r>
              <a:rPr lang="nl-BE" sz="2400" smtClean="0">
                <a:solidFill>
                  <a:srgbClr val="C00000"/>
                </a:solidFill>
              </a:rPr>
              <a:t>= </a:t>
            </a:r>
            <a:r>
              <a:rPr lang="nl-BE" sz="2400">
                <a:solidFill>
                  <a:srgbClr val="C00000"/>
                </a:solidFill>
              </a:rPr>
              <a:t>Winst na belastingen</a:t>
            </a:r>
          </a:p>
        </p:txBody>
      </p:sp>
    </p:spTree>
    <p:extLst>
      <p:ext uri="{BB962C8B-B14F-4D97-AF65-F5344CB8AC3E}">
        <p14:creationId xmlns:p14="http://schemas.microsoft.com/office/powerpoint/2010/main" val="418484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49" y="76863"/>
            <a:ext cx="6020945" cy="6414471"/>
          </a:xfrm>
          <a:prstGeom prst="rect">
            <a:avLst/>
          </a:prstGeom>
        </p:spPr>
      </p:pic>
      <p:sp>
        <p:nvSpPr>
          <p:cNvPr id="5" name="Tekstvak 4"/>
          <p:cNvSpPr txBox="1"/>
          <p:nvPr/>
        </p:nvSpPr>
        <p:spPr>
          <a:xfrm>
            <a:off x="6409854" y="1195057"/>
            <a:ext cx="1683474" cy="1200329"/>
          </a:xfrm>
          <a:prstGeom prst="rect">
            <a:avLst/>
          </a:prstGeom>
          <a:noFill/>
        </p:spPr>
        <p:txBody>
          <a:bodyPr wrap="none" rtlCol="0">
            <a:spAutoFit/>
          </a:bodyPr>
          <a:lstStyle/>
          <a:p>
            <a:r>
              <a:rPr lang="nl-BE" smtClean="0">
                <a:solidFill>
                  <a:prstClr val="black"/>
                </a:solidFill>
              </a:rPr>
              <a:t>EBITDA = 	7 847</a:t>
            </a:r>
          </a:p>
          <a:p>
            <a:r>
              <a:rPr lang="nl-BE" smtClean="0">
                <a:solidFill>
                  <a:prstClr val="black"/>
                </a:solidFill>
              </a:rPr>
              <a:t>	1 285</a:t>
            </a:r>
          </a:p>
          <a:p>
            <a:r>
              <a:rPr lang="nl-BE" smtClean="0">
                <a:solidFill>
                  <a:prstClr val="black"/>
                </a:solidFill>
              </a:rPr>
              <a:t>	</a:t>
            </a:r>
            <a:r>
              <a:rPr lang="nl-BE" u="sng" smtClean="0">
                <a:solidFill>
                  <a:prstClr val="black"/>
                </a:solidFill>
              </a:rPr>
              <a:t>     (6)</a:t>
            </a:r>
          </a:p>
          <a:p>
            <a:r>
              <a:rPr lang="nl-BE" smtClean="0">
                <a:solidFill>
                  <a:prstClr val="black"/>
                </a:solidFill>
              </a:rPr>
              <a:t>	9 126</a:t>
            </a:r>
            <a:endParaRPr lang="nl-BE">
              <a:solidFill>
                <a:prstClr val="black"/>
              </a:solidFill>
            </a:endParaRPr>
          </a:p>
        </p:txBody>
      </p:sp>
      <p:sp>
        <p:nvSpPr>
          <p:cNvPr id="6" name="Tekstvak 5"/>
          <p:cNvSpPr txBox="1"/>
          <p:nvPr/>
        </p:nvSpPr>
        <p:spPr>
          <a:xfrm>
            <a:off x="6351000" y="3474208"/>
            <a:ext cx="1164101" cy="369332"/>
          </a:xfrm>
          <a:prstGeom prst="rect">
            <a:avLst/>
          </a:prstGeom>
          <a:noFill/>
        </p:spPr>
        <p:txBody>
          <a:bodyPr wrap="none" rtlCol="0">
            <a:spAutoFit/>
          </a:bodyPr>
          <a:lstStyle/>
          <a:p>
            <a:r>
              <a:rPr lang="nl-BE" smtClean="0">
                <a:solidFill>
                  <a:prstClr val="black"/>
                </a:solidFill>
              </a:rPr>
              <a:t>EBIT = 785</a:t>
            </a:r>
            <a:endParaRPr lang="nl-BE">
              <a:solidFill>
                <a:prstClr val="black"/>
              </a:solidFill>
            </a:endParaRPr>
          </a:p>
        </p:txBody>
      </p:sp>
      <p:sp>
        <p:nvSpPr>
          <p:cNvPr id="7" name="Tekstvak 6"/>
          <p:cNvSpPr txBox="1"/>
          <p:nvPr/>
        </p:nvSpPr>
        <p:spPr>
          <a:xfrm>
            <a:off x="6334970" y="4922362"/>
            <a:ext cx="1180131" cy="646331"/>
          </a:xfrm>
          <a:prstGeom prst="rect">
            <a:avLst/>
          </a:prstGeom>
          <a:noFill/>
        </p:spPr>
        <p:txBody>
          <a:bodyPr wrap="none" rtlCol="0">
            <a:spAutoFit/>
          </a:bodyPr>
          <a:lstStyle/>
          <a:p>
            <a:r>
              <a:rPr lang="nl-BE" smtClean="0">
                <a:solidFill>
                  <a:prstClr val="black"/>
                </a:solidFill>
              </a:rPr>
              <a:t>EBT = ?</a:t>
            </a:r>
          </a:p>
          <a:p>
            <a:r>
              <a:rPr lang="nl-BE">
                <a:solidFill>
                  <a:prstClr val="black"/>
                </a:solidFill>
              </a:rPr>
              <a:t> </a:t>
            </a:r>
            <a:r>
              <a:rPr lang="nl-BE" smtClean="0">
                <a:solidFill>
                  <a:prstClr val="black"/>
                </a:solidFill>
              </a:rPr>
              <a:t>       = 537 </a:t>
            </a:r>
            <a:endParaRPr lang="nl-BE">
              <a:solidFill>
                <a:prstClr val="black"/>
              </a:solidFill>
            </a:endParaRPr>
          </a:p>
        </p:txBody>
      </p:sp>
      <p:sp>
        <p:nvSpPr>
          <p:cNvPr id="8" name="Tekstvak 7"/>
          <p:cNvSpPr txBox="1"/>
          <p:nvPr/>
        </p:nvSpPr>
        <p:spPr>
          <a:xfrm>
            <a:off x="6328377" y="5604095"/>
            <a:ext cx="1127232" cy="646331"/>
          </a:xfrm>
          <a:prstGeom prst="rect">
            <a:avLst/>
          </a:prstGeom>
          <a:noFill/>
        </p:spPr>
        <p:txBody>
          <a:bodyPr wrap="none" rtlCol="0">
            <a:spAutoFit/>
          </a:bodyPr>
          <a:lstStyle/>
          <a:p>
            <a:r>
              <a:rPr lang="nl-BE" smtClean="0">
                <a:solidFill>
                  <a:prstClr val="black"/>
                </a:solidFill>
              </a:rPr>
              <a:t>EAT = ?</a:t>
            </a:r>
          </a:p>
          <a:p>
            <a:r>
              <a:rPr lang="nl-BE">
                <a:solidFill>
                  <a:prstClr val="black"/>
                </a:solidFill>
              </a:rPr>
              <a:t> </a:t>
            </a:r>
            <a:r>
              <a:rPr lang="nl-BE" smtClean="0">
                <a:solidFill>
                  <a:prstClr val="black"/>
                </a:solidFill>
              </a:rPr>
              <a:t>       = 332</a:t>
            </a:r>
            <a:endParaRPr lang="nl-BE">
              <a:solidFill>
                <a:prstClr val="black"/>
              </a:solidFill>
            </a:endParaRPr>
          </a:p>
        </p:txBody>
      </p:sp>
      <p:sp>
        <p:nvSpPr>
          <p:cNvPr id="10" name="Vrije vorm 9"/>
          <p:cNvSpPr/>
          <p:nvPr/>
        </p:nvSpPr>
        <p:spPr>
          <a:xfrm rot="213659">
            <a:off x="5812417" y="985834"/>
            <a:ext cx="2070061" cy="239330"/>
          </a:xfrm>
          <a:custGeom>
            <a:avLst/>
            <a:gdLst>
              <a:gd name="connsiteX0" fmla="*/ 0 w 2070061"/>
              <a:gd name="connsiteY0" fmla="*/ 38959 h 321730"/>
              <a:gd name="connsiteX1" fmla="*/ 1874067 w 2070061"/>
              <a:gd name="connsiteY1" fmla="*/ 20852 h 321730"/>
              <a:gd name="connsiteX2" fmla="*/ 2027976 w 2070061"/>
              <a:gd name="connsiteY2" fmla="*/ 292456 h 321730"/>
              <a:gd name="connsiteX3" fmla="*/ 2009869 w 2070061"/>
              <a:gd name="connsiteY3" fmla="*/ 301509 h 321730"/>
            </a:gdLst>
            <a:ahLst/>
            <a:cxnLst>
              <a:cxn ang="0">
                <a:pos x="connsiteX0" y="connsiteY0"/>
              </a:cxn>
              <a:cxn ang="0">
                <a:pos x="connsiteX1" y="connsiteY1"/>
              </a:cxn>
              <a:cxn ang="0">
                <a:pos x="connsiteX2" y="connsiteY2"/>
              </a:cxn>
              <a:cxn ang="0">
                <a:pos x="connsiteX3" y="connsiteY3"/>
              </a:cxn>
            </a:cxnLst>
            <a:rect l="l" t="t" r="r" b="b"/>
            <a:pathLst>
              <a:path w="2070061" h="321730">
                <a:moveTo>
                  <a:pt x="0" y="38959"/>
                </a:moveTo>
                <a:cubicBezTo>
                  <a:pt x="768035" y="8781"/>
                  <a:pt x="1536071" y="-21397"/>
                  <a:pt x="1874067" y="20852"/>
                </a:cubicBezTo>
                <a:cubicBezTo>
                  <a:pt x="2212063" y="63101"/>
                  <a:pt x="2005342" y="245680"/>
                  <a:pt x="2027976" y="292456"/>
                </a:cubicBezTo>
                <a:cubicBezTo>
                  <a:pt x="2050610" y="339232"/>
                  <a:pt x="2030239" y="320370"/>
                  <a:pt x="2009869" y="30150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cxnSp>
        <p:nvCxnSpPr>
          <p:cNvPr id="12" name="Rechte verbindingslijn 11"/>
          <p:cNvCxnSpPr/>
          <p:nvPr/>
        </p:nvCxnSpPr>
        <p:spPr>
          <a:xfrm flipV="1">
            <a:off x="5836714" y="1663700"/>
            <a:ext cx="1503886" cy="470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flipV="1">
            <a:off x="5806982" y="1924051"/>
            <a:ext cx="1622518" cy="6101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23491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103682" y="113159"/>
            <a:ext cx="8495211" cy="5632311"/>
          </a:xfrm>
          <a:prstGeom prst="rect">
            <a:avLst/>
          </a:prstGeom>
          <a:noFill/>
        </p:spPr>
        <p:txBody>
          <a:bodyPr wrap="none" rtlCol="0">
            <a:spAutoFit/>
          </a:bodyPr>
          <a:lstStyle/>
          <a:p>
            <a:r>
              <a:rPr lang="nl-BE" sz="2400" b="1">
                <a:solidFill>
                  <a:prstClr val="black"/>
                </a:solidFill>
              </a:rPr>
              <a:t>Interne bedrijfskosten (62/63/64</a:t>
            </a:r>
            <a:r>
              <a:rPr lang="nl-BE" sz="2400" b="1" smtClean="0">
                <a:solidFill>
                  <a:prstClr val="black"/>
                </a:solidFill>
              </a:rPr>
              <a:t>)</a:t>
            </a:r>
            <a:endParaRPr lang="nl-BE" sz="2400" b="1">
              <a:solidFill>
                <a:prstClr val="black"/>
              </a:solidFill>
            </a:endParaRPr>
          </a:p>
          <a:p>
            <a:pPr lvl="1"/>
            <a:endParaRPr lang="nl-BE" smtClean="0">
              <a:solidFill>
                <a:prstClr val="black"/>
              </a:solidFill>
            </a:endParaRPr>
          </a:p>
          <a:p>
            <a:pPr lvl="1"/>
            <a:r>
              <a:rPr lang="nl-BE" sz="2400" smtClean="0">
                <a:solidFill>
                  <a:srgbClr val="C00000"/>
                </a:solidFill>
              </a:rPr>
              <a:t>Kaskosten</a:t>
            </a:r>
            <a:r>
              <a:rPr lang="nl-BE">
                <a:solidFill>
                  <a:prstClr val="black"/>
                </a:solidFill>
              </a:rPr>
              <a:t>: </a:t>
            </a:r>
            <a:endParaRPr lang="nl-BE" smtClean="0">
              <a:solidFill>
                <a:prstClr val="black"/>
              </a:solidFill>
            </a:endParaRPr>
          </a:p>
          <a:p>
            <a:pPr lvl="1"/>
            <a:r>
              <a:rPr lang="nl-BE">
                <a:solidFill>
                  <a:prstClr val="black"/>
                </a:solidFill>
              </a:rPr>
              <a:t>	</a:t>
            </a:r>
            <a:r>
              <a:rPr lang="nl-BE" smtClean="0">
                <a:solidFill>
                  <a:prstClr val="black"/>
                </a:solidFill>
              </a:rPr>
              <a:t>	echte </a:t>
            </a:r>
            <a:r>
              <a:rPr lang="nl-BE">
                <a:solidFill>
                  <a:prstClr val="black"/>
                </a:solidFill>
              </a:rPr>
              <a:t>uitgaven</a:t>
            </a:r>
            <a:endParaRPr lang="nl-BE" sz="1200">
              <a:solidFill>
                <a:prstClr val="black"/>
              </a:solidFill>
            </a:endParaRPr>
          </a:p>
          <a:p>
            <a:pPr lvl="2"/>
            <a:endParaRPr lang="nl-BE" smtClean="0">
              <a:solidFill>
                <a:prstClr val="black"/>
              </a:solidFill>
            </a:endParaRPr>
          </a:p>
          <a:p>
            <a:pPr marL="1200150" lvl="2" indent="-285750">
              <a:buFont typeface="Arial" panose="020B0604020202020204" pitchFamily="34" charset="0"/>
              <a:buChar char="•"/>
            </a:pPr>
            <a:r>
              <a:rPr lang="nl-BE" smtClean="0">
                <a:solidFill>
                  <a:prstClr val="black"/>
                </a:solidFill>
              </a:rPr>
              <a:t>Bezoldigingen</a:t>
            </a:r>
            <a:r>
              <a:rPr lang="nl-BE">
                <a:solidFill>
                  <a:prstClr val="black"/>
                </a:solidFill>
              </a:rPr>
              <a:t>, sociale lasten en pensioenen (62)</a:t>
            </a:r>
            <a:endParaRPr lang="nl-BE" sz="1200">
              <a:solidFill>
                <a:prstClr val="black"/>
              </a:solidFill>
            </a:endParaRPr>
          </a:p>
          <a:p>
            <a:pPr marL="1200150" lvl="2" indent="-285750">
              <a:buFont typeface="Arial" panose="020B0604020202020204" pitchFamily="34" charset="0"/>
              <a:buChar char="•"/>
            </a:pPr>
            <a:r>
              <a:rPr lang="nl-BE">
                <a:solidFill>
                  <a:prstClr val="black"/>
                </a:solidFill>
              </a:rPr>
              <a:t>Andere bedrijfskosten (640/8)</a:t>
            </a:r>
            <a:endParaRPr lang="nl-BE" sz="1200">
              <a:solidFill>
                <a:prstClr val="black"/>
              </a:solidFill>
            </a:endParaRPr>
          </a:p>
          <a:p>
            <a:pPr marL="1200150" lvl="2" indent="-285750">
              <a:buFont typeface="Arial" panose="020B0604020202020204" pitchFamily="34" charset="0"/>
              <a:buChar char="•"/>
            </a:pPr>
            <a:r>
              <a:rPr lang="nl-BE">
                <a:solidFill>
                  <a:prstClr val="black"/>
                </a:solidFill>
              </a:rPr>
              <a:t>Als herstructureringskosten geactiveerde bedrijfskosten (-) (649)</a:t>
            </a:r>
            <a:endParaRPr lang="nl-BE" sz="1200">
              <a:solidFill>
                <a:prstClr val="black"/>
              </a:solidFill>
            </a:endParaRPr>
          </a:p>
          <a:p>
            <a:pPr lvl="1"/>
            <a:endParaRPr lang="nl-BE" smtClean="0">
              <a:solidFill>
                <a:prstClr val="black"/>
              </a:solidFill>
            </a:endParaRPr>
          </a:p>
          <a:p>
            <a:pPr lvl="1"/>
            <a:endParaRPr lang="nl-BE" smtClean="0">
              <a:solidFill>
                <a:prstClr val="black"/>
              </a:solidFill>
            </a:endParaRPr>
          </a:p>
          <a:p>
            <a:pPr lvl="1"/>
            <a:r>
              <a:rPr lang="nl-BE" sz="2400" smtClean="0">
                <a:solidFill>
                  <a:srgbClr val="C00000"/>
                </a:solidFill>
              </a:rPr>
              <a:t>Niet-kaskosten</a:t>
            </a:r>
            <a:r>
              <a:rPr lang="nl-BE" smtClean="0">
                <a:solidFill>
                  <a:prstClr val="black"/>
                </a:solidFill>
              </a:rPr>
              <a:t> </a:t>
            </a:r>
            <a:r>
              <a:rPr lang="nl-BE">
                <a:solidFill>
                  <a:prstClr val="black"/>
                </a:solidFill>
              </a:rPr>
              <a:t>(63): </a:t>
            </a:r>
            <a:endParaRPr lang="nl-BE" smtClean="0">
              <a:solidFill>
                <a:prstClr val="black"/>
              </a:solidFill>
            </a:endParaRPr>
          </a:p>
          <a:p>
            <a:pPr lvl="1"/>
            <a:r>
              <a:rPr lang="nl-BE">
                <a:solidFill>
                  <a:prstClr val="black"/>
                </a:solidFill>
              </a:rPr>
              <a:t>	</a:t>
            </a:r>
            <a:r>
              <a:rPr lang="nl-BE" smtClean="0">
                <a:solidFill>
                  <a:prstClr val="black"/>
                </a:solidFill>
              </a:rPr>
              <a:t>	terugnemingen </a:t>
            </a:r>
            <a:r>
              <a:rPr lang="nl-BE">
                <a:solidFill>
                  <a:prstClr val="black"/>
                </a:solidFill>
              </a:rPr>
              <a:t>hiervan zijn niet-kasopbrengsten. </a:t>
            </a:r>
            <a:endParaRPr lang="nl-BE" smtClean="0">
              <a:solidFill>
                <a:prstClr val="black"/>
              </a:solidFill>
            </a:endParaRPr>
          </a:p>
          <a:p>
            <a:pPr lvl="1"/>
            <a:r>
              <a:rPr lang="nl-BE">
                <a:solidFill>
                  <a:prstClr val="black"/>
                </a:solidFill>
              </a:rPr>
              <a:t>	</a:t>
            </a:r>
            <a:r>
              <a:rPr lang="nl-BE" smtClean="0">
                <a:solidFill>
                  <a:prstClr val="black"/>
                </a:solidFill>
              </a:rPr>
              <a:t>	Het </a:t>
            </a:r>
            <a:r>
              <a:rPr lang="nl-BE">
                <a:solidFill>
                  <a:prstClr val="black"/>
                </a:solidFill>
              </a:rPr>
              <a:t>zijn geen uitgaven en gemakkelijk manipuleerbaar.</a:t>
            </a:r>
            <a:endParaRPr lang="nl-BE" sz="1200">
              <a:solidFill>
                <a:prstClr val="black"/>
              </a:solidFill>
            </a:endParaRPr>
          </a:p>
          <a:p>
            <a:pPr lvl="2"/>
            <a:endParaRPr lang="nl-BE" smtClean="0">
              <a:solidFill>
                <a:prstClr val="black"/>
              </a:solidFill>
            </a:endParaRPr>
          </a:p>
          <a:p>
            <a:pPr marL="1200150" lvl="2" indent="-285750">
              <a:buFont typeface="Arial" panose="020B0604020202020204" pitchFamily="34" charset="0"/>
              <a:buChar char="•"/>
            </a:pPr>
            <a:r>
              <a:rPr lang="nl-BE" smtClean="0">
                <a:solidFill>
                  <a:prstClr val="black"/>
                </a:solidFill>
              </a:rPr>
              <a:t>Afschrijvingen </a:t>
            </a:r>
            <a:r>
              <a:rPr lang="nl-BE">
                <a:solidFill>
                  <a:prstClr val="black"/>
                </a:solidFill>
              </a:rPr>
              <a:t>en waardeminderingen op oprichtingskosten, IVA, MVA (630)</a:t>
            </a:r>
            <a:endParaRPr lang="nl-BE" sz="1200">
              <a:solidFill>
                <a:prstClr val="black"/>
              </a:solidFill>
            </a:endParaRPr>
          </a:p>
          <a:p>
            <a:pPr marL="1200150" lvl="2" indent="-285750">
              <a:buFont typeface="Arial" panose="020B0604020202020204" pitchFamily="34" charset="0"/>
              <a:buChar char="•"/>
            </a:pPr>
            <a:r>
              <a:rPr lang="nl-BE">
                <a:solidFill>
                  <a:prstClr val="black"/>
                </a:solidFill>
              </a:rPr>
              <a:t>Waardeverminderingen op voorraden, handelsvorderingen </a:t>
            </a:r>
            <a:endParaRPr lang="nl-BE" smtClean="0">
              <a:solidFill>
                <a:prstClr val="black"/>
              </a:solidFill>
            </a:endParaRPr>
          </a:p>
          <a:p>
            <a:pPr lvl="2"/>
            <a:r>
              <a:rPr lang="nl-BE">
                <a:solidFill>
                  <a:prstClr val="black"/>
                </a:solidFill>
              </a:rPr>
              <a:t>	</a:t>
            </a:r>
            <a:r>
              <a:rPr lang="nl-BE" smtClean="0">
                <a:solidFill>
                  <a:prstClr val="black"/>
                </a:solidFill>
              </a:rPr>
              <a:t>en </a:t>
            </a:r>
            <a:r>
              <a:rPr lang="nl-BE">
                <a:solidFill>
                  <a:prstClr val="black"/>
                </a:solidFill>
              </a:rPr>
              <a:t>bestellingen in uitvoering (631/4)</a:t>
            </a:r>
            <a:endParaRPr lang="nl-BE" sz="1200">
              <a:solidFill>
                <a:prstClr val="black"/>
              </a:solidFill>
            </a:endParaRPr>
          </a:p>
          <a:p>
            <a:pPr marL="1200150" lvl="2" indent="-285750">
              <a:buFont typeface="Arial" panose="020B0604020202020204" pitchFamily="34" charset="0"/>
              <a:buChar char="•"/>
            </a:pPr>
            <a:r>
              <a:rPr lang="nl-BE">
                <a:solidFill>
                  <a:prstClr val="black"/>
                </a:solidFill>
              </a:rPr>
              <a:t>Voorzieningen voor risico’s en kosten (635/7).</a:t>
            </a:r>
            <a:endParaRPr lang="nl-BE" sz="1200">
              <a:solidFill>
                <a:prstClr val="black"/>
              </a:solidFill>
            </a:endParaRPr>
          </a:p>
          <a:p>
            <a:endParaRPr lang="nl-BE">
              <a:solidFill>
                <a:prstClr val="black"/>
              </a:solidFill>
            </a:endParaRPr>
          </a:p>
        </p:txBody>
      </p:sp>
    </p:spTree>
    <p:extLst>
      <p:ext uri="{BB962C8B-B14F-4D97-AF65-F5344CB8AC3E}">
        <p14:creationId xmlns:p14="http://schemas.microsoft.com/office/powerpoint/2010/main" val="101872431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Tabel 8"/>
          <p:cNvGraphicFramePr>
            <a:graphicFrameLocks noGrp="1"/>
          </p:cNvGraphicFramePr>
          <p:nvPr>
            <p:extLst/>
          </p:nvPr>
        </p:nvGraphicFramePr>
        <p:xfrm>
          <a:off x="499989" y="3352548"/>
          <a:ext cx="7371175" cy="2773680"/>
        </p:xfrm>
        <a:graphic>
          <a:graphicData uri="http://schemas.openxmlformats.org/drawingml/2006/table">
            <a:tbl>
              <a:tblPr firstRow="1" bandRow="1">
                <a:tableStyleId>{5C22544A-7EE6-4342-B048-85BDC9FD1C3A}</a:tableStyleId>
              </a:tblPr>
              <a:tblGrid>
                <a:gridCol w="1970638"/>
                <a:gridCol w="832919"/>
                <a:gridCol w="1036716"/>
                <a:gridCol w="208280"/>
                <a:gridCol w="1004934"/>
                <a:gridCol w="796705"/>
                <a:gridCol w="733331"/>
                <a:gridCol w="787652"/>
              </a:tblGrid>
              <a:tr h="370840">
                <a:tc>
                  <a:txBody>
                    <a:bodyPr/>
                    <a:lstStyle/>
                    <a:p>
                      <a:endParaRPr lang="nl-BE"/>
                    </a:p>
                  </a:txBody>
                  <a:tcPr/>
                </a:tc>
                <a:tc>
                  <a:txBody>
                    <a:bodyPr/>
                    <a:lstStyle/>
                    <a:p>
                      <a:r>
                        <a:rPr lang="nl-BE" smtClean="0"/>
                        <a:t>2011</a:t>
                      </a:r>
                      <a:endParaRPr lang="nl-BE"/>
                    </a:p>
                  </a:txBody>
                  <a:tcPr/>
                </a:tc>
                <a:tc>
                  <a:txBody>
                    <a:bodyPr/>
                    <a:lstStyle/>
                    <a:p>
                      <a:r>
                        <a:rPr lang="nl-BE" smtClean="0"/>
                        <a:t>2012</a:t>
                      </a:r>
                      <a:endParaRPr lang="nl-BE"/>
                    </a:p>
                  </a:txBody>
                  <a:tcPr/>
                </a:tc>
                <a:tc>
                  <a:txBody>
                    <a:bodyPr/>
                    <a:lstStyle/>
                    <a:p>
                      <a:endParaRPr lang="nl-BE"/>
                    </a:p>
                  </a:txBody>
                  <a:tcPr/>
                </a:tc>
                <a:tc gridSpan="2">
                  <a:txBody>
                    <a:bodyPr/>
                    <a:lstStyle/>
                    <a:p>
                      <a:r>
                        <a:rPr lang="nl-BE" smtClean="0"/>
                        <a:t>Relatief</a:t>
                      </a:r>
                      <a:endParaRPr lang="nl-BE"/>
                    </a:p>
                  </a:txBody>
                  <a:tcPr/>
                </a:tc>
                <a:tc hMerge="1">
                  <a:txBody>
                    <a:bodyPr/>
                    <a:lstStyle/>
                    <a:p>
                      <a:endParaRPr lang="nl-BE"/>
                    </a:p>
                  </a:txBody>
                  <a:tcPr/>
                </a:tc>
                <a:tc gridSpan="2">
                  <a:txBody>
                    <a:bodyPr/>
                    <a:lstStyle/>
                    <a:p>
                      <a:r>
                        <a:rPr lang="nl-BE" smtClean="0"/>
                        <a:t>Verschil</a:t>
                      </a:r>
                      <a:endParaRPr lang="nl-BE"/>
                    </a:p>
                  </a:txBody>
                  <a:tcPr/>
                </a:tc>
                <a:tc hMerge="1">
                  <a:txBody>
                    <a:bodyPr/>
                    <a:lstStyle/>
                    <a:p>
                      <a:endParaRPr lang="nl-BE"/>
                    </a:p>
                  </a:txBody>
                  <a:tcPr/>
                </a:tc>
              </a:tr>
              <a:tr h="370840">
                <a:tc gridSpan="3">
                  <a:txBody>
                    <a:bodyPr/>
                    <a:lstStyle/>
                    <a:p>
                      <a:endParaRPr lang="nl-BE"/>
                    </a:p>
                  </a:txBody>
                  <a:tcPr/>
                </a:tc>
                <a:tc hMerge="1">
                  <a:txBody>
                    <a:bodyPr/>
                    <a:lstStyle/>
                    <a:p>
                      <a:endParaRPr lang="nl-BE"/>
                    </a:p>
                  </a:txBody>
                  <a:tcPr/>
                </a:tc>
                <a:tc hMerge="1">
                  <a:txBody>
                    <a:bodyPr/>
                    <a:lstStyle/>
                    <a:p>
                      <a:endParaRPr lang="nl-BE"/>
                    </a:p>
                  </a:txBody>
                  <a:tcPr/>
                </a:tc>
                <a:tc>
                  <a:txBody>
                    <a:bodyPr/>
                    <a:lstStyle/>
                    <a:p>
                      <a:endParaRPr lang="nl-BE"/>
                    </a:p>
                  </a:txBody>
                  <a:tcPr/>
                </a:tc>
                <a:tc>
                  <a:txBody>
                    <a:bodyPr/>
                    <a:lstStyle/>
                    <a:p>
                      <a:r>
                        <a:rPr lang="nl-BE" smtClean="0"/>
                        <a:t>2011</a:t>
                      </a:r>
                      <a:endParaRPr lang="nl-BE"/>
                    </a:p>
                  </a:txBody>
                  <a:tcPr/>
                </a:tc>
                <a:tc>
                  <a:txBody>
                    <a:bodyPr/>
                    <a:lstStyle/>
                    <a:p>
                      <a:r>
                        <a:rPr lang="nl-BE" smtClean="0"/>
                        <a:t>2012</a:t>
                      </a:r>
                      <a:endParaRPr lang="nl-BE"/>
                    </a:p>
                  </a:txBody>
                  <a:tcPr/>
                </a:tc>
                <a:tc>
                  <a:txBody>
                    <a:bodyPr/>
                    <a:lstStyle/>
                    <a:p>
                      <a:r>
                        <a:rPr lang="nl-BE" smtClean="0"/>
                        <a:t>abs</a:t>
                      </a:r>
                      <a:endParaRPr lang="nl-BE"/>
                    </a:p>
                  </a:txBody>
                  <a:tcPr/>
                </a:tc>
                <a:tc>
                  <a:txBody>
                    <a:bodyPr/>
                    <a:lstStyle/>
                    <a:p>
                      <a:r>
                        <a:rPr lang="nl-BE" smtClean="0"/>
                        <a:t>%</a:t>
                      </a:r>
                      <a:endParaRPr lang="nl-BE"/>
                    </a:p>
                  </a:txBody>
                  <a:tcPr/>
                </a:tc>
              </a:tr>
              <a:tr h="370840">
                <a:tc>
                  <a:txBody>
                    <a:bodyPr/>
                    <a:lstStyle/>
                    <a:p>
                      <a:r>
                        <a:rPr lang="nl-BE" smtClean="0"/>
                        <a:t>Omzet</a:t>
                      </a:r>
                      <a:endParaRPr lang="nl-BE"/>
                    </a:p>
                  </a:txBody>
                  <a:tcPr/>
                </a:tc>
                <a:tc>
                  <a:txBody>
                    <a:bodyPr/>
                    <a:lstStyle/>
                    <a:p>
                      <a:r>
                        <a:rPr lang="nl-BE" smtClean="0"/>
                        <a:t>1 000</a:t>
                      </a:r>
                      <a:endParaRPr lang="nl-BE"/>
                    </a:p>
                  </a:txBody>
                  <a:tcPr/>
                </a:tc>
                <a:tc>
                  <a:txBody>
                    <a:bodyPr/>
                    <a:lstStyle/>
                    <a:p>
                      <a:r>
                        <a:rPr lang="nl-BE" smtClean="0"/>
                        <a:t>1 100</a:t>
                      </a:r>
                      <a:endParaRPr lang="nl-BE"/>
                    </a:p>
                  </a:txBody>
                  <a:tcPr/>
                </a:tc>
                <a:tc>
                  <a:txBody>
                    <a:bodyPr/>
                    <a:lstStyle/>
                    <a:p>
                      <a:endParaRPr lang="nl-BE"/>
                    </a:p>
                  </a:txBody>
                  <a:tcPr/>
                </a:tc>
                <a:tc>
                  <a:txBody>
                    <a:bodyPr/>
                    <a:lstStyle/>
                    <a:p>
                      <a:r>
                        <a:rPr lang="nl-BE" smtClean="0"/>
                        <a:t>100%</a:t>
                      </a:r>
                      <a:endParaRPr lang="nl-BE"/>
                    </a:p>
                  </a:txBody>
                  <a:tcPr/>
                </a:tc>
                <a:tc>
                  <a:txBody>
                    <a:bodyPr/>
                    <a:lstStyle/>
                    <a:p>
                      <a:r>
                        <a:rPr lang="nl-BE" smtClean="0"/>
                        <a:t>100%</a:t>
                      </a:r>
                      <a:endParaRPr lang="nl-BE"/>
                    </a:p>
                  </a:txBody>
                  <a:tcPr/>
                </a:tc>
                <a:tc>
                  <a:txBody>
                    <a:bodyPr/>
                    <a:lstStyle/>
                    <a:p>
                      <a:r>
                        <a:rPr lang="nl-BE" smtClean="0"/>
                        <a:t>100</a:t>
                      </a:r>
                      <a:endParaRPr lang="nl-BE"/>
                    </a:p>
                  </a:txBody>
                  <a:tcPr/>
                </a:tc>
                <a:tc>
                  <a:txBody>
                    <a:bodyPr/>
                    <a:lstStyle/>
                    <a:p>
                      <a:endParaRPr lang="nl-BE"/>
                    </a:p>
                  </a:txBody>
                  <a:tcPr/>
                </a:tc>
              </a:tr>
              <a:tr h="370840">
                <a:tc>
                  <a:txBody>
                    <a:bodyPr/>
                    <a:lstStyle/>
                    <a:p>
                      <a:r>
                        <a:rPr lang="nl-BE" smtClean="0"/>
                        <a:t>- variabele kosten</a:t>
                      </a:r>
                      <a:endParaRPr lang="nl-BE"/>
                    </a:p>
                  </a:txBody>
                  <a:tcPr/>
                </a:tc>
                <a:tc>
                  <a:txBody>
                    <a:bodyPr/>
                    <a:lstStyle/>
                    <a:p>
                      <a:r>
                        <a:rPr lang="nl-BE" smtClean="0"/>
                        <a:t>-400</a:t>
                      </a:r>
                      <a:endParaRPr lang="nl-BE"/>
                    </a:p>
                  </a:txBody>
                  <a:tcPr/>
                </a:tc>
                <a:tc>
                  <a:txBody>
                    <a:bodyPr/>
                    <a:lstStyle/>
                    <a:p>
                      <a:r>
                        <a:rPr lang="nl-BE" smtClean="0"/>
                        <a:t>-490</a:t>
                      </a:r>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r>
              <a:tr h="370840">
                <a:tc>
                  <a:txBody>
                    <a:bodyPr/>
                    <a:lstStyle/>
                    <a:p>
                      <a:r>
                        <a:rPr lang="nl-BE" smtClean="0"/>
                        <a:t>= Bruto marge</a:t>
                      </a:r>
                    </a:p>
                    <a:p>
                      <a:r>
                        <a:rPr lang="nl-BE" sz="1200" smtClean="0"/>
                        <a:t>(=toegevoegde waarde)</a:t>
                      </a:r>
                      <a:endParaRPr lang="nl-BE" sz="1200"/>
                    </a:p>
                  </a:txBody>
                  <a:tcPr/>
                </a:tc>
                <a:tc>
                  <a:txBody>
                    <a:bodyPr/>
                    <a:lstStyle/>
                    <a:p>
                      <a:r>
                        <a:rPr lang="nl-BE" smtClean="0"/>
                        <a:t>600</a:t>
                      </a:r>
                      <a:endParaRPr lang="nl-BE"/>
                    </a:p>
                  </a:txBody>
                  <a:tcPr/>
                </a:tc>
                <a:tc>
                  <a:txBody>
                    <a:bodyPr/>
                    <a:lstStyle/>
                    <a:p>
                      <a:r>
                        <a:rPr lang="nl-BE" smtClean="0"/>
                        <a:t>610</a:t>
                      </a:r>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r>
              <a:tr h="370840">
                <a:tc>
                  <a:txBody>
                    <a:bodyPr/>
                    <a:lstStyle/>
                    <a:p>
                      <a:r>
                        <a:rPr lang="nl-BE" smtClean="0"/>
                        <a:t>- Vaste Kosten</a:t>
                      </a:r>
                      <a:endParaRPr lang="nl-BE"/>
                    </a:p>
                  </a:txBody>
                  <a:tcPr/>
                </a:tc>
                <a:tc>
                  <a:txBody>
                    <a:bodyPr/>
                    <a:lstStyle/>
                    <a:p>
                      <a:r>
                        <a:rPr lang="nl-BE" smtClean="0"/>
                        <a:t>-200</a:t>
                      </a:r>
                      <a:endParaRPr lang="nl-BE"/>
                    </a:p>
                  </a:txBody>
                  <a:tcPr/>
                </a:tc>
                <a:tc>
                  <a:txBody>
                    <a:bodyPr/>
                    <a:lstStyle/>
                    <a:p>
                      <a:r>
                        <a:rPr lang="nl-BE" smtClean="0"/>
                        <a:t>-220</a:t>
                      </a:r>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r>
              <a:tr h="370840">
                <a:tc>
                  <a:txBody>
                    <a:bodyPr/>
                    <a:lstStyle/>
                    <a:p>
                      <a:r>
                        <a:rPr lang="nl-BE" smtClean="0"/>
                        <a:t>= Winst</a:t>
                      </a:r>
                      <a:endParaRPr lang="nl-BE"/>
                    </a:p>
                  </a:txBody>
                  <a:tcPr/>
                </a:tc>
                <a:tc>
                  <a:txBody>
                    <a:bodyPr/>
                    <a:lstStyle/>
                    <a:p>
                      <a:r>
                        <a:rPr lang="nl-BE" smtClean="0"/>
                        <a:t>400</a:t>
                      </a:r>
                      <a:endParaRPr lang="nl-BE"/>
                    </a:p>
                  </a:txBody>
                  <a:tcPr/>
                </a:tc>
                <a:tc>
                  <a:txBody>
                    <a:bodyPr/>
                    <a:lstStyle/>
                    <a:p>
                      <a:r>
                        <a:rPr lang="nl-BE" smtClean="0"/>
                        <a:t>390</a:t>
                      </a:r>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r>
            </a:tbl>
          </a:graphicData>
        </a:graphic>
      </p:graphicFrame>
      <p:sp>
        <p:nvSpPr>
          <p:cNvPr id="6" name="Tekstvak 5"/>
          <p:cNvSpPr txBox="1"/>
          <p:nvPr/>
        </p:nvSpPr>
        <p:spPr>
          <a:xfrm>
            <a:off x="512466" y="1313766"/>
            <a:ext cx="7532447" cy="646331"/>
          </a:xfrm>
          <a:prstGeom prst="rect">
            <a:avLst/>
          </a:prstGeom>
          <a:noFill/>
        </p:spPr>
        <p:txBody>
          <a:bodyPr wrap="none" rtlCol="0">
            <a:spAutoFit/>
          </a:bodyPr>
          <a:lstStyle/>
          <a:p>
            <a:r>
              <a:rPr lang="nl-BE" smtClean="0">
                <a:solidFill>
                  <a:srgbClr val="C00000"/>
                </a:solidFill>
              </a:rPr>
              <a:t>Variabele kosten</a:t>
            </a:r>
            <a:r>
              <a:rPr lang="nl-BE" smtClean="0">
                <a:solidFill>
                  <a:prstClr val="black"/>
                </a:solidFill>
              </a:rPr>
              <a:t>= kostprijs van door derden geleverde goederen en prestaties </a:t>
            </a:r>
          </a:p>
          <a:p>
            <a:r>
              <a:rPr lang="nl-BE" smtClean="0">
                <a:solidFill>
                  <a:prstClr val="black"/>
                </a:solidFill>
              </a:rPr>
              <a:t>die noodzakelijk zijn voor de realisatie van deze bedrijfsopbrengsten</a:t>
            </a:r>
            <a:endParaRPr lang="nl-BE">
              <a:solidFill>
                <a:prstClr val="black"/>
              </a:solidFill>
            </a:endParaRPr>
          </a:p>
        </p:txBody>
      </p:sp>
      <p:sp>
        <p:nvSpPr>
          <p:cNvPr id="8" name="Tekstvak 7"/>
          <p:cNvSpPr txBox="1"/>
          <p:nvPr/>
        </p:nvSpPr>
        <p:spPr>
          <a:xfrm>
            <a:off x="512466" y="2062568"/>
            <a:ext cx="7813806" cy="923330"/>
          </a:xfrm>
          <a:prstGeom prst="rect">
            <a:avLst/>
          </a:prstGeom>
          <a:noFill/>
        </p:spPr>
        <p:txBody>
          <a:bodyPr wrap="none" rtlCol="0">
            <a:spAutoFit/>
          </a:bodyPr>
          <a:lstStyle/>
          <a:p>
            <a:r>
              <a:rPr lang="nl-BE" smtClean="0">
                <a:solidFill>
                  <a:srgbClr val="C00000"/>
                </a:solidFill>
              </a:rPr>
              <a:t>Vaste kosten </a:t>
            </a:r>
            <a:r>
              <a:rPr lang="nl-BE" smtClean="0">
                <a:solidFill>
                  <a:prstClr val="black"/>
                </a:solidFill>
              </a:rPr>
              <a:t>= vergoeding van interne productiefactoren: </a:t>
            </a:r>
          </a:p>
          <a:p>
            <a:r>
              <a:rPr lang="nl-BE" smtClean="0">
                <a:solidFill>
                  <a:prstClr val="black"/>
                </a:solidFill>
              </a:rPr>
              <a:t>arbeid (bezoldigingen), gebruik van duurzame productiemiddelen (afschrijvingen)</a:t>
            </a:r>
          </a:p>
          <a:p>
            <a:r>
              <a:rPr lang="nl-BE" smtClean="0">
                <a:solidFill>
                  <a:prstClr val="black"/>
                </a:solidFill>
              </a:rPr>
              <a:t>en het kapitaal( intrestlasten en de vergoeding van de aandeelhouders)</a:t>
            </a:r>
            <a:endParaRPr lang="nl-BE">
              <a:solidFill>
                <a:prstClr val="black"/>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438" y="4802951"/>
            <a:ext cx="1402344" cy="1061107"/>
          </a:xfrm>
          <a:prstGeom prst="rect">
            <a:avLst/>
          </a:prstGeom>
        </p:spPr>
      </p:pic>
      <p:sp>
        <p:nvSpPr>
          <p:cNvPr id="2" name="Tekstvak 1"/>
          <p:cNvSpPr txBox="1"/>
          <p:nvPr/>
        </p:nvSpPr>
        <p:spPr>
          <a:xfrm>
            <a:off x="512466" y="708533"/>
            <a:ext cx="3814378" cy="369332"/>
          </a:xfrm>
          <a:prstGeom prst="rect">
            <a:avLst/>
          </a:prstGeom>
          <a:noFill/>
        </p:spPr>
        <p:txBody>
          <a:bodyPr wrap="none" rtlCol="0">
            <a:spAutoFit/>
          </a:bodyPr>
          <a:lstStyle/>
          <a:p>
            <a:r>
              <a:rPr lang="nl-BE" smtClean="0">
                <a:solidFill>
                  <a:srgbClr val="C00000"/>
                </a:solidFill>
              </a:rPr>
              <a:t>Brutomarge</a:t>
            </a:r>
            <a:r>
              <a:rPr lang="nl-BE" smtClean="0">
                <a:solidFill>
                  <a:prstClr val="black"/>
                </a:solidFill>
              </a:rPr>
              <a:t> = omzet - variabele kosten</a:t>
            </a:r>
            <a:endParaRPr lang="nl-BE">
              <a:solidFill>
                <a:prstClr val="black"/>
              </a:solidFill>
            </a:endParaRPr>
          </a:p>
        </p:txBody>
      </p:sp>
    </p:spTree>
    <p:extLst>
      <p:ext uri="{BB962C8B-B14F-4D97-AF65-F5344CB8AC3E}">
        <p14:creationId xmlns:p14="http://schemas.microsoft.com/office/powerpoint/2010/main" val="265579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550" y="919597"/>
            <a:ext cx="4426408" cy="2712755"/>
          </a:xfrm>
          <a:prstGeom prst="rect">
            <a:avLst/>
          </a:prstGeom>
          <a:effectLst>
            <a:outerShdw blurRad="203200" dist="215900" dir="13500000" algn="br" rotWithShape="0">
              <a:prstClr val="black">
                <a:alpha val="40000"/>
              </a:prstClr>
            </a:outerShdw>
          </a:effectLst>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79" y="2962058"/>
            <a:ext cx="4422269" cy="2669810"/>
          </a:xfrm>
          <a:prstGeom prst="rect">
            <a:avLst/>
          </a:prstGeom>
          <a:effectLst>
            <a:outerShdw blurRad="203200" dist="215900" dir="13500000" algn="br" rotWithShape="0">
              <a:prstClr val="black">
                <a:alpha val="40000"/>
              </a:prstClr>
            </a:outerShdw>
          </a:effectLst>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7634" y="2962057"/>
            <a:ext cx="4384900" cy="2637116"/>
          </a:xfrm>
          <a:prstGeom prst="rect">
            <a:avLst/>
          </a:prstGeom>
          <a:effectLst>
            <a:outerShdw blurRad="203200" dist="215900" dir="13500000" algn="br" rotWithShape="0">
              <a:prstClr val="black">
                <a:alpha val="40000"/>
              </a:prstClr>
            </a:outerShdw>
          </a:effectLst>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2" name="Tekstvak 1"/>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spTree>
    <p:extLst>
      <p:ext uri="{BB962C8B-B14F-4D97-AF65-F5344CB8AC3E}">
        <p14:creationId xmlns:p14="http://schemas.microsoft.com/office/powerpoint/2010/main" val="80614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nvPr>
        </p:nvGraphicFramePr>
        <p:xfrm>
          <a:off x="249379" y="399473"/>
          <a:ext cx="8572502" cy="5674360"/>
        </p:xfrm>
        <a:graphic>
          <a:graphicData uri="http://schemas.openxmlformats.org/drawingml/2006/table">
            <a:tbl>
              <a:tblPr firstRow="1" bandRow="1">
                <a:tableStyleId>{5C22544A-7EE6-4342-B048-85BDC9FD1C3A}</a:tableStyleId>
              </a:tblPr>
              <a:tblGrid>
                <a:gridCol w="4286251"/>
                <a:gridCol w="4286251"/>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smtClean="0"/>
                        <a:t>                         Kosten                                    versus                            Investeringen</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800" smtClean="0"/>
                    </a:p>
                  </a:txBody>
                  <a:tcPr/>
                </a:tc>
                <a:tc hMerge="1">
                  <a:txBody>
                    <a:bodyPr/>
                    <a:lstStyle/>
                    <a:p>
                      <a:endParaRPr lang="nl-BE"/>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mtClean="0"/>
                        <a:t>Operating Expenditures (</a:t>
                      </a:r>
                      <a:r>
                        <a:rPr lang="nl-BE" b="1" smtClean="0"/>
                        <a:t>OPEX</a:t>
                      </a:r>
                      <a:r>
                        <a:rPr lang="nl-BE" smtClean="0"/>
                        <a:t>) </a:t>
                      </a:r>
                    </a:p>
                  </a:txBody>
                  <a:tcPr/>
                </a:tc>
                <a:tc>
                  <a:txBody>
                    <a:bodyPr/>
                    <a:lstStyle/>
                    <a:p>
                      <a:r>
                        <a:rPr lang="nl-BE" smtClean="0"/>
                        <a:t>Capital Expenditures (CAPEX)</a:t>
                      </a:r>
                      <a:endParaRPr lang="nl-BE"/>
                    </a:p>
                  </a:txBody>
                  <a:tcPr/>
                </a:tc>
              </a:tr>
              <a:tr h="370840">
                <a:tc>
                  <a:txBody>
                    <a:bodyPr/>
                    <a:lstStyle/>
                    <a:p>
                      <a:r>
                        <a:rPr lang="nl-BE" smtClean="0"/>
                        <a:t>de terugkerende kosten voor een product, systeem of onderneming</a:t>
                      </a:r>
                      <a:endParaRPr lang="nl-BE"/>
                    </a:p>
                  </a:txBody>
                  <a:tcPr/>
                </a:tc>
                <a:tc>
                  <a:txBody>
                    <a:bodyPr/>
                    <a:lstStyle/>
                    <a:p>
                      <a:r>
                        <a:rPr lang="nl-BE" smtClean="0"/>
                        <a:t>de kosten voor ontwikkeling of levering van niet-verbruikbare onderdelen van een product of systeem</a:t>
                      </a:r>
                    </a:p>
                    <a:p>
                      <a:endParaRPr lang="nl-BE"/>
                    </a:p>
                  </a:txBody>
                  <a:tcPr/>
                </a:tc>
              </a:tr>
              <a:tr h="370840">
                <a:tc>
                  <a:txBody>
                    <a:bodyPr/>
                    <a:lstStyle/>
                    <a:p>
                      <a:pPr marL="285750" indent="-285750">
                        <a:buFont typeface="Arial" panose="020B0604020202020204" pitchFamily="34" charset="0"/>
                        <a:buChar char="•"/>
                      </a:pPr>
                      <a:r>
                        <a:rPr lang="nl-BE" smtClean="0"/>
                        <a:t>&lt; 250€ (excl. BTW)</a:t>
                      </a:r>
                    </a:p>
                    <a:p>
                      <a:pPr marL="285750" indent="-285750">
                        <a:buFont typeface="Arial" panose="020B0604020202020204" pitchFamily="34" charset="0"/>
                        <a:buChar char="•"/>
                      </a:pPr>
                      <a:r>
                        <a:rPr lang="nl-BE" smtClean="0"/>
                        <a:t>Of  1 jaar gebruik</a:t>
                      </a:r>
                    </a:p>
                    <a:p>
                      <a:pPr marL="285750" indent="-285750">
                        <a:buFont typeface="Arial" panose="020B0604020202020204" pitchFamily="34" charset="0"/>
                        <a:buChar char="•"/>
                      </a:pPr>
                      <a:r>
                        <a:rPr lang="nl-BE" smtClean="0"/>
                        <a:t>Volledig en onmiddellijk in</a:t>
                      </a:r>
                    </a:p>
                    <a:p>
                      <a:pPr marL="285750" indent="-285750">
                        <a:buFont typeface="Arial" panose="020B0604020202020204" pitchFamily="34" charset="0"/>
                        <a:buChar char="•"/>
                      </a:pPr>
                      <a:r>
                        <a:rPr lang="nl-BE" smtClean="0"/>
                        <a:t>resultatenrekening</a:t>
                      </a:r>
                    </a:p>
                    <a:p>
                      <a:pPr marL="285750" indent="-285750">
                        <a:buFont typeface="Arial" panose="020B0604020202020204" pitchFamily="34" charset="0"/>
                        <a:buChar char="•"/>
                      </a:pPr>
                      <a:r>
                        <a:rPr lang="nl-BE" smtClean="0"/>
                        <a:t>Niet in balans</a:t>
                      </a:r>
                    </a:p>
                    <a:p>
                      <a:endParaRPr lang="nl-BE"/>
                    </a:p>
                  </a:txBody>
                  <a:tcPr/>
                </a:tc>
                <a:tc>
                  <a:txBody>
                    <a:bodyPr/>
                    <a:lstStyle/>
                    <a:p>
                      <a:pPr marL="285750" indent="-285750">
                        <a:buFont typeface="Arial" panose="020B0604020202020204" pitchFamily="34" charset="0"/>
                        <a:buChar char="•"/>
                      </a:pPr>
                      <a:r>
                        <a:rPr lang="nl-BE" smtClean="0"/>
                        <a:t>&gt; 250€ (excl. BTW)</a:t>
                      </a:r>
                    </a:p>
                    <a:p>
                      <a:pPr marL="285750" indent="-285750">
                        <a:buFont typeface="Arial" panose="020B0604020202020204" pitchFamily="34" charset="0"/>
                        <a:buChar char="•"/>
                      </a:pPr>
                      <a:r>
                        <a:rPr lang="nl-BE" smtClean="0"/>
                        <a:t>En &gt; 1 jaar gebruik</a:t>
                      </a:r>
                    </a:p>
                    <a:p>
                      <a:pPr marL="285750" indent="-285750">
                        <a:buFont typeface="Arial" panose="020B0604020202020204" pitchFamily="34" charset="0"/>
                        <a:buChar char="•"/>
                      </a:pPr>
                      <a:r>
                        <a:rPr lang="nl-BE" smtClean="0"/>
                        <a:t>Gespreid in resultatenrekening via afschrijvingen</a:t>
                      </a:r>
                    </a:p>
                    <a:p>
                      <a:pPr marL="285750" indent="-285750">
                        <a:buFont typeface="Arial" panose="020B0604020202020204" pitchFamily="34" charset="0"/>
                        <a:buChar char="•"/>
                      </a:pPr>
                      <a:r>
                        <a:rPr lang="nl-BE" smtClean="0"/>
                        <a:t>Vaste activa op actief van balans</a:t>
                      </a:r>
                    </a:p>
                    <a:p>
                      <a:endParaRPr lang="nl-BE"/>
                    </a:p>
                  </a:txBody>
                  <a:tcPr/>
                </a:tc>
              </a:tr>
              <a:tr h="370840">
                <a:tc gridSpan="2">
                  <a:txBody>
                    <a:bodyPr/>
                    <a:lstStyle/>
                    <a:p>
                      <a:r>
                        <a:rPr lang="nl-BE" smtClean="0"/>
                        <a:t>aanschaf van een kopieerapparaat de CAPEX, </a:t>
                      </a:r>
                    </a:p>
                    <a:p>
                      <a:r>
                        <a:rPr lang="nl-BE" smtClean="0"/>
                        <a:t>de kosten voor de jaarlijks benodigde toner en papier de OPEX </a:t>
                      </a:r>
                    </a:p>
                    <a:p>
                      <a:endParaRPr lang="nl-BE" smtClean="0"/>
                    </a:p>
                    <a:p>
                      <a:r>
                        <a:rPr lang="nl-BE" smtClean="0"/>
                        <a:t>Voor ondernemingen kan de OPEX ook bestaan uit werknemerskosten en faciliteitskosten zoals huur.</a:t>
                      </a:r>
                    </a:p>
                    <a:p>
                      <a:endParaRPr lang="nl-BE"/>
                    </a:p>
                  </a:txBody>
                  <a:tcPr/>
                </a:tc>
                <a:tc hMerge="1">
                  <a:txBody>
                    <a:bodyPr/>
                    <a:lstStyle/>
                    <a:p>
                      <a:endParaRPr lang="nl-BE"/>
                    </a:p>
                  </a:txBody>
                  <a:tcPr/>
                </a:tc>
              </a:tr>
            </a:tbl>
          </a:graphicData>
        </a:graphic>
      </p:graphicFrame>
    </p:spTree>
    <p:extLst>
      <p:ext uri="{BB962C8B-B14F-4D97-AF65-F5344CB8AC3E}">
        <p14:creationId xmlns:p14="http://schemas.microsoft.com/office/powerpoint/2010/main" val="32204224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130628" y="180871"/>
            <a:ext cx="8733673" cy="6093976"/>
          </a:xfrm>
          <a:prstGeom prst="rect">
            <a:avLst/>
          </a:prstGeom>
          <a:noFill/>
        </p:spPr>
        <p:txBody>
          <a:bodyPr wrap="none" rtlCol="0">
            <a:spAutoFit/>
          </a:bodyPr>
          <a:lstStyle/>
          <a:p>
            <a:r>
              <a:rPr lang="nl-BE" sz="2400">
                <a:solidFill>
                  <a:srgbClr val="C00000"/>
                </a:solidFill>
              </a:rPr>
              <a:t>Brutomarge</a:t>
            </a:r>
            <a:r>
              <a:rPr lang="nl-BE">
                <a:solidFill>
                  <a:prstClr val="black"/>
                </a:solidFill>
              </a:rPr>
              <a:t> </a:t>
            </a:r>
          </a:p>
          <a:p>
            <a:r>
              <a:rPr lang="nl-BE">
                <a:solidFill>
                  <a:prstClr val="black"/>
                </a:solidFill>
              </a:rPr>
              <a:t>	= omzet (incl. voorraadwijzigingen)- aankopen - diensten en diverse goederen</a:t>
            </a:r>
          </a:p>
          <a:p>
            <a:r>
              <a:rPr lang="nl-BE">
                <a:solidFill>
                  <a:prstClr val="black"/>
                </a:solidFill>
              </a:rPr>
              <a:t>	= Bruto Toegevoegde Waarde</a:t>
            </a:r>
          </a:p>
          <a:p>
            <a:r>
              <a:rPr lang="nl-BE">
                <a:solidFill>
                  <a:prstClr val="black"/>
                </a:solidFill>
              </a:rPr>
              <a:t> </a:t>
            </a:r>
            <a:endParaRPr lang="nl-BE" smtClean="0">
              <a:solidFill>
                <a:prstClr val="black"/>
              </a:solidFill>
            </a:endParaRPr>
          </a:p>
          <a:p>
            <a:r>
              <a:rPr lang="nl-BE" sz="2400" smtClean="0">
                <a:solidFill>
                  <a:srgbClr val="C00000"/>
                </a:solidFill>
              </a:rPr>
              <a:t>Brutobedrijfsresultaat</a:t>
            </a:r>
            <a:r>
              <a:rPr lang="nl-BE" smtClean="0">
                <a:solidFill>
                  <a:prstClr val="black"/>
                </a:solidFill>
              </a:rPr>
              <a:t> </a:t>
            </a:r>
            <a:r>
              <a:rPr lang="nl-BE">
                <a:solidFill>
                  <a:prstClr val="black"/>
                </a:solidFill>
              </a:rPr>
              <a:t>	(gaat uit van de reële uitgaven (kaskosten))</a:t>
            </a:r>
          </a:p>
          <a:p>
            <a:r>
              <a:rPr lang="nl-BE">
                <a:solidFill>
                  <a:prstClr val="black"/>
                </a:solidFill>
              </a:rPr>
              <a:t>	= brutomarge - personeel e.a. bedrijfskosten</a:t>
            </a:r>
          </a:p>
          <a:p>
            <a:r>
              <a:rPr lang="nl-BE">
                <a:solidFill>
                  <a:prstClr val="black"/>
                </a:solidFill>
              </a:rPr>
              <a:t> </a:t>
            </a:r>
          </a:p>
          <a:p>
            <a:r>
              <a:rPr lang="nl-BE">
                <a:solidFill>
                  <a:prstClr val="black"/>
                </a:solidFill>
              </a:rPr>
              <a:t> </a:t>
            </a:r>
            <a:r>
              <a:rPr lang="nl-BE" sz="2400" smtClean="0">
                <a:solidFill>
                  <a:srgbClr val="C00000"/>
                </a:solidFill>
              </a:rPr>
              <a:t>Nettobedrijfsresultaat</a:t>
            </a:r>
            <a:r>
              <a:rPr lang="nl-BE" smtClean="0">
                <a:solidFill>
                  <a:prstClr val="black"/>
                </a:solidFill>
              </a:rPr>
              <a:t> </a:t>
            </a:r>
            <a:endParaRPr lang="nl-BE">
              <a:solidFill>
                <a:prstClr val="black"/>
              </a:solidFill>
            </a:endParaRPr>
          </a:p>
          <a:p>
            <a:r>
              <a:rPr lang="nl-BE">
                <a:solidFill>
                  <a:prstClr val="black"/>
                </a:solidFill>
              </a:rPr>
              <a:t>	= Brutobedrijfsresultaat - Niet-Kaskosten</a:t>
            </a:r>
          </a:p>
          <a:p>
            <a:r>
              <a:rPr lang="nl-BE">
                <a:solidFill>
                  <a:prstClr val="black"/>
                </a:solidFill>
              </a:rPr>
              <a:t>  </a:t>
            </a:r>
          </a:p>
          <a:p>
            <a:r>
              <a:rPr lang="nl-BE" sz="2400">
                <a:solidFill>
                  <a:srgbClr val="C00000"/>
                </a:solidFill>
              </a:rPr>
              <a:t>Courante Nettowinst </a:t>
            </a:r>
          </a:p>
          <a:p>
            <a:r>
              <a:rPr lang="nl-BE">
                <a:solidFill>
                  <a:prstClr val="black"/>
                </a:solidFill>
              </a:rPr>
              <a:t>	= Nettobedrijfsresultaat + financiële opbrengsten - financiële kosten - belastingen</a:t>
            </a:r>
          </a:p>
          <a:p>
            <a:r>
              <a:rPr lang="nl-BE">
                <a:solidFill>
                  <a:prstClr val="black"/>
                </a:solidFill>
              </a:rPr>
              <a:t>  </a:t>
            </a:r>
          </a:p>
          <a:p>
            <a:r>
              <a:rPr lang="nl-BE" sz="2400">
                <a:solidFill>
                  <a:srgbClr val="C00000"/>
                </a:solidFill>
              </a:rPr>
              <a:t>Courante Brutowinst </a:t>
            </a:r>
            <a:r>
              <a:rPr lang="nl-BE" sz="2400" smtClean="0">
                <a:solidFill>
                  <a:srgbClr val="C00000"/>
                </a:solidFill>
              </a:rPr>
              <a:t> </a:t>
            </a:r>
            <a:r>
              <a:rPr lang="nl-BE" sz="2400">
                <a:solidFill>
                  <a:prstClr val="black"/>
                </a:solidFill>
              </a:rPr>
              <a:t>	= Courante Nettowinst </a:t>
            </a:r>
            <a:endParaRPr lang="nl-BE" sz="2400" smtClean="0">
              <a:solidFill>
                <a:prstClr val="black"/>
              </a:solidFill>
            </a:endParaRPr>
          </a:p>
          <a:p>
            <a:r>
              <a:rPr lang="nl-BE" sz="2400" smtClean="0">
                <a:solidFill>
                  <a:prstClr val="black"/>
                </a:solidFill>
              </a:rPr>
              <a:t>				+ </a:t>
            </a:r>
            <a:r>
              <a:rPr lang="nl-BE" sz="2400">
                <a:solidFill>
                  <a:prstClr val="black"/>
                </a:solidFill>
              </a:rPr>
              <a:t>afschrijvingen </a:t>
            </a:r>
            <a:endParaRPr lang="nl-BE" sz="2400" smtClean="0">
              <a:solidFill>
                <a:prstClr val="black"/>
              </a:solidFill>
            </a:endParaRPr>
          </a:p>
          <a:p>
            <a:r>
              <a:rPr lang="nl-BE" sz="2400" smtClean="0">
                <a:solidFill>
                  <a:prstClr val="black"/>
                </a:solidFill>
              </a:rPr>
              <a:t>				+ </a:t>
            </a:r>
            <a:r>
              <a:rPr lang="nl-BE" sz="2400">
                <a:solidFill>
                  <a:prstClr val="black"/>
                </a:solidFill>
              </a:rPr>
              <a:t>waardeverminderingen </a:t>
            </a:r>
            <a:endParaRPr lang="nl-BE" sz="2400" smtClean="0">
              <a:solidFill>
                <a:prstClr val="black"/>
              </a:solidFill>
            </a:endParaRPr>
          </a:p>
          <a:p>
            <a:r>
              <a:rPr lang="nl-BE" sz="2400" smtClean="0">
                <a:solidFill>
                  <a:prstClr val="black"/>
                </a:solidFill>
              </a:rPr>
              <a:t>				+ </a:t>
            </a:r>
            <a:r>
              <a:rPr lang="nl-BE" sz="2400">
                <a:solidFill>
                  <a:prstClr val="black"/>
                </a:solidFill>
              </a:rPr>
              <a:t>voorzieningen</a:t>
            </a:r>
          </a:p>
          <a:p>
            <a:r>
              <a:rPr lang="nl-BE">
                <a:solidFill>
                  <a:prstClr val="black"/>
                </a:solidFill>
              </a:rPr>
              <a:t> </a:t>
            </a:r>
          </a:p>
          <a:p>
            <a:endParaRPr lang="nl-BE">
              <a:solidFill>
                <a:prstClr val="black"/>
              </a:solidFill>
            </a:endParaRPr>
          </a:p>
        </p:txBody>
      </p:sp>
    </p:spTree>
    <p:extLst>
      <p:ext uri="{BB962C8B-B14F-4D97-AF65-F5344CB8AC3E}">
        <p14:creationId xmlns:p14="http://schemas.microsoft.com/office/powerpoint/2010/main" val="380832092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0"/>
            <a:ext cx="3810000" cy="3810000"/>
          </a:xfrm>
          <a:prstGeom prst="rect">
            <a:avLst/>
          </a:prstGeom>
        </p:spPr>
      </p:pic>
    </p:spTree>
    <p:extLst>
      <p:ext uri="{BB962C8B-B14F-4D97-AF65-F5344CB8AC3E}">
        <p14:creationId xmlns:p14="http://schemas.microsoft.com/office/powerpoint/2010/main" val="419328750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74" y="889000"/>
            <a:ext cx="5080000" cy="5080000"/>
          </a:xfrm>
          <a:prstGeom prst="rect">
            <a:avLst/>
          </a:prstGeom>
        </p:spPr>
      </p:pic>
      <p:sp>
        <p:nvSpPr>
          <p:cNvPr id="3" name="PIJL-RECHTS 2"/>
          <p:cNvSpPr/>
          <p:nvPr/>
        </p:nvSpPr>
        <p:spPr>
          <a:xfrm>
            <a:off x="4135772" y="1132514"/>
            <a:ext cx="671120" cy="46139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4899171" y="1178545"/>
            <a:ext cx="2462213" cy="369332"/>
          </a:xfrm>
          <a:prstGeom prst="rect">
            <a:avLst/>
          </a:prstGeom>
          <a:noFill/>
        </p:spPr>
        <p:txBody>
          <a:bodyPr wrap="none" rtlCol="0">
            <a:spAutoFit/>
          </a:bodyPr>
          <a:lstStyle/>
          <a:p>
            <a:r>
              <a:rPr lang="nl-BE" smtClean="0"/>
              <a:t>ook efficiëntie genoemd</a:t>
            </a:r>
            <a:endParaRPr lang="nl-BE"/>
          </a:p>
        </p:txBody>
      </p:sp>
    </p:spTree>
    <p:extLst>
      <p:ext uri="{BB962C8B-B14F-4D97-AF65-F5344CB8AC3E}">
        <p14:creationId xmlns:p14="http://schemas.microsoft.com/office/powerpoint/2010/main" val="143310851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0800"/>
            <a:ext cx="4165600" cy="5181600"/>
          </a:xfrm>
          <a:prstGeom prst="rect">
            <a:avLst/>
          </a:prstGeom>
        </p:spPr>
      </p:pic>
      <p:sp>
        <p:nvSpPr>
          <p:cNvPr id="3" name="Tekstvak 2"/>
          <p:cNvSpPr txBox="1"/>
          <p:nvPr/>
        </p:nvSpPr>
        <p:spPr>
          <a:xfrm>
            <a:off x="4140200" y="241300"/>
            <a:ext cx="4816127" cy="3046988"/>
          </a:xfrm>
          <a:prstGeom prst="rect">
            <a:avLst/>
          </a:prstGeom>
          <a:noFill/>
        </p:spPr>
        <p:txBody>
          <a:bodyPr wrap="none" rtlCol="0">
            <a:spAutoFit/>
          </a:bodyPr>
          <a:lstStyle/>
          <a:p>
            <a:r>
              <a:rPr lang="nl-BE" sz="2800" smtClean="0">
                <a:solidFill>
                  <a:prstClr val="black"/>
                </a:solidFill>
              </a:rPr>
              <a:t>De rotatie </a:t>
            </a:r>
            <a:r>
              <a:rPr lang="nl-BE" sz="2800">
                <a:solidFill>
                  <a:prstClr val="black"/>
                </a:solidFill>
              </a:rPr>
              <a:t>van de voorraden </a:t>
            </a:r>
            <a:endParaRPr lang="nl-BE" sz="2800" smtClean="0">
              <a:solidFill>
                <a:prstClr val="black"/>
              </a:solidFill>
            </a:endParaRPr>
          </a:p>
          <a:p>
            <a:r>
              <a:rPr lang="nl-BE" sz="2800" smtClean="0">
                <a:solidFill>
                  <a:prstClr val="black"/>
                </a:solidFill>
              </a:rPr>
              <a:t>en </a:t>
            </a:r>
            <a:r>
              <a:rPr lang="nl-BE" sz="2800">
                <a:solidFill>
                  <a:prstClr val="black"/>
                </a:solidFill>
              </a:rPr>
              <a:t>het betalingsuitstel </a:t>
            </a:r>
            <a:endParaRPr lang="nl-BE" sz="2800" smtClean="0">
              <a:solidFill>
                <a:prstClr val="black"/>
              </a:solidFill>
            </a:endParaRPr>
          </a:p>
          <a:p>
            <a:r>
              <a:rPr lang="nl-BE" sz="2800" smtClean="0">
                <a:solidFill>
                  <a:prstClr val="black"/>
                </a:solidFill>
              </a:rPr>
              <a:t>kunnen </a:t>
            </a:r>
            <a:r>
              <a:rPr lang="nl-BE" sz="2800">
                <a:solidFill>
                  <a:prstClr val="black"/>
                </a:solidFill>
              </a:rPr>
              <a:t>een belangrijke invloed </a:t>
            </a:r>
            <a:endParaRPr lang="nl-BE" sz="2800" smtClean="0">
              <a:solidFill>
                <a:prstClr val="black"/>
              </a:solidFill>
            </a:endParaRPr>
          </a:p>
          <a:p>
            <a:r>
              <a:rPr lang="nl-BE" sz="2800" smtClean="0">
                <a:solidFill>
                  <a:prstClr val="black"/>
                </a:solidFill>
              </a:rPr>
              <a:t>uitoefenen op </a:t>
            </a:r>
            <a:r>
              <a:rPr lang="nl-BE" sz="2800">
                <a:solidFill>
                  <a:prstClr val="black"/>
                </a:solidFill>
              </a:rPr>
              <a:t>de liquiditeit </a:t>
            </a:r>
            <a:endParaRPr lang="nl-BE" sz="2800" smtClean="0">
              <a:solidFill>
                <a:prstClr val="black"/>
              </a:solidFill>
            </a:endParaRPr>
          </a:p>
          <a:p>
            <a:r>
              <a:rPr lang="nl-BE" sz="2800" smtClean="0">
                <a:solidFill>
                  <a:prstClr val="black"/>
                </a:solidFill>
              </a:rPr>
              <a:t>en </a:t>
            </a:r>
            <a:r>
              <a:rPr lang="nl-BE" sz="2800">
                <a:solidFill>
                  <a:prstClr val="black"/>
                </a:solidFill>
              </a:rPr>
              <a:t>op </a:t>
            </a:r>
            <a:r>
              <a:rPr lang="nl-BE" sz="2800" smtClean="0">
                <a:solidFill>
                  <a:prstClr val="black"/>
                </a:solidFill>
              </a:rPr>
              <a:t>de thesaurie </a:t>
            </a:r>
          </a:p>
          <a:p>
            <a:r>
              <a:rPr lang="nl-BE" sz="2800" smtClean="0">
                <a:solidFill>
                  <a:prstClr val="black"/>
                </a:solidFill>
              </a:rPr>
              <a:t>van </a:t>
            </a:r>
            <a:r>
              <a:rPr lang="nl-BE" sz="2800">
                <a:solidFill>
                  <a:prstClr val="black"/>
                </a:solidFill>
              </a:rPr>
              <a:t>de </a:t>
            </a:r>
            <a:r>
              <a:rPr lang="nl-BE" sz="2800" smtClean="0">
                <a:solidFill>
                  <a:prstClr val="black"/>
                </a:solidFill>
              </a:rPr>
              <a:t>onderneming.</a:t>
            </a:r>
          </a:p>
          <a:p>
            <a:endParaRPr lang="nl-BE" sz="2400">
              <a:solidFill>
                <a:prstClr val="black"/>
              </a:solidFill>
            </a:endParaRPr>
          </a:p>
        </p:txBody>
      </p:sp>
      <p:sp>
        <p:nvSpPr>
          <p:cNvPr id="4" name="Tekstvak 3"/>
          <p:cNvSpPr txBox="1"/>
          <p:nvPr/>
        </p:nvSpPr>
        <p:spPr>
          <a:xfrm>
            <a:off x="190500" y="5219700"/>
            <a:ext cx="5254900" cy="1569660"/>
          </a:xfrm>
          <a:prstGeom prst="rect">
            <a:avLst/>
          </a:prstGeom>
          <a:noFill/>
        </p:spPr>
        <p:txBody>
          <a:bodyPr wrap="none" rtlCol="0">
            <a:spAutoFit/>
          </a:bodyPr>
          <a:lstStyle/>
          <a:p>
            <a:r>
              <a:rPr lang="nl-BE" sz="2400">
                <a:solidFill>
                  <a:prstClr val="black"/>
                </a:solidFill>
              </a:rPr>
              <a:t>Ze kunnen worden getoetst </a:t>
            </a:r>
            <a:endParaRPr lang="nl-BE" sz="2400" smtClean="0">
              <a:solidFill>
                <a:prstClr val="black"/>
              </a:solidFill>
            </a:endParaRPr>
          </a:p>
          <a:p>
            <a:r>
              <a:rPr lang="nl-BE" sz="2400" smtClean="0">
                <a:solidFill>
                  <a:prstClr val="black"/>
                </a:solidFill>
              </a:rPr>
              <a:t>aan </a:t>
            </a:r>
            <a:r>
              <a:rPr lang="nl-BE" sz="2400">
                <a:solidFill>
                  <a:prstClr val="black"/>
                </a:solidFill>
              </a:rPr>
              <a:t>wat gebruikelijk is </a:t>
            </a:r>
            <a:r>
              <a:rPr lang="nl-BE" sz="2400" smtClean="0">
                <a:solidFill>
                  <a:prstClr val="black"/>
                </a:solidFill>
              </a:rPr>
              <a:t>binnen </a:t>
            </a:r>
            <a:r>
              <a:rPr lang="nl-BE" sz="2400">
                <a:solidFill>
                  <a:prstClr val="black"/>
                </a:solidFill>
              </a:rPr>
              <a:t>de sector </a:t>
            </a:r>
          </a:p>
          <a:p>
            <a:r>
              <a:rPr lang="nl-BE" sz="2400">
                <a:solidFill>
                  <a:prstClr val="black"/>
                </a:solidFill>
              </a:rPr>
              <a:t>door de waarden </a:t>
            </a:r>
            <a:r>
              <a:rPr lang="nl-BE" sz="2400" smtClean="0">
                <a:solidFill>
                  <a:prstClr val="black"/>
                </a:solidFill>
              </a:rPr>
              <a:t>voor </a:t>
            </a:r>
            <a:r>
              <a:rPr lang="nl-BE" sz="2400">
                <a:solidFill>
                  <a:prstClr val="black"/>
                </a:solidFill>
              </a:rPr>
              <a:t>de onderneming </a:t>
            </a:r>
          </a:p>
          <a:p>
            <a:r>
              <a:rPr lang="nl-BE" sz="2400">
                <a:solidFill>
                  <a:prstClr val="black"/>
                </a:solidFill>
              </a:rPr>
              <a:t>te vergelijken </a:t>
            </a:r>
            <a:r>
              <a:rPr lang="nl-BE" sz="2400" smtClean="0">
                <a:solidFill>
                  <a:prstClr val="black"/>
                </a:solidFill>
              </a:rPr>
              <a:t>met </a:t>
            </a:r>
            <a:r>
              <a:rPr lang="nl-BE" sz="2400">
                <a:solidFill>
                  <a:prstClr val="black"/>
                </a:solidFill>
              </a:rPr>
              <a:t>de sectorale waarden</a:t>
            </a:r>
            <a:r>
              <a:rPr lang="nl-BE" sz="2400" smtClean="0">
                <a:solidFill>
                  <a:prstClr val="black"/>
                </a:solidFill>
              </a:rPr>
              <a:t>.</a:t>
            </a:r>
            <a:endParaRPr lang="nl-BE" sz="2400">
              <a:solidFill>
                <a:prstClr val="black"/>
              </a:solidFill>
            </a:endParaRPr>
          </a:p>
        </p:txBody>
      </p:sp>
    </p:spTree>
    <p:extLst>
      <p:ext uri="{BB962C8B-B14F-4D97-AF65-F5344CB8AC3E}">
        <p14:creationId xmlns:p14="http://schemas.microsoft.com/office/powerpoint/2010/main" val="3297339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996072" y="2497048"/>
            <a:ext cx="5618974" cy="2862322"/>
          </a:xfrm>
          <a:prstGeom prst="rect">
            <a:avLst/>
          </a:prstGeom>
          <a:noFill/>
        </p:spPr>
        <p:txBody>
          <a:bodyPr wrap="none" rtlCol="0">
            <a:spAutoFit/>
          </a:bodyPr>
          <a:lstStyle/>
          <a:p>
            <a:r>
              <a:rPr lang="nl-BE" sz="3600" smtClean="0">
                <a:solidFill>
                  <a:prstClr val="black"/>
                </a:solidFill>
              </a:rPr>
              <a:t>soms hebben we genoeg aan</a:t>
            </a:r>
          </a:p>
          <a:p>
            <a:pPr marL="571500" indent="-571500">
              <a:buFont typeface="Arial" panose="020B0604020202020204" pitchFamily="34" charset="0"/>
              <a:buChar char="•"/>
            </a:pPr>
            <a:r>
              <a:rPr lang="nl-BE" sz="3600" smtClean="0">
                <a:solidFill>
                  <a:prstClr val="black"/>
                </a:solidFill>
              </a:rPr>
              <a:t>aan een cijfer</a:t>
            </a:r>
          </a:p>
          <a:p>
            <a:pPr marL="571500" indent="-571500">
              <a:buFont typeface="Arial" panose="020B0604020202020204" pitchFamily="34" charset="0"/>
              <a:buChar char="•"/>
            </a:pPr>
            <a:r>
              <a:rPr lang="nl-BE" sz="3600" smtClean="0">
                <a:solidFill>
                  <a:prstClr val="black"/>
                </a:solidFill>
              </a:rPr>
              <a:t>aan een ratio</a:t>
            </a:r>
          </a:p>
          <a:p>
            <a:pPr marL="571500" indent="-571500">
              <a:buFont typeface="Arial" panose="020B0604020202020204" pitchFamily="34" charset="0"/>
              <a:buChar char="•"/>
            </a:pPr>
            <a:r>
              <a:rPr lang="nl-BE" sz="3600" smtClean="0">
                <a:solidFill>
                  <a:prstClr val="black"/>
                </a:solidFill>
              </a:rPr>
              <a:t>aan een document</a:t>
            </a:r>
          </a:p>
          <a:p>
            <a:r>
              <a:rPr lang="nl-BE" sz="3600" smtClean="0">
                <a:solidFill>
                  <a:prstClr val="black"/>
                </a:solidFill>
              </a:rPr>
              <a:t>		</a:t>
            </a:r>
            <a:endParaRPr lang="nl-BE" sz="3600">
              <a:solidFill>
                <a:prstClr val="black"/>
              </a:solidFill>
            </a:endParaRPr>
          </a:p>
        </p:txBody>
      </p:sp>
      <p:pic>
        <p:nvPicPr>
          <p:cNvPr id="3" name="Afbeelding 2"/>
          <p:cNvPicPr>
            <a:picLocks noChangeAspect="1"/>
          </p:cNvPicPr>
          <p:nvPr/>
        </p:nvPicPr>
        <p:blipFill>
          <a:blip r:embed="rId3"/>
          <a:stretch>
            <a:fillRect/>
          </a:stretch>
        </p:blipFill>
        <p:spPr>
          <a:xfrm>
            <a:off x="194320" y="100517"/>
            <a:ext cx="2944623" cy="1536325"/>
          </a:xfrm>
          <a:prstGeom prst="rect">
            <a:avLst/>
          </a:prstGeom>
        </p:spPr>
      </p:pic>
    </p:spTree>
    <p:extLst>
      <p:ext uri="{BB962C8B-B14F-4D97-AF65-F5344CB8AC3E}">
        <p14:creationId xmlns:p14="http://schemas.microsoft.com/office/powerpoint/2010/main" val="316553132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609" y="287724"/>
            <a:ext cx="2500893" cy="1096433"/>
          </a:xfrm>
          <a:prstGeom prst="rect">
            <a:avLst/>
          </a:prstGeom>
          <a:effectLst>
            <a:outerShdw blurRad="215900" dist="152400" dir="2700000" algn="tl" rotWithShape="0">
              <a:prstClr val="black">
                <a:alpha val="40000"/>
              </a:prstClr>
            </a:outerShdw>
          </a:effectLst>
        </p:spPr>
      </p:pic>
      <p:sp>
        <p:nvSpPr>
          <p:cNvPr id="3" name="Tekstvak 2"/>
          <p:cNvSpPr txBox="1"/>
          <p:nvPr/>
        </p:nvSpPr>
        <p:spPr>
          <a:xfrm>
            <a:off x="186550" y="1014825"/>
            <a:ext cx="1495409" cy="369332"/>
          </a:xfrm>
          <a:prstGeom prst="rect">
            <a:avLst/>
          </a:prstGeom>
          <a:noFill/>
        </p:spPr>
        <p:txBody>
          <a:bodyPr wrap="none" rtlCol="0">
            <a:spAutoFit/>
          </a:bodyPr>
          <a:lstStyle/>
          <a:p>
            <a:r>
              <a:rPr lang="nl-BE" smtClean="0">
                <a:solidFill>
                  <a:prstClr val="white"/>
                </a:solidFill>
              </a:rPr>
              <a:t>balansanalyse</a:t>
            </a:r>
            <a:endParaRPr lang="nl-BE">
              <a:solidFill>
                <a:prstClr val="white"/>
              </a:solidFill>
            </a:endParaRPr>
          </a:p>
        </p:txBody>
      </p:sp>
      <p:sp>
        <p:nvSpPr>
          <p:cNvPr id="4" name="Rechthoek 3"/>
          <p:cNvSpPr/>
          <p:nvPr/>
        </p:nvSpPr>
        <p:spPr>
          <a:xfrm>
            <a:off x="1892140" y="2031141"/>
            <a:ext cx="7825506" cy="3970318"/>
          </a:xfrm>
          <a:prstGeom prst="rect">
            <a:avLst/>
          </a:prstGeom>
        </p:spPr>
        <p:txBody>
          <a:bodyPr wrap="square">
            <a:spAutoFit/>
          </a:bodyPr>
          <a:lstStyle/>
          <a:p>
            <a:r>
              <a:rPr lang="nl-BE" sz="3600">
                <a:solidFill>
                  <a:prstClr val="black"/>
                </a:solidFill>
              </a:rPr>
              <a:t>een getal geeft de </a:t>
            </a:r>
            <a:r>
              <a:rPr lang="nl-BE" sz="3600" smtClean="0">
                <a:solidFill>
                  <a:prstClr val="black"/>
                </a:solidFill>
              </a:rPr>
              <a:t>grootte </a:t>
            </a:r>
            <a:r>
              <a:rPr lang="nl-BE" sz="3600">
                <a:solidFill>
                  <a:prstClr val="black"/>
                </a:solidFill>
              </a:rPr>
              <a:t>aan</a:t>
            </a:r>
          </a:p>
          <a:p>
            <a:endParaRPr lang="nl-BE" sz="3600">
              <a:solidFill>
                <a:prstClr val="black"/>
              </a:solidFill>
            </a:endParaRPr>
          </a:p>
          <a:p>
            <a:r>
              <a:rPr lang="nl-BE" sz="3600">
                <a:solidFill>
                  <a:prstClr val="black"/>
                </a:solidFill>
              </a:rPr>
              <a:t>met een ratio kan ik vergelijken</a:t>
            </a:r>
          </a:p>
          <a:p>
            <a:endParaRPr lang="nl-BE" sz="3600">
              <a:solidFill>
                <a:prstClr val="black"/>
              </a:solidFill>
            </a:endParaRPr>
          </a:p>
          <a:p>
            <a:r>
              <a:rPr lang="nl-BE" sz="3600">
                <a:solidFill>
                  <a:prstClr val="black"/>
                </a:solidFill>
              </a:rPr>
              <a:t>met een document kan ik </a:t>
            </a:r>
            <a:r>
              <a:rPr lang="nl-BE" sz="3600" smtClean="0">
                <a:solidFill>
                  <a:prstClr val="black"/>
                </a:solidFill>
              </a:rPr>
              <a:t>bestuderen (bvb </a:t>
            </a:r>
            <a:r>
              <a:rPr lang="nl-BE" sz="3600">
                <a:solidFill>
                  <a:prstClr val="black"/>
                </a:solidFill>
              </a:rPr>
              <a:t>cashflow)</a:t>
            </a:r>
          </a:p>
          <a:p>
            <a:endParaRPr lang="nl-BE" sz="3600">
              <a:solidFill>
                <a:prstClr val="black"/>
              </a:solidFill>
            </a:endParaRPr>
          </a:p>
        </p:txBody>
      </p:sp>
      <p:sp>
        <p:nvSpPr>
          <p:cNvPr id="5" name="PIJL-RECHTS 4"/>
          <p:cNvSpPr/>
          <p:nvPr/>
        </p:nvSpPr>
        <p:spPr>
          <a:xfrm>
            <a:off x="743712" y="21991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6" name="PIJL-RECHTS 5"/>
          <p:cNvSpPr/>
          <p:nvPr/>
        </p:nvSpPr>
        <p:spPr>
          <a:xfrm>
            <a:off x="743712" y="32613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7" name="PIJL-RECHTS 6"/>
          <p:cNvSpPr/>
          <p:nvPr/>
        </p:nvSpPr>
        <p:spPr>
          <a:xfrm>
            <a:off x="703551" y="43647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194087649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0"/>
            <a:ext cx="3810000" cy="3810000"/>
          </a:xfrm>
          <a:prstGeom prst="rect">
            <a:avLst/>
          </a:prstGeom>
        </p:spPr>
      </p:pic>
    </p:spTree>
    <p:extLst>
      <p:ext uri="{BB962C8B-B14F-4D97-AF65-F5344CB8AC3E}">
        <p14:creationId xmlns:p14="http://schemas.microsoft.com/office/powerpoint/2010/main" val="226277236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0"/>
            <a:ext cx="3810000" cy="3810000"/>
          </a:xfrm>
          <a:prstGeom prst="rect">
            <a:avLst/>
          </a:prstGeom>
        </p:spPr>
      </p:pic>
      <p:sp>
        <p:nvSpPr>
          <p:cNvPr id="3" name="Tekstvak 2"/>
          <p:cNvSpPr txBox="1"/>
          <p:nvPr/>
        </p:nvSpPr>
        <p:spPr>
          <a:xfrm>
            <a:off x="2240455" y="883219"/>
            <a:ext cx="4813112" cy="923330"/>
          </a:xfrm>
          <a:prstGeom prst="rect">
            <a:avLst/>
          </a:prstGeom>
          <a:noFill/>
        </p:spPr>
        <p:txBody>
          <a:bodyPr wrap="none" rtlCol="0">
            <a:spAutoFit/>
          </a:bodyPr>
          <a:lstStyle/>
          <a:p>
            <a:pPr algn="ctr"/>
            <a:r>
              <a:rPr lang="nl-BE" smtClean="0">
                <a:solidFill>
                  <a:prstClr val="black"/>
                </a:solidFill>
              </a:rPr>
              <a:t>is de onderneming</a:t>
            </a:r>
            <a:r>
              <a:rPr lang="nl-BE">
                <a:solidFill>
                  <a:prstClr val="black"/>
                </a:solidFill>
              </a:rPr>
              <a:t> in staat </a:t>
            </a:r>
            <a:r>
              <a:rPr lang="nl-BE" smtClean="0">
                <a:solidFill>
                  <a:prstClr val="black"/>
                </a:solidFill>
              </a:rPr>
              <a:t>om </a:t>
            </a:r>
            <a:r>
              <a:rPr lang="nl-BE">
                <a:solidFill>
                  <a:prstClr val="black"/>
                </a:solidFill>
              </a:rPr>
              <a:t>aan haar </a:t>
            </a:r>
            <a:endParaRPr lang="nl-BE" smtClean="0">
              <a:solidFill>
                <a:prstClr val="black"/>
              </a:solidFill>
            </a:endParaRPr>
          </a:p>
          <a:p>
            <a:pPr algn="ctr"/>
            <a:r>
              <a:rPr lang="nl-BE" smtClean="0">
                <a:solidFill>
                  <a:prstClr val="black"/>
                </a:solidFill>
              </a:rPr>
              <a:t>direct opeisbare </a:t>
            </a:r>
            <a:r>
              <a:rPr lang="nl-BE">
                <a:solidFill>
                  <a:prstClr val="black"/>
                </a:solidFill>
              </a:rPr>
              <a:t>verplichtingen (op korte termijn)</a:t>
            </a:r>
          </a:p>
          <a:p>
            <a:pPr algn="ctr"/>
            <a:r>
              <a:rPr lang="nl-BE" smtClean="0">
                <a:solidFill>
                  <a:prstClr val="black"/>
                </a:solidFill>
              </a:rPr>
              <a:t>te </a:t>
            </a:r>
            <a:r>
              <a:rPr lang="nl-BE">
                <a:solidFill>
                  <a:prstClr val="black"/>
                </a:solidFill>
              </a:rPr>
              <a:t>kunnen </a:t>
            </a:r>
            <a:r>
              <a:rPr lang="nl-BE" smtClean="0">
                <a:solidFill>
                  <a:prstClr val="black"/>
                </a:solidFill>
              </a:rPr>
              <a:t>voldoen</a:t>
            </a:r>
          </a:p>
        </p:txBody>
      </p:sp>
    </p:spTree>
    <p:extLst>
      <p:ext uri="{BB962C8B-B14F-4D97-AF65-F5344CB8AC3E}">
        <p14:creationId xmlns:p14="http://schemas.microsoft.com/office/powerpoint/2010/main" val="354402012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0"/>
            <a:ext cx="3810000" cy="3810000"/>
          </a:xfrm>
          <a:prstGeom prst="rect">
            <a:avLst/>
          </a:prstGeom>
        </p:spPr>
      </p:pic>
      <p:sp>
        <p:nvSpPr>
          <p:cNvPr id="3" name="Tekstvak 2"/>
          <p:cNvSpPr txBox="1"/>
          <p:nvPr/>
        </p:nvSpPr>
        <p:spPr>
          <a:xfrm>
            <a:off x="2765864" y="1194302"/>
            <a:ext cx="3612271" cy="1200329"/>
          </a:xfrm>
          <a:prstGeom prst="rect">
            <a:avLst/>
          </a:prstGeom>
          <a:noFill/>
        </p:spPr>
        <p:txBody>
          <a:bodyPr wrap="none" rtlCol="0">
            <a:spAutoFit/>
          </a:bodyPr>
          <a:lstStyle/>
          <a:p>
            <a:pPr algn="ctr"/>
            <a:r>
              <a:rPr lang="nl-BE">
                <a:solidFill>
                  <a:prstClr val="black"/>
                </a:solidFill>
              </a:rPr>
              <a:t> </a:t>
            </a:r>
            <a:r>
              <a:rPr lang="nl-BE" smtClean="0">
                <a:solidFill>
                  <a:prstClr val="black"/>
                </a:solidFill>
              </a:rPr>
              <a:t>Solvabiliteit wil zeggen schuldgraad:</a:t>
            </a:r>
          </a:p>
          <a:p>
            <a:pPr algn="ctr"/>
            <a:endParaRPr lang="nl-BE" smtClean="0">
              <a:solidFill>
                <a:prstClr val="black"/>
              </a:solidFill>
            </a:endParaRPr>
          </a:p>
          <a:p>
            <a:pPr algn="ctr"/>
            <a:r>
              <a:rPr lang="nl-BE" smtClean="0">
                <a:solidFill>
                  <a:prstClr val="black"/>
                </a:solidFill>
              </a:rPr>
              <a:t>in </a:t>
            </a:r>
            <a:r>
              <a:rPr lang="nl-BE">
                <a:solidFill>
                  <a:prstClr val="black"/>
                </a:solidFill>
              </a:rPr>
              <a:t>hoeverre </a:t>
            </a:r>
            <a:r>
              <a:rPr lang="nl-BE" smtClean="0">
                <a:solidFill>
                  <a:prstClr val="black"/>
                </a:solidFill>
              </a:rPr>
              <a:t>is de onderneming </a:t>
            </a:r>
          </a:p>
          <a:p>
            <a:pPr algn="ctr"/>
            <a:r>
              <a:rPr lang="nl-BE" smtClean="0">
                <a:solidFill>
                  <a:prstClr val="black"/>
                </a:solidFill>
              </a:rPr>
              <a:t>afhankelijk van de schuldeisers</a:t>
            </a:r>
            <a:endParaRPr lang="nl-BE">
              <a:solidFill>
                <a:prstClr val="black"/>
              </a:solidFill>
            </a:endParaRPr>
          </a:p>
        </p:txBody>
      </p:sp>
    </p:spTree>
    <p:extLst>
      <p:ext uri="{BB962C8B-B14F-4D97-AF65-F5344CB8AC3E}">
        <p14:creationId xmlns:p14="http://schemas.microsoft.com/office/powerpoint/2010/main" val="211123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a:spLocks noChangeArrowheads="1"/>
          </p:cNvSpPr>
          <p:nvPr/>
        </p:nvSpPr>
        <p:spPr bwMode="auto">
          <a:xfrm>
            <a:off x="5795963" y="1949450"/>
            <a:ext cx="2395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2000">
                <a:latin typeface="Arial" panose="020B0604020202020204" pitchFamily="34" charset="0"/>
              </a:rPr>
              <a:t>Resultatenrekening</a:t>
            </a:r>
          </a:p>
        </p:txBody>
      </p:sp>
      <p:cxnSp>
        <p:nvCxnSpPr>
          <p:cNvPr id="3" name="Rechte verbindingslijn 2"/>
          <p:cNvCxnSpPr/>
          <p:nvPr/>
        </p:nvCxnSpPr>
        <p:spPr>
          <a:xfrm>
            <a:off x="5076825" y="2349500"/>
            <a:ext cx="36703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Rechte verbindingslijn 3"/>
          <p:cNvCxnSpPr/>
          <p:nvPr/>
        </p:nvCxnSpPr>
        <p:spPr>
          <a:xfrm>
            <a:off x="6875463" y="2349500"/>
            <a:ext cx="0" cy="19431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kstvak 5"/>
          <p:cNvSpPr txBox="1">
            <a:spLocks noChangeArrowheads="1"/>
          </p:cNvSpPr>
          <p:nvPr/>
        </p:nvSpPr>
        <p:spPr bwMode="auto">
          <a:xfrm>
            <a:off x="5080000" y="2060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1400">
                <a:latin typeface="Arial" panose="020B0604020202020204" pitchFamily="34" charset="0"/>
              </a:rPr>
              <a:t>6</a:t>
            </a:r>
          </a:p>
        </p:txBody>
      </p:sp>
      <p:sp>
        <p:nvSpPr>
          <p:cNvPr id="6" name="Tekstvak 6"/>
          <p:cNvSpPr txBox="1">
            <a:spLocks noChangeArrowheads="1"/>
          </p:cNvSpPr>
          <p:nvPr/>
        </p:nvSpPr>
        <p:spPr bwMode="auto">
          <a:xfrm>
            <a:off x="8459788" y="20605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1400">
                <a:latin typeface="Arial" panose="020B0604020202020204" pitchFamily="34" charset="0"/>
              </a:rPr>
              <a:t>7</a:t>
            </a:r>
          </a:p>
        </p:txBody>
      </p:sp>
      <p:sp>
        <p:nvSpPr>
          <p:cNvPr id="7" name="Tekstvak 7"/>
          <p:cNvSpPr txBox="1">
            <a:spLocks noChangeArrowheads="1"/>
          </p:cNvSpPr>
          <p:nvPr/>
        </p:nvSpPr>
        <p:spPr bwMode="auto">
          <a:xfrm>
            <a:off x="7380288" y="2659063"/>
            <a:ext cx="744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BE" altLang="nl-BE" sz="1600">
                <a:latin typeface="Arial" panose="020B0604020202020204" pitchFamily="34" charset="0"/>
              </a:rPr>
              <a:t>omzet</a:t>
            </a:r>
          </a:p>
        </p:txBody>
      </p:sp>
      <p:sp>
        <p:nvSpPr>
          <p:cNvPr id="8" name="Tekstvak 8"/>
          <p:cNvSpPr txBox="1">
            <a:spLocks noChangeArrowheads="1"/>
          </p:cNvSpPr>
          <p:nvPr/>
        </p:nvSpPr>
        <p:spPr bwMode="auto">
          <a:xfrm>
            <a:off x="5580063" y="2492375"/>
            <a:ext cx="10842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BE" altLang="nl-BE" sz="1600">
                <a:latin typeface="Arial" panose="020B0604020202020204" pitchFamily="34" charset="0"/>
              </a:rPr>
              <a:t>aankopen</a:t>
            </a:r>
          </a:p>
          <a:p>
            <a:pPr algn="ctr" eaLnBrk="1" hangingPunct="1">
              <a:spcBef>
                <a:spcPct val="0"/>
              </a:spcBef>
              <a:buFontTx/>
              <a:buNone/>
            </a:pPr>
            <a:r>
              <a:rPr lang="nl-BE" altLang="nl-BE" sz="1600">
                <a:latin typeface="Arial" panose="020B0604020202020204" pitchFamily="34" charset="0"/>
              </a:rPr>
              <a:t>en</a:t>
            </a:r>
          </a:p>
          <a:p>
            <a:pPr algn="ctr" eaLnBrk="1" hangingPunct="1">
              <a:spcBef>
                <a:spcPct val="0"/>
              </a:spcBef>
              <a:buFontTx/>
              <a:buNone/>
            </a:pPr>
            <a:r>
              <a:rPr lang="nl-BE" altLang="nl-BE" sz="1600">
                <a:latin typeface="Arial" panose="020B0604020202020204" pitchFamily="34" charset="0"/>
              </a:rPr>
              <a:t>kosten</a:t>
            </a:r>
          </a:p>
        </p:txBody>
      </p:sp>
      <p:sp>
        <p:nvSpPr>
          <p:cNvPr id="9" name="Tekstvak 1"/>
          <p:cNvSpPr txBox="1">
            <a:spLocks noChangeArrowheads="1"/>
          </p:cNvSpPr>
          <p:nvPr/>
        </p:nvSpPr>
        <p:spPr bwMode="auto">
          <a:xfrm>
            <a:off x="2089150" y="1949450"/>
            <a:ext cx="96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2000">
                <a:latin typeface="Arial" panose="020B0604020202020204" pitchFamily="34" charset="0"/>
              </a:rPr>
              <a:t>Balans</a:t>
            </a:r>
          </a:p>
        </p:txBody>
      </p:sp>
      <p:cxnSp>
        <p:nvCxnSpPr>
          <p:cNvPr id="10" name="Rechte verbindingslijn 9"/>
          <p:cNvCxnSpPr/>
          <p:nvPr/>
        </p:nvCxnSpPr>
        <p:spPr>
          <a:xfrm>
            <a:off x="539750" y="2336800"/>
            <a:ext cx="36703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2411413" y="2336800"/>
            <a:ext cx="0" cy="19446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kstvak 5"/>
          <p:cNvSpPr txBox="1">
            <a:spLocks noChangeArrowheads="1"/>
          </p:cNvSpPr>
          <p:nvPr/>
        </p:nvSpPr>
        <p:spPr bwMode="auto">
          <a:xfrm>
            <a:off x="468313" y="2049463"/>
            <a:ext cx="61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1400">
                <a:latin typeface="Arial" panose="020B0604020202020204" pitchFamily="34" charset="0"/>
              </a:rPr>
              <a:t>actief</a:t>
            </a:r>
          </a:p>
        </p:txBody>
      </p:sp>
      <p:sp>
        <p:nvSpPr>
          <p:cNvPr id="13" name="Tekstvak 6"/>
          <p:cNvSpPr txBox="1">
            <a:spLocks noChangeArrowheads="1"/>
          </p:cNvSpPr>
          <p:nvPr/>
        </p:nvSpPr>
        <p:spPr bwMode="auto">
          <a:xfrm>
            <a:off x="3492500" y="2049463"/>
            <a:ext cx="750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1400">
                <a:latin typeface="Arial" panose="020B0604020202020204" pitchFamily="34" charset="0"/>
              </a:rPr>
              <a:t>passief</a:t>
            </a:r>
          </a:p>
        </p:txBody>
      </p:sp>
      <p:sp>
        <p:nvSpPr>
          <p:cNvPr id="14" name="Tekstvak 7"/>
          <p:cNvSpPr txBox="1">
            <a:spLocks noChangeArrowheads="1"/>
          </p:cNvSpPr>
          <p:nvPr/>
        </p:nvSpPr>
        <p:spPr bwMode="auto">
          <a:xfrm>
            <a:off x="2916238" y="2565400"/>
            <a:ext cx="101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BE" altLang="nl-BE" sz="1600">
                <a:latin typeface="Arial" panose="020B0604020202020204" pitchFamily="34" charset="0"/>
              </a:rPr>
              <a:t>van waar</a:t>
            </a:r>
          </a:p>
          <a:p>
            <a:pPr algn="ctr" eaLnBrk="1" hangingPunct="1">
              <a:spcBef>
                <a:spcPct val="0"/>
              </a:spcBef>
              <a:buFontTx/>
              <a:buNone/>
            </a:pPr>
            <a:r>
              <a:rPr lang="nl-BE" altLang="nl-BE" sz="1600">
                <a:latin typeface="Arial" panose="020B0604020202020204" pitchFamily="34" charset="0"/>
              </a:rPr>
              <a:t>komt</a:t>
            </a:r>
          </a:p>
          <a:p>
            <a:pPr algn="ctr" eaLnBrk="1" hangingPunct="1">
              <a:spcBef>
                <a:spcPct val="0"/>
              </a:spcBef>
              <a:buFontTx/>
              <a:buNone/>
            </a:pPr>
            <a:r>
              <a:rPr lang="nl-BE" altLang="nl-BE" sz="1600">
                <a:latin typeface="Arial" panose="020B0604020202020204" pitchFamily="34" charset="0"/>
              </a:rPr>
              <a:t>het geld</a:t>
            </a:r>
          </a:p>
        </p:txBody>
      </p:sp>
      <p:sp>
        <p:nvSpPr>
          <p:cNvPr id="15" name="Tekstvak 8"/>
          <p:cNvSpPr txBox="1">
            <a:spLocks noChangeArrowheads="1"/>
          </p:cNvSpPr>
          <p:nvPr/>
        </p:nvSpPr>
        <p:spPr bwMode="auto">
          <a:xfrm>
            <a:off x="971550" y="2565400"/>
            <a:ext cx="1119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BE" altLang="nl-BE" sz="1600">
                <a:latin typeface="Arial" panose="020B0604020202020204" pitchFamily="34" charset="0"/>
              </a:rPr>
              <a:t>waar</a:t>
            </a:r>
          </a:p>
          <a:p>
            <a:pPr algn="ctr" eaLnBrk="1" hangingPunct="1">
              <a:spcBef>
                <a:spcPct val="0"/>
              </a:spcBef>
              <a:buFontTx/>
              <a:buNone/>
            </a:pPr>
            <a:r>
              <a:rPr lang="nl-BE" altLang="nl-BE" sz="1600">
                <a:latin typeface="Arial" panose="020B0604020202020204" pitchFamily="34" charset="0"/>
              </a:rPr>
              <a:t>is dat geld</a:t>
            </a:r>
          </a:p>
          <a:p>
            <a:pPr algn="ctr" eaLnBrk="1" hangingPunct="1">
              <a:spcBef>
                <a:spcPct val="0"/>
              </a:spcBef>
              <a:buFontTx/>
              <a:buNone/>
            </a:pPr>
            <a:r>
              <a:rPr lang="nl-BE" altLang="nl-BE" sz="1600">
                <a:latin typeface="Arial" panose="020B0604020202020204" pitchFamily="34" charset="0"/>
              </a:rPr>
              <a:t>naartoe</a:t>
            </a:r>
          </a:p>
        </p:txBody>
      </p:sp>
      <p:sp>
        <p:nvSpPr>
          <p:cNvPr id="16" name="Tekstvak 19"/>
          <p:cNvSpPr txBox="1">
            <a:spLocks noChangeArrowheads="1"/>
          </p:cNvSpPr>
          <p:nvPr/>
        </p:nvSpPr>
        <p:spPr bwMode="auto">
          <a:xfrm>
            <a:off x="5867400" y="3573463"/>
            <a:ext cx="792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1800">
                <a:solidFill>
                  <a:srgbClr val="C00000"/>
                </a:solidFill>
                <a:latin typeface="Arial" panose="020B0604020202020204" pitchFamily="34" charset="0"/>
              </a:rPr>
              <a:t>winst</a:t>
            </a:r>
          </a:p>
        </p:txBody>
      </p:sp>
      <p:sp>
        <p:nvSpPr>
          <p:cNvPr id="17" name="Tekstvak 20"/>
          <p:cNvSpPr txBox="1">
            <a:spLocks noChangeArrowheads="1"/>
          </p:cNvSpPr>
          <p:nvPr/>
        </p:nvSpPr>
        <p:spPr bwMode="auto">
          <a:xfrm>
            <a:off x="3059113" y="3573463"/>
            <a:ext cx="792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1800">
                <a:solidFill>
                  <a:srgbClr val="C00000"/>
                </a:solidFill>
                <a:latin typeface="Arial" panose="020B0604020202020204" pitchFamily="34" charset="0"/>
              </a:rPr>
              <a:t>winst</a:t>
            </a:r>
          </a:p>
        </p:txBody>
      </p:sp>
      <p:sp>
        <p:nvSpPr>
          <p:cNvPr id="18" name="Tekstvak 21"/>
          <p:cNvSpPr txBox="1">
            <a:spLocks noChangeArrowheads="1"/>
          </p:cNvSpPr>
          <p:nvPr/>
        </p:nvSpPr>
        <p:spPr bwMode="auto">
          <a:xfrm>
            <a:off x="4500563" y="3400425"/>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3600">
                <a:solidFill>
                  <a:srgbClr val="C00000"/>
                </a:solidFill>
                <a:latin typeface="Arial" panose="020B0604020202020204" pitchFamily="34" charset="0"/>
                <a:sym typeface="Symbol" panose="05050102010706020507" pitchFamily="18" charset="2"/>
              </a:rPr>
              <a:t></a:t>
            </a:r>
            <a:endParaRPr lang="nl-BE" altLang="nl-BE" sz="3600">
              <a:solidFill>
                <a:srgbClr val="C00000"/>
              </a:solidFill>
              <a:latin typeface="Arial" panose="020B0604020202020204" pitchFamily="34" charset="0"/>
            </a:endParaRPr>
          </a:p>
        </p:txBody>
      </p:sp>
    </p:spTree>
    <p:extLst>
      <p:ext uri="{BB962C8B-B14F-4D97-AF65-F5344CB8AC3E}">
        <p14:creationId xmlns:p14="http://schemas.microsoft.com/office/powerpoint/2010/main" val="223313120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0"/>
            <a:ext cx="3810000" cy="3810000"/>
          </a:xfrm>
          <a:prstGeom prst="rect">
            <a:avLst/>
          </a:prstGeom>
        </p:spPr>
      </p:pic>
      <p:sp>
        <p:nvSpPr>
          <p:cNvPr id="3" name="Tekstvak 2"/>
          <p:cNvSpPr txBox="1"/>
          <p:nvPr/>
        </p:nvSpPr>
        <p:spPr>
          <a:xfrm>
            <a:off x="2559333" y="1283958"/>
            <a:ext cx="4025333" cy="923330"/>
          </a:xfrm>
          <a:prstGeom prst="rect">
            <a:avLst/>
          </a:prstGeom>
          <a:noFill/>
        </p:spPr>
        <p:txBody>
          <a:bodyPr wrap="none" rtlCol="0">
            <a:spAutoFit/>
          </a:bodyPr>
          <a:lstStyle/>
          <a:p>
            <a:pPr algn="ctr"/>
            <a:r>
              <a:rPr lang="nl-BE">
                <a:solidFill>
                  <a:prstClr val="black"/>
                </a:solidFill>
              </a:rPr>
              <a:t>het verband </a:t>
            </a:r>
            <a:r>
              <a:rPr lang="nl-BE" smtClean="0">
                <a:solidFill>
                  <a:prstClr val="black"/>
                </a:solidFill>
              </a:rPr>
              <a:t>tussen </a:t>
            </a:r>
            <a:r>
              <a:rPr lang="nl-BE">
                <a:solidFill>
                  <a:prstClr val="black"/>
                </a:solidFill>
              </a:rPr>
              <a:t>het </a:t>
            </a:r>
            <a:endParaRPr lang="nl-BE" smtClean="0">
              <a:solidFill>
                <a:prstClr val="black"/>
              </a:solidFill>
            </a:endParaRPr>
          </a:p>
          <a:p>
            <a:pPr algn="ctr"/>
            <a:r>
              <a:rPr lang="nl-BE" smtClean="0">
                <a:solidFill>
                  <a:prstClr val="black"/>
                </a:solidFill>
              </a:rPr>
              <a:t>financiële </a:t>
            </a:r>
            <a:r>
              <a:rPr lang="nl-BE">
                <a:solidFill>
                  <a:prstClr val="black"/>
                </a:solidFill>
              </a:rPr>
              <a:t>resultaat van </a:t>
            </a:r>
            <a:r>
              <a:rPr lang="nl-BE" smtClean="0">
                <a:solidFill>
                  <a:prstClr val="black"/>
                </a:solidFill>
              </a:rPr>
              <a:t>de </a:t>
            </a:r>
            <a:r>
              <a:rPr lang="nl-BE">
                <a:solidFill>
                  <a:prstClr val="black"/>
                </a:solidFill>
              </a:rPr>
              <a:t>onderneming </a:t>
            </a:r>
            <a:endParaRPr lang="nl-BE" smtClean="0">
              <a:solidFill>
                <a:prstClr val="black"/>
              </a:solidFill>
            </a:endParaRPr>
          </a:p>
          <a:p>
            <a:pPr algn="ctr"/>
            <a:r>
              <a:rPr lang="nl-BE" smtClean="0">
                <a:solidFill>
                  <a:prstClr val="black"/>
                </a:solidFill>
              </a:rPr>
              <a:t>en </a:t>
            </a:r>
            <a:r>
              <a:rPr lang="nl-BE">
                <a:solidFill>
                  <a:prstClr val="black"/>
                </a:solidFill>
              </a:rPr>
              <a:t>het geïnvesteerde vermogen</a:t>
            </a:r>
          </a:p>
        </p:txBody>
      </p:sp>
    </p:spTree>
    <p:extLst>
      <p:ext uri="{BB962C8B-B14F-4D97-AF65-F5344CB8AC3E}">
        <p14:creationId xmlns:p14="http://schemas.microsoft.com/office/powerpoint/2010/main" val="366900876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1" y="48072"/>
            <a:ext cx="2253008" cy="2253008"/>
          </a:xfrm>
          <a:prstGeom prst="rect">
            <a:avLst/>
          </a:prstGeo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5" y="2215452"/>
            <a:ext cx="8973297" cy="1663212"/>
          </a:xfrm>
          <a:prstGeom prst="rect">
            <a:avLst/>
          </a:prstGeom>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05" y="5904258"/>
            <a:ext cx="955379" cy="722903"/>
          </a:xfrm>
          <a:prstGeom prst="rect">
            <a:avLst/>
          </a:prstGeom>
        </p:spPr>
      </p:pic>
      <p:sp>
        <p:nvSpPr>
          <p:cNvPr id="5" name="Tekstvak 4"/>
          <p:cNvSpPr txBox="1"/>
          <p:nvPr/>
        </p:nvSpPr>
        <p:spPr>
          <a:xfrm>
            <a:off x="1880487" y="556048"/>
            <a:ext cx="3786358" cy="738664"/>
          </a:xfrm>
          <a:prstGeom prst="rect">
            <a:avLst/>
          </a:prstGeom>
          <a:noFill/>
        </p:spPr>
        <p:txBody>
          <a:bodyPr wrap="none" rtlCol="0">
            <a:spAutoFit/>
          </a:bodyPr>
          <a:lstStyle/>
          <a:p>
            <a:pPr algn="ctr"/>
            <a:r>
              <a:rPr lang="nl-BE" sz="1400" smtClean="0">
                <a:solidFill>
                  <a:srgbClr val="C00000"/>
                </a:solidFill>
              </a:rPr>
              <a:t>is de onderneming</a:t>
            </a:r>
            <a:r>
              <a:rPr lang="nl-BE" sz="1400">
                <a:solidFill>
                  <a:srgbClr val="C00000"/>
                </a:solidFill>
              </a:rPr>
              <a:t> in staat </a:t>
            </a:r>
            <a:r>
              <a:rPr lang="nl-BE" sz="1400" smtClean="0">
                <a:solidFill>
                  <a:srgbClr val="C00000"/>
                </a:solidFill>
              </a:rPr>
              <a:t>om </a:t>
            </a:r>
            <a:r>
              <a:rPr lang="nl-BE" sz="1400">
                <a:solidFill>
                  <a:srgbClr val="C00000"/>
                </a:solidFill>
              </a:rPr>
              <a:t>aan haar </a:t>
            </a:r>
            <a:endParaRPr lang="nl-BE" sz="1400" smtClean="0">
              <a:solidFill>
                <a:srgbClr val="C00000"/>
              </a:solidFill>
            </a:endParaRPr>
          </a:p>
          <a:p>
            <a:pPr algn="ctr"/>
            <a:r>
              <a:rPr lang="nl-BE" sz="1400" smtClean="0">
                <a:solidFill>
                  <a:srgbClr val="C00000"/>
                </a:solidFill>
              </a:rPr>
              <a:t>direct opeisbare </a:t>
            </a:r>
            <a:r>
              <a:rPr lang="nl-BE" sz="1400">
                <a:solidFill>
                  <a:srgbClr val="C00000"/>
                </a:solidFill>
              </a:rPr>
              <a:t>verplichtingen (op korte termijn)</a:t>
            </a:r>
          </a:p>
          <a:p>
            <a:pPr algn="ctr"/>
            <a:r>
              <a:rPr lang="nl-BE" sz="1400" smtClean="0">
                <a:solidFill>
                  <a:srgbClr val="C00000"/>
                </a:solidFill>
              </a:rPr>
              <a:t>te </a:t>
            </a:r>
            <a:r>
              <a:rPr lang="nl-BE" sz="1400">
                <a:solidFill>
                  <a:srgbClr val="C00000"/>
                </a:solidFill>
              </a:rPr>
              <a:t>kunnen </a:t>
            </a:r>
            <a:r>
              <a:rPr lang="nl-BE" sz="1400" smtClean="0">
                <a:solidFill>
                  <a:srgbClr val="C00000"/>
                </a:solidFill>
              </a:rPr>
              <a:t>voldoen</a:t>
            </a:r>
          </a:p>
        </p:txBody>
      </p:sp>
    </p:spTree>
    <p:extLst>
      <p:ext uri="{BB962C8B-B14F-4D97-AF65-F5344CB8AC3E}">
        <p14:creationId xmlns:p14="http://schemas.microsoft.com/office/powerpoint/2010/main" val="272149574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1" y="48072"/>
            <a:ext cx="2253008" cy="2253008"/>
          </a:xfrm>
          <a:prstGeom prst="rect">
            <a:avLst/>
          </a:prstGeom>
        </p:spPr>
      </p:pic>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1" y="2089271"/>
            <a:ext cx="8653992" cy="3702159"/>
          </a:xfrm>
          <a:prstGeom prst="rect">
            <a:avLst/>
          </a:prstGeom>
        </p:spPr>
      </p:pic>
      <p:pic>
        <p:nvPicPr>
          <p:cNvPr id="13" name="Afbeelding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05" y="5904258"/>
            <a:ext cx="955379" cy="722903"/>
          </a:xfrm>
          <a:prstGeom prst="rect">
            <a:avLst/>
          </a:prstGeom>
        </p:spPr>
      </p:pic>
      <p:sp>
        <p:nvSpPr>
          <p:cNvPr id="5" name="Tekstvak 4"/>
          <p:cNvSpPr txBox="1"/>
          <p:nvPr/>
        </p:nvSpPr>
        <p:spPr>
          <a:xfrm>
            <a:off x="1880487" y="556048"/>
            <a:ext cx="3786358" cy="738664"/>
          </a:xfrm>
          <a:prstGeom prst="rect">
            <a:avLst/>
          </a:prstGeom>
          <a:noFill/>
        </p:spPr>
        <p:txBody>
          <a:bodyPr wrap="none" rtlCol="0">
            <a:spAutoFit/>
          </a:bodyPr>
          <a:lstStyle/>
          <a:p>
            <a:pPr algn="ctr"/>
            <a:r>
              <a:rPr lang="nl-BE" sz="1400" smtClean="0">
                <a:solidFill>
                  <a:srgbClr val="C00000"/>
                </a:solidFill>
              </a:rPr>
              <a:t>is de onderneming</a:t>
            </a:r>
            <a:r>
              <a:rPr lang="nl-BE" sz="1400">
                <a:solidFill>
                  <a:srgbClr val="C00000"/>
                </a:solidFill>
              </a:rPr>
              <a:t> in staat </a:t>
            </a:r>
            <a:r>
              <a:rPr lang="nl-BE" sz="1400" smtClean="0">
                <a:solidFill>
                  <a:srgbClr val="C00000"/>
                </a:solidFill>
              </a:rPr>
              <a:t>om </a:t>
            </a:r>
            <a:r>
              <a:rPr lang="nl-BE" sz="1400">
                <a:solidFill>
                  <a:srgbClr val="C00000"/>
                </a:solidFill>
              </a:rPr>
              <a:t>aan haar </a:t>
            </a:r>
            <a:endParaRPr lang="nl-BE" sz="1400" smtClean="0">
              <a:solidFill>
                <a:srgbClr val="C00000"/>
              </a:solidFill>
            </a:endParaRPr>
          </a:p>
          <a:p>
            <a:pPr algn="ctr"/>
            <a:r>
              <a:rPr lang="nl-BE" sz="1400" smtClean="0">
                <a:solidFill>
                  <a:srgbClr val="C00000"/>
                </a:solidFill>
              </a:rPr>
              <a:t>direct opeisbare </a:t>
            </a:r>
            <a:r>
              <a:rPr lang="nl-BE" sz="1400">
                <a:solidFill>
                  <a:srgbClr val="C00000"/>
                </a:solidFill>
              </a:rPr>
              <a:t>verplichtingen (op korte termijn)</a:t>
            </a:r>
          </a:p>
          <a:p>
            <a:pPr algn="ctr"/>
            <a:r>
              <a:rPr lang="nl-BE" sz="1400" smtClean="0">
                <a:solidFill>
                  <a:srgbClr val="C00000"/>
                </a:solidFill>
              </a:rPr>
              <a:t>te </a:t>
            </a:r>
            <a:r>
              <a:rPr lang="nl-BE" sz="1400">
                <a:solidFill>
                  <a:srgbClr val="C00000"/>
                </a:solidFill>
              </a:rPr>
              <a:t>kunnen </a:t>
            </a:r>
            <a:r>
              <a:rPr lang="nl-BE" sz="1400" smtClean="0">
                <a:solidFill>
                  <a:srgbClr val="C00000"/>
                </a:solidFill>
              </a:rPr>
              <a:t>voldoen</a:t>
            </a:r>
          </a:p>
        </p:txBody>
      </p:sp>
    </p:spTree>
    <p:extLst>
      <p:ext uri="{BB962C8B-B14F-4D97-AF65-F5344CB8AC3E}">
        <p14:creationId xmlns:p14="http://schemas.microsoft.com/office/powerpoint/2010/main" val="425441368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1" y="48072"/>
            <a:ext cx="2253008" cy="2253008"/>
          </a:xfrm>
          <a:prstGeom prst="rect">
            <a:avLst/>
          </a:prstGeo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 y="1855595"/>
            <a:ext cx="9039397" cy="2625970"/>
          </a:xfrm>
          <a:prstGeom prst="rect">
            <a:avLst/>
          </a:prstGeom>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05" y="5904258"/>
            <a:ext cx="955379" cy="722903"/>
          </a:xfrm>
          <a:prstGeom prst="rect">
            <a:avLst/>
          </a:prstGeom>
        </p:spPr>
      </p:pic>
      <p:sp>
        <p:nvSpPr>
          <p:cNvPr id="5" name="Tekstvak 4"/>
          <p:cNvSpPr txBox="1"/>
          <p:nvPr/>
        </p:nvSpPr>
        <p:spPr>
          <a:xfrm>
            <a:off x="1880487" y="556048"/>
            <a:ext cx="3786358" cy="738664"/>
          </a:xfrm>
          <a:prstGeom prst="rect">
            <a:avLst/>
          </a:prstGeom>
          <a:noFill/>
        </p:spPr>
        <p:txBody>
          <a:bodyPr wrap="none" rtlCol="0">
            <a:spAutoFit/>
          </a:bodyPr>
          <a:lstStyle/>
          <a:p>
            <a:pPr algn="ctr"/>
            <a:r>
              <a:rPr lang="nl-BE" sz="1400" smtClean="0">
                <a:solidFill>
                  <a:srgbClr val="C00000"/>
                </a:solidFill>
              </a:rPr>
              <a:t>is de onderneming</a:t>
            </a:r>
            <a:r>
              <a:rPr lang="nl-BE" sz="1400">
                <a:solidFill>
                  <a:srgbClr val="C00000"/>
                </a:solidFill>
              </a:rPr>
              <a:t> in staat </a:t>
            </a:r>
            <a:r>
              <a:rPr lang="nl-BE" sz="1400" smtClean="0">
                <a:solidFill>
                  <a:srgbClr val="C00000"/>
                </a:solidFill>
              </a:rPr>
              <a:t>om </a:t>
            </a:r>
            <a:r>
              <a:rPr lang="nl-BE" sz="1400">
                <a:solidFill>
                  <a:srgbClr val="C00000"/>
                </a:solidFill>
              </a:rPr>
              <a:t>aan haar </a:t>
            </a:r>
            <a:endParaRPr lang="nl-BE" sz="1400" smtClean="0">
              <a:solidFill>
                <a:srgbClr val="C00000"/>
              </a:solidFill>
            </a:endParaRPr>
          </a:p>
          <a:p>
            <a:pPr algn="ctr"/>
            <a:r>
              <a:rPr lang="nl-BE" sz="1400" smtClean="0">
                <a:solidFill>
                  <a:srgbClr val="C00000"/>
                </a:solidFill>
              </a:rPr>
              <a:t>direct opeisbare </a:t>
            </a:r>
            <a:r>
              <a:rPr lang="nl-BE" sz="1400">
                <a:solidFill>
                  <a:srgbClr val="C00000"/>
                </a:solidFill>
              </a:rPr>
              <a:t>verplichtingen (op korte termijn)</a:t>
            </a:r>
          </a:p>
          <a:p>
            <a:pPr algn="ctr"/>
            <a:r>
              <a:rPr lang="nl-BE" sz="1400" smtClean="0">
                <a:solidFill>
                  <a:srgbClr val="C00000"/>
                </a:solidFill>
              </a:rPr>
              <a:t>te </a:t>
            </a:r>
            <a:r>
              <a:rPr lang="nl-BE" sz="1400">
                <a:solidFill>
                  <a:srgbClr val="C00000"/>
                </a:solidFill>
              </a:rPr>
              <a:t>kunnen </a:t>
            </a:r>
            <a:r>
              <a:rPr lang="nl-BE" sz="1400" smtClean="0">
                <a:solidFill>
                  <a:srgbClr val="C00000"/>
                </a:solidFill>
              </a:rPr>
              <a:t>voldoen</a:t>
            </a:r>
          </a:p>
        </p:txBody>
      </p:sp>
    </p:spTree>
    <p:extLst>
      <p:ext uri="{BB962C8B-B14F-4D97-AF65-F5344CB8AC3E}">
        <p14:creationId xmlns:p14="http://schemas.microsoft.com/office/powerpoint/2010/main" val="82391248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1" y="48072"/>
            <a:ext cx="2253008" cy="2253008"/>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05" y="5904258"/>
            <a:ext cx="955379" cy="722903"/>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50" y="2139950"/>
            <a:ext cx="8318500" cy="2578100"/>
          </a:xfrm>
          <a:prstGeom prst="rect">
            <a:avLst/>
          </a:prstGeom>
        </p:spPr>
      </p:pic>
    </p:spTree>
    <p:extLst>
      <p:ext uri="{BB962C8B-B14F-4D97-AF65-F5344CB8AC3E}">
        <p14:creationId xmlns:p14="http://schemas.microsoft.com/office/powerpoint/2010/main" val="426679662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1" y="48072"/>
            <a:ext cx="2253008" cy="2253008"/>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05" y="5904258"/>
            <a:ext cx="955379" cy="722903"/>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50" y="2139950"/>
            <a:ext cx="8318500" cy="2578100"/>
          </a:xfrm>
          <a:prstGeom prst="rect">
            <a:avLst/>
          </a:prstGeom>
        </p:spPr>
      </p:pic>
      <p:pic>
        <p:nvPicPr>
          <p:cNvPr id="3" name="Afbeelding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3847" y="659814"/>
            <a:ext cx="2222222" cy="5244444"/>
          </a:xfrm>
          <a:prstGeom prst="rect">
            <a:avLst/>
          </a:prstGeom>
        </p:spPr>
      </p:pic>
    </p:spTree>
    <p:extLst>
      <p:ext uri="{BB962C8B-B14F-4D97-AF65-F5344CB8AC3E}">
        <p14:creationId xmlns:p14="http://schemas.microsoft.com/office/powerpoint/2010/main" val="218477045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1" y="48072"/>
            <a:ext cx="2253008" cy="2253008"/>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05" y="5904258"/>
            <a:ext cx="955379" cy="722903"/>
          </a:xfrm>
          <a:prstGeom prst="rect">
            <a:avLst/>
          </a:prstGeom>
        </p:spPr>
      </p:pic>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50" y="2139950"/>
            <a:ext cx="8318500" cy="2578100"/>
          </a:xfrm>
          <a:prstGeom prst="rect">
            <a:avLst/>
          </a:prstGeom>
        </p:spPr>
      </p:pic>
    </p:spTree>
    <p:extLst>
      <p:ext uri="{BB962C8B-B14F-4D97-AF65-F5344CB8AC3E}">
        <p14:creationId xmlns:p14="http://schemas.microsoft.com/office/powerpoint/2010/main" val="395234472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1" y="48072"/>
            <a:ext cx="2253008" cy="2253008"/>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05" y="5904258"/>
            <a:ext cx="955379" cy="722903"/>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50" y="2139950"/>
            <a:ext cx="8318500" cy="2578100"/>
          </a:xfrm>
          <a:prstGeom prst="rect">
            <a:avLst/>
          </a:prstGeom>
        </p:spPr>
      </p:pic>
      <p:pic>
        <p:nvPicPr>
          <p:cNvPr id="3" name="Afbeelding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3847" y="659814"/>
            <a:ext cx="2222222" cy="5244444"/>
          </a:xfrm>
          <a:prstGeom prst="rect">
            <a:avLst/>
          </a:prstGeom>
        </p:spPr>
      </p:pic>
    </p:spTree>
    <p:extLst>
      <p:ext uri="{BB962C8B-B14F-4D97-AF65-F5344CB8AC3E}">
        <p14:creationId xmlns:p14="http://schemas.microsoft.com/office/powerpoint/2010/main" val="177056922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1" y="48072"/>
            <a:ext cx="2253008" cy="2253008"/>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05" y="5904258"/>
            <a:ext cx="955379" cy="722903"/>
          </a:xfrm>
          <a:prstGeom prst="rect">
            <a:avLst/>
          </a:prstGeom>
        </p:spPr>
      </p:pic>
      <p:sp>
        <p:nvSpPr>
          <p:cNvPr id="5" name="Rechthoek 4"/>
          <p:cNvSpPr/>
          <p:nvPr/>
        </p:nvSpPr>
        <p:spPr>
          <a:xfrm>
            <a:off x="7046752" y="3103927"/>
            <a:ext cx="1795244" cy="528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670" y="2088722"/>
            <a:ext cx="8673883" cy="2558916"/>
          </a:xfrm>
          <a:prstGeom prst="rect">
            <a:avLst/>
          </a:prstGeom>
        </p:spPr>
      </p:pic>
    </p:spTree>
    <p:extLst>
      <p:ext uri="{BB962C8B-B14F-4D97-AF65-F5344CB8AC3E}">
        <p14:creationId xmlns:p14="http://schemas.microsoft.com/office/powerpoint/2010/main" val="294629679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72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8" y="0"/>
            <a:ext cx="11673787" cy="6858000"/>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7" name="Tekstvak 6"/>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502" y="1419298"/>
            <a:ext cx="2666666" cy="3142857"/>
          </a:xfrm>
          <a:prstGeom prst="rect">
            <a:avLst/>
          </a:prstGeom>
        </p:spPr>
      </p:pic>
    </p:spTree>
    <p:extLst>
      <p:ext uri="{BB962C8B-B14F-4D97-AF65-F5344CB8AC3E}">
        <p14:creationId xmlns:p14="http://schemas.microsoft.com/office/powerpoint/2010/main" val="183447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0"/>
            <a:ext cx="3810000" cy="3810000"/>
          </a:xfrm>
          <a:prstGeom prst="rect">
            <a:avLst/>
          </a:prstGeom>
        </p:spPr>
      </p:pic>
      <p:sp>
        <p:nvSpPr>
          <p:cNvPr id="3" name="Tekstvak 2"/>
          <p:cNvSpPr txBox="1"/>
          <p:nvPr/>
        </p:nvSpPr>
        <p:spPr>
          <a:xfrm>
            <a:off x="457952" y="1368421"/>
            <a:ext cx="3266600" cy="646331"/>
          </a:xfrm>
          <a:prstGeom prst="rect">
            <a:avLst/>
          </a:prstGeom>
          <a:noFill/>
        </p:spPr>
        <p:txBody>
          <a:bodyPr wrap="none" rtlCol="0">
            <a:spAutoFit/>
          </a:bodyPr>
          <a:lstStyle/>
          <a:p>
            <a:pPr algn="ctr"/>
            <a:r>
              <a:rPr lang="nl-BE">
                <a:solidFill>
                  <a:prstClr val="black"/>
                </a:solidFill>
              </a:rPr>
              <a:t> in hoeverre </a:t>
            </a:r>
            <a:r>
              <a:rPr lang="nl-BE" smtClean="0">
                <a:solidFill>
                  <a:prstClr val="black"/>
                </a:solidFill>
              </a:rPr>
              <a:t>is de onderneming </a:t>
            </a:r>
          </a:p>
          <a:p>
            <a:pPr algn="ctr"/>
            <a:r>
              <a:rPr lang="nl-BE" smtClean="0">
                <a:solidFill>
                  <a:prstClr val="black"/>
                </a:solidFill>
              </a:rPr>
              <a:t>afhankelijk van de schuldeisers</a:t>
            </a:r>
            <a:endParaRPr lang="nl-BE">
              <a:solidFill>
                <a:prstClr val="black"/>
              </a:solidFill>
            </a:endParaRPr>
          </a:p>
        </p:txBody>
      </p:sp>
      <p:sp>
        <p:nvSpPr>
          <p:cNvPr id="5" name="Tekstvak 4"/>
          <p:cNvSpPr txBox="1"/>
          <p:nvPr/>
        </p:nvSpPr>
        <p:spPr>
          <a:xfrm>
            <a:off x="6249507" y="3258174"/>
            <a:ext cx="1747338" cy="646331"/>
          </a:xfrm>
          <a:prstGeom prst="rect">
            <a:avLst/>
          </a:prstGeom>
          <a:noFill/>
        </p:spPr>
        <p:txBody>
          <a:bodyPr wrap="none" rtlCol="0">
            <a:spAutoFit/>
          </a:bodyPr>
          <a:lstStyle/>
          <a:p>
            <a:pPr algn="ctr"/>
            <a:r>
              <a:rPr lang="nl-BE" smtClean="0">
                <a:solidFill>
                  <a:prstClr val="black"/>
                </a:solidFill>
              </a:rPr>
              <a:t>Eigen vermogen</a:t>
            </a:r>
          </a:p>
          <a:p>
            <a:pPr algn="ctr"/>
            <a:r>
              <a:rPr lang="nl-BE" smtClean="0">
                <a:solidFill>
                  <a:prstClr val="black"/>
                </a:solidFill>
              </a:rPr>
              <a:t>Totaal vermogen</a:t>
            </a:r>
            <a:endParaRPr lang="nl-BE">
              <a:solidFill>
                <a:prstClr val="black"/>
              </a:solidFill>
            </a:endParaRPr>
          </a:p>
        </p:txBody>
      </p:sp>
      <p:cxnSp>
        <p:nvCxnSpPr>
          <p:cNvPr id="7" name="Rechte verbindingslijn 6"/>
          <p:cNvCxnSpPr>
            <a:stCxn id="5" idx="1"/>
            <a:endCxn id="5" idx="3"/>
          </p:cNvCxnSpPr>
          <p:nvPr/>
        </p:nvCxnSpPr>
        <p:spPr>
          <a:xfrm>
            <a:off x="6249507" y="3581340"/>
            <a:ext cx="17473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kstvak 2"/>
          <p:cNvSpPr txBox="1">
            <a:spLocks noChangeArrowheads="1"/>
          </p:cNvSpPr>
          <p:nvPr/>
        </p:nvSpPr>
        <p:spPr bwMode="auto">
          <a:xfrm>
            <a:off x="457952" y="5131640"/>
            <a:ext cx="379161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nl-NL" smtClean="0">
                <a:solidFill>
                  <a:prstClr val="black"/>
                </a:solidFill>
              </a:rPr>
              <a:t>dat het </a:t>
            </a:r>
            <a:r>
              <a:rPr lang="nl-NL">
                <a:solidFill>
                  <a:prstClr val="black"/>
                </a:solidFill>
              </a:rPr>
              <a:t>financiële risico, bepaald door:</a:t>
            </a:r>
          </a:p>
          <a:p>
            <a:pPr lvl="1"/>
            <a:r>
              <a:rPr lang="nl-NL">
                <a:solidFill>
                  <a:prstClr val="black"/>
                </a:solidFill>
              </a:rPr>
              <a:t>	</a:t>
            </a:r>
            <a:r>
              <a:rPr lang="nl-NL" smtClean="0">
                <a:solidFill>
                  <a:prstClr val="black"/>
                </a:solidFill>
              </a:rPr>
              <a:t>Kapitaalaflossing</a:t>
            </a:r>
            <a:endParaRPr lang="nl-NL">
              <a:solidFill>
                <a:prstClr val="black"/>
              </a:solidFill>
            </a:endParaRPr>
          </a:p>
          <a:p>
            <a:pPr lvl="1"/>
            <a:r>
              <a:rPr lang="nl-NL">
                <a:solidFill>
                  <a:prstClr val="black"/>
                </a:solidFill>
              </a:rPr>
              <a:t>	</a:t>
            </a:r>
            <a:r>
              <a:rPr lang="nl-NL" smtClean="0">
                <a:solidFill>
                  <a:prstClr val="black"/>
                </a:solidFill>
              </a:rPr>
              <a:t>Intrestkost</a:t>
            </a:r>
            <a:endParaRPr lang="nl-NL">
              <a:solidFill>
                <a:prstClr val="black"/>
              </a:solidFill>
            </a:endParaRPr>
          </a:p>
          <a:p>
            <a:pPr lvl="1"/>
            <a:r>
              <a:rPr lang="nl-NL">
                <a:solidFill>
                  <a:prstClr val="black"/>
                </a:solidFill>
              </a:rPr>
              <a:t>	</a:t>
            </a:r>
            <a:r>
              <a:rPr lang="nl-NL" smtClean="0">
                <a:solidFill>
                  <a:prstClr val="black"/>
                </a:solidFill>
              </a:rPr>
              <a:t>Betalingstermijn</a:t>
            </a:r>
            <a:endParaRPr lang="nl-NL">
              <a:solidFill>
                <a:prstClr val="black"/>
              </a:solidFill>
            </a:endParaRPr>
          </a:p>
          <a:p>
            <a:r>
              <a:rPr lang="nl-BE">
                <a:solidFill>
                  <a:prstClr val="black"/>
                </a:solidFill>
              </a:rPr>
              <a:t>beheersbaar is</a:t>
            </a:r>
            <a:endParaRPr lang="nl-NL">
              <a:solidFill>
                <a:prstClr val="black"/>
              </a:solidFill>
            </a:endParaRPr>
          </a:p>
        </p:txBody>
      </p:sp>
      <p:sp>
        <p:nvSpPr>
          <p:cNvPr id="6" name="Tekstvak 5"/>
          <p:cNvSpPr txBox="1"/>
          <p:nvPr/>
        </p:nvSpPr>
        <p:spPr>
          <a:xfrm>
            <a:off x="5968721" y="2249102"/>
            <a:ext cx="2615396" cy="369332"/>
          </a:xfrm>
          <a:prstGeom prst="rect">
            <a:avLst/>
          </a:prstGeom>
          <a:noFill/>
        </p:spPr>
        <p:txBody>
          <a:bodyPr wrap="none" rtlCol="0">
            <a:spAutoFit/>
          </a:bodyPr>
          <a:lstStyle/>
          <a:p>
            <a:r>
              <a:rPr lang="nl-BE" smtClean="0">
                <a:solidFill>
                  <a:prstClr val="black"/>
                </a:solidFill>
              </a:rPr>
              <a:t>solvabiliteit = schuldgraad</a:t>
            </a:r>
            <a:endParaRPr lang="nl-BE">
              <a:solidFill>
                <a:prstClr val="black"/>
              </a:solidFill>
            </a:endParaRPr>
          </a:p>
        </p:txBody>
      </p:sp>
      <p:sp>
        <p:nvSpPr>
          <p:cNvPr id="9" name="Tekstvak 8"/>
          <p:cNvSpPr txBox="1"/>
          <p:nvPr/>
        </p:nvSpPr>
        <p:spPr>
          <a:xfrm>
            <a:off x="6138606" y="5836907"/>
            <a:ext cx="676788" cy="369332"/>
          </a:xfrm>
          <a:prstGeom prst="rect">
            <a:avLst/>
          </a:prstGeom>
          <a:noFill/>
        </p:spPr>
        <p:txBody>
          <a:bodyPr wrap="none" rtlCol="0">
            <a:spAutoFit/>
          </a:bodyPr>
          <a:lstStyle/>
          <a:p>
            <a:r>
              <a:rPr lang="nl-BE" smtClean="0">
                <a:solidFill>
                  <a:prstClr val="black"/>
                </a:solidFill>
              </a:rPr>
              <a:t>= 1/3</a:t>
            </a:r>
            <a:endParaRPr lang="nl-BE">
              <a:solidFill>
                <a:prstClr val="black"/>
              </a:solidFill>
            </a:endParaRPr>
          </a:p>
        </p:txBody>
      </p:sp>
    </p:spTree>
    <p:extLst>
      <p:ext uri="{BB962C8B-B14F-4D97-AF65-F5344CB8AC3E}">
        <p14:creationId xmlns:p14="http://schemas.microsoft.com/office/powerpoint/2010/main" val="44909360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3" y="56942"/>
            <a:ext cx="2274277" cy="2274277"/>
          </a:xfrm>
          <a:prstGeom prst="rect">
            <a:avLst/>
          </a:prstGeo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3" y="2169135"/>
            <a:ext cx="8898715" cy="3467990"/>
          </a:xfrm>
          <a:prstGeom prst="rect">
            <a:avLst/>
          </a:prstGeom>
        </p:spPr>
      </p:pic>
    </p:spTree>
    <p:extLst>
      <p:ext uri="{BB962C8B-B14F-4D97-AF65-F5344CB8AC3E}">
        <p14:creationId xmlns:p14="http://schemas.microsoft.com/office/powerpoint/2010/main" val="381111572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3" y="56942"/>
            <a:ext cx="2274277" cy="2274277"/>
          </a:xfrm>
          <a:prstGeom prst="rect">
            <a:avLst/>
          </a:prstGeo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3" y="2114132"/>
            <a:ext cx="8955816" cy="3271784"/>
          </a:xfrm>
          <a:prstGeom prst="rect">
            <a:avLst/>
          </a:prstGeom>
        </p:spPr>
      </p:pic>
    </p:spTree>
    <p:extLst>
      <p:ext uri="{BB962C8B-B14F-4D97-AF65-F5344CB8AC3E}">
        <p14:creationId xmlns:p14="http://schemas.microsoft.com/office/powerpoint/2010/main" val="364826881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3" y="56942"/>
            <a:ext cx="2274277" cy="2274277"/>
          </a:xfrm>
          <a:prstGeom prst="rect">
            <a:avLst/>
          </a:prstGeo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3" y="2058604"/>
            <a:ext cx="8801660" cy="3216781"/>
          </a:xfrm>
          <a:prstGeom prst="rect">
            <a:avLst/>
          </a:prstGeom>
        </p:spPr>
      </p:pic>
    </p:spTree>
    <p:extLst>
      <p:ext uri="{BB962C8B-B14F-4D97-AF65-F5344CB8AC3E}">
        <p14:creationId xmlns:p14="http://schemas.microsoft.com/office/powerpoint/2010/main" val="425601049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80879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0"/>
            <a:ext cx="3810000" cy="3810000"/>
          </a:xfrm>
          <a:prstGeom prst="rect">
            <a:avLst/>
          </a:prstGeom>
        </p:spPr>
      </p:pic>
      <p:sp>
        <p:nvSpPr>
          <p:cNvPr id="9" name="Tekstvak 8"/>
          <p:cNvSpPr txBox="1"/>
          <p:nvPr/>
        </p:nvSpPr>
        <p:spPr>
          <a:xfrm>
            <a:off x="3726934" y="600670"/>
            <a:ext cx="4025333" cy="923330"/>
          </a:xfrm>
          <a:prstGeom prst="rect">
            <a:avLst/>
          </a:prstGeom>
          <a:noFill/>
        </p:spPr>
        <p:txBody>
          <a:bodyPr wrap="none" rtlCol="0">
            <a:spAutoFit/>
          </a:bodyPr>
          <a:lstStyle/>
          <a:p>
            <a:pPr algn="ctr"/>
            <a:r>
              <a:rPr lang="nl-BE">
                <a:solidFill>
                  <a:prstClr val="black"/>
                </a:solidFill>
              </a:rPr>
              <a:t>het verband </a:t>
            </a:r>
            <a:r>
              <a:rPr lang="nl-BE" smtClean="0">
                <a:solidFill>
                  <a:prstClr val="black"/>
                </a:solidFill>
              </a:rPr>
              <a:t>tussen </a:t>
            </a:r>
            <a:r>
              <a:rPr lang="nl-BE">
                <a:solidFill>
                  <a:prstClr val="black"/>
                </a:solidFill>
              </a:rPr>
              <a:t>het </a:t>
            </a:r>
            <a:endParaRPr lang="nl-BE" smtClean="0">
              <a:solidFill>
                <a:prstClr val="black"/>
              </a:solidFill>
            </a:endParaRPr>
          </a:p>
          <a:p>
            <a:pPr algn="ctr"/>
            <a:r>
              <a:rPr lang="nl-BE" smtClean="0">
                <a:solidFill>
                  <a:prstClr val="black"/>
                </a:solidFill>
              </a:rPr>
              <a:t>financiële </a:t>
            </a:r>
            <a:r>
              <a:rPr lang="nl-BE">
                <a:solidFill>
                  <a:prstClr val="black"/>
                </a:solidFill>
              </a:rPr>
              <a:t>resultaat van </a:t>
            </a:r>
            <a:r>
              <a:rPr lang="nl-BE" smtClean="0">
                <a:solidFill>
                  <a:prstClr val="black"/>
                </a:solidFill>
              </a:rPr>
              <a:t>de </a:t>
            </a:r>
            <a:r>
              <a:rPr lang="nl-BE">
                <a:solidFill>
                  <a:prstClr val="black"/>
                </a:solidFill>
              </a:rPr>
              <a:t>onderneming </a:t>
            </a:r>
            <a:endParaRPr lang="nl-BE" smtClean="0">
              <a:solidFill>
                <a:prstClr val="black"/>
              </a:solidFill>
            </a:endParaRPr>
          </a:p>
          <a:p>
            <a:pPr algn="ctr"/>
            <a:r>
              <a:rPr lang="nl-BE" smtClean="0">
                <a:solidFill>
                  <a:prstClr val="black"/>
                </a:solidFill>
              </a:rPr>
              <a:t>en </a:t>
            </a:r>
            <a:r>
              <a:rPr lang="nl-BE">
                <a:solidFill>
                  <a:prstClr val="black"/>
                </a:solidFill>
              </a:rPr>
              <a:t>het geïnvesteerde vermogen</a:t>
            </a:r>
          </a:p>
        </p:txBody>
      </p:sp>
      <p:sp>
        <p:nvSpPr>
          <p:cNvPr id="10" name="Tekstvak 3"/>
          <p:cNvSpPr txBox="1">
            <a:spLocks noChangeArrowheads="1"/>
          </p:cNvSpPr>
          <p:nvPr/>
        </p:nvSpPr>
        <p:spPr bwMode="auto">
          <a:xfrm>
            <a:off x="435534" y="1717070"/>
            <a:ext cx="67441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nl-BE">
                <a:solidFill>
                  <a:prstClr val="black"/>
                </a:solidFill>
              </a:rPr>
              <a:t>alle ingezette middelen winstgevend zijn</a:t>
            </a:r>
          </a:p>
          <a:p>
            <a:endParaRPr lang="nl-BE">
              <a:solidFill>
                <a:prstClr val="black"/>
              </a:solidFill>
            </a:endParaRPr>
          </a:p>
          <a:p>
            <a:r>
              <a:rPr lang="nl-BE">
                <a:solidFill>
                  <a:prstClr val="black"/>
                </a:solidFill>
                <a:latin typeface="Arial Narrow" panose="020B0606020202030204" pitchFamily="34" charset="0"/>
              </a:rPr>
              <a:t>		Houdt geen rekening met financieringswijze en fiscaliteit</a:t>
            </a:r>
            <a:endParaRPr lang="nl-BE">
              <a:solidFill>
                <a:prstClr val="black"/>
              </a:solidFill>
            </a:endParaRPr>
          </a:p>
        </p:txBody>
      </p:sp>
      <p:sp>
        <p:nvSpPr>
          <p:cNvPr id="3" name="Tekstvak 2"/>
          <p:cNvSpPr txBox="1"/>
          <p:nvPr/>
        </p:nvSpPr>
        <p:spPr>
          <a:xfrm>
            <a:off x="311499" y="4995066"/>
            <a:ext cx="8379473" cy="923330"/>
          </a:xfrm>
          <a:prstGeom prst="rect">
            <a:avLst/>
          </a:prstGeom>
          <a:noFill/>
        </p:spPr>
        <p:txBody>
          <a:bodyPr wrap="none" rtlCol="0">
            <a:spAutoFit/>
          </a:bodyPr>
          <a:lstStyle/>
          <a:p>
            <a:r>
              <a:rPr lang="nl-BE">
                <a:solidFill>
                  <a:prstClr val="black"/>
                </a:solidFill>
              </a:rPr>
              <a:t>De onderneming moet niet enkel de rente voor het vreemd vermogen kunnen betalen, </a:t>
            </a:r>
            <a:endParaRPr lang="nl-BE" smtClean="0">
              <a:solidFill>
                <a:prstClr val="black"/>
              </a:solidFill>
            </a:endParaRPr>
          </a:p>
          <a:p>
            <a:r>
              <a:rPr lang="nl-BE" smtClean="0">
                <a:solidFill>
                  <a:prstClr val="black"/>
                </a:solidFill>
              </a:rPr>
              <a:t>maar </a:t>
            </a:r>
            <a:r>
              <a:rPr lang="nl-BE">
                <a:solidFill>
                  <a:prstClr val="black"/>
                </a:solidFill>
              </a:rPr>
              <a:t>daarnaast ook de aandeelhouders kunnen vergoeden voor het ingebrachte </a:t>
            </a:r>
            <a:endParaRPr lang="nl-BE" smtClean="0">
              <a:solidFill>
                <a:prstClr val="black"/>
              </a:solidFill>
            </a:endParaRPr>
          </a:p>
          <a:p>
            <a:r>
              <a:rPr lang="nl-BE" smtClean="0">
                <a:solidFill>
                  <a:prstClr val="black"/>
                </a:solidFill>
              </a:rPr>
              <a:t>kapitaal </a:t>
            </a:r>
            <a:r>
              <a:rPr lang="nl-BE">
                <a:solidFill>
                  <a:prstClr val="black"/>
                </a:solidFill>
              </a:rPr>
              <a:t>en voor het gelopen risico.</a:t>
            </a:r>
          </a:p>
        </p:txBody>
      </p:sp>
    </p:spTree>
    <p:extLst>
      <p:ext uri="{BB962C8B-B14F-4D97-AF65-F5344CB8AC3E}">
        <p14:creationId xmlns:p14="http://schemas.microsoft.com/office/powerpoint/2010/main" val="151291009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6" y="58584"/>
            <a:ext cx="3810000" cy="3810000"/>
          </a:xfrm>
          <a:prstGeom prst="rect">
            <a:avLst/>
          </a:prstGeom>
        </p:spPr>
      </p:pic>
      <p:sp>
        <p:nvSpPr>
          <p:cNvPr id="4" name="Tekstvak 3"/>
          <p:cNvSpPr txBox="1"/>
          <p:nvPr/>
        </p:nvSpPr>
        <p:spPr>
          <a:xfrm>
            <a:off x="849086" y="4950823"/>
            <a:ext cx="2096215" cy="646331"/>
          </a:xfrm>
          <a:prstGeom prst="rect">
            <a:avLst/>
          </a:prstGeom>
          <a:noFill/>
        </p:spPr>
        <p:txBody>
          <a:bodyPr wrap="none" rtlCol="0">
            <a:spAutoFit/>
          </a:bodyPr>
          <a:lstStyle/>
          <a:p>
            <a:pPr algn="ctr"/>
            <a:r>
              <a:rPr lang="nl-BE">
                <a:solidFill>
                  <a:prstClr val="black"/>
                </a:solidFill>
              </a:rPr>
              <a:t>rentabiliteit van </a:t>
            </a:r>
            <a:endParaRPr lang="nl-BE" smtClean="0">
              <a:solidFill>
                <a:prstClr val="black"/>
              </a:solidFill>
            </a:endParaRPr>
          </a:p>
          <a:p>
            <a:pPr algn="ctr"/>
            <a:r>
              <a:rPr lang="nl-BE" smtClean="0">
                <a:solidFill>
                  <a:prstClr val="black"/>
                </a:solidFill>
              </a:rPr>
              <a:t>het </a:t>
            </a:r>
            <a:r>
              <a:rPr lang="nl-BE">
                <a:solidFill>
                  <a:prstClr val="black"/>
                </a:solidFill>
              </a:rPr>
              <a:t>totaal </a:t>
            </a:r>
            <a:r>
              <a:rPr lang="nl-BE" smtClean="0">
                <a:solidFill>
                  <a:prstClr val="black"/>
                </a:solidFill>
              </a:rPr>
              <a:t>vermogen</a:t>
            </a:r>
            <a:endParaRPr lang="nl-BE">
              <a:solidFill>
                <a:prstClr val="black"/>
              </a:solidFill>
            </a:endParaRPr>
          </a:p>
        </p:txBody>
      </p:sp>
      <p:sp>
        <p:nvSpPr>
          <p:cNvPr id="5" name="Tekstvak 4"/>
          <p:cNvSpPr txBox="1"/>
          <p:nvPr/>
        </p:nvSpPr>
        <p:spPr>
          <a:xfrm>
            <a:off x="3025935" y="5089322"/>
            <a:ext cx="300082" cy="369332"/>
          </a:xfrm>
          <a:prstGeom prst="rect">
            <a:avLst/>
          </a:prstGeom>
          <a:noFill/>
        </p:spPr>
        <p:txBody>
          <a:bodyPr wrap="none" rtlCol="0">
            <a:spAutoFit/>
          </a:bodyPr>
          <a:lstStyle/>
          <a:p>
            <a:r>
              <a:rPr lang="nl-BE" smtClean="0">
                <a:solidFill>
                  <a:prstClr val="black"/>
                </a:solidFill>
              </a:rPr>
              <a:t>=</a:t>
            </a:r>
            <a:endParaRPr lang="nl-BE">
              <a:solidFill>
                <a:prstClr val="black"/>
              </a:solidFill>
            </a:endParaRPr>
          </a:p>
        </p:txBody>
      </p:sp>
      <p:sp>
        <p:nvSpPr>
          <p:cNvPr id="6" name="Tekstvak 5"/>
          <p:cNvSpPr txBox="1"/>
          <p:nvPr/>
        </p:nvSpPr>
        <p:spPr>
          <a:xfrm>
            <a:off x="3669354" y="4945675"/>
            <a:ext cx="1695016" cy="646331"/>
          </a:xfrm>
          <a:prstGeom prst="rect">
            <a:avLst/>
          </a:prstGeom>
          <a:noFill/>
        </p:spPr>
        <p:txBody>
          <a:bodyPr wrap="none" rtlCol="0">
            <a:spAutoFit/>
          </a:bodyPr>
          <a:lstStyle/>
          <a:p>
            <a:pPr algn="ctr"/>
            <a:r>
              <a:rPr lang="nl-BE" smtClean="0">
                <a:solidFill>
                  <a:prstClr val="black"/>
                </a:solidFill>
              </a:rPr>
              <a:t>Nettowinst</a:t>
            </a:r>
          </a:p>
          <a:p>
            <a:pPr algn="ctr"/>
            <a:r>
              <a:rPr lang="nl-BE" smtClean="0">
                <a:solidFill>
                  <a:prstClr val="black"/>
                </a:solidFill>
              </a:rPr>
              <a:t>Eigen </a:t>
            </a:r>
            <a:r>
              <a:rPr lang="nl-BE">
                <a:solidFill>
                  <a:prstClr val="black"/>
                </a:solidFill>
              </a:rPr>
              <a:t>vermogen</a:t>
            </a:r>
          </a:p>
        </p:txBody>
      </p:sp>
      <p:cxnSp>
        <p:nvCxnSpPr>
          <p:cNvPr id="8" name="Rechte verbindingslijn 7"/>
          <p:cNvCxnSpPr>
            <a:stCxn id="6" idx="1"/>
            <a:endCxn id="6" idx="3"/>
          </p:cNvCxnSpPr>
          <p:nvPr/>
        </p:nvCxnSpPr>
        <p:spPr>
          <a:xfrm>
            <a:off x="3669354" y="5268841"/>
            <a:ext cx="1695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2913017" y="600670"/>
            <a:ext cx="4025333" cy="923330"/>
          </a:xfrm>
          <a:prstGeom prst="rect">
            <a:avLst/>
          </a:prstGeom>
          <a:noFill/>
        </p:spPr>
        <p:txBody>
          <a:bodyPr wrap="none" rtlCol="0">
            <a:spAutoFit/>
          </a:bodyPr>
          <a:lstStyle/>
          <a:p>
            <a:pPr algn="ctr"/>
            <a:r>
              <a:rPr lang="nl-BE">
                <a:solidFill>
                  <a:prstClr val="black"/>
                </a:solidFill>
              </a:rPr>
              <a:t>het verband </a:t>
            </a:r>
            <a:r>
              <a:rPr lang="nl-BE" smtClean="0">
                <a:solidFill>
                  <a:prstClr val="black"/>
                </a:solidFill>
              </a:rPr>
              <a:t>tussen </a:t>
            </a:r>
            <a:r>
              <a:rPr lang="nl-BE">
                <a:solidFill>
                  <a:prstClr val="black"/>
                </a:solidFill>
              </a:rPr>
              <a:t>het </a:t>
            </a:r>
            <a:endParaRPr lang="nl-BE" smtClean="0">
              <a:solidFill>
                <a:prstClr val="black"/>
              </a:solidFill>
            </a:endParaRPr>
          </a:p>
          <a:p>
            <a:pPr algn="ctr"/>
            <a:r>
              <a:rPr lang="nl-BE" smtClean="0">
                <a:solidFill>
                  <a:prstClr val="black"/>
                </a:solidFill>
              </a:rPr>
              <a:t>financiële </a:t>
            </a:r>
            <a:r>
              <a:rPr lang="nl-BE">
                <a:solidFill>
                  <a:prstClr val="black"/>
                </a:solidFill>
              </a:rPr>
              <a:t>resultaat van </a:t>
            </a:r>
            <a:r>
              <a:rPr lang="nl-BE" smtClean="0">
                <a:solidFill>
                  <a:prstClr val="black"/>
                </a:solidFill>
              </a:rPr>
              <a:t>de </a:t>
            </a:r>
            <a:r>
              <a:rPr lang="nl-BE">
                <a:solidFill>
                  <a:prstClr val="black"/>
                </a:solidFill>
              </a:rPr>
              <a:t>onderneming </a:t>
            </a:r>
            <a:endParaRPr lang="nl-BE" smtClean="0">
              <a:solidFill>
                <a:prstClr val="black"/>
              </a:solidFill>
            </a:endParaRPr>
          </a:p>
          <a:p>
            <a:pPr algn="ctr"/>
            <a:r>
              <a:rPr lang="nl-BE" smtClean="0">
                <a:solidFill>
                  <a:prstClr val="black"/>
                </a:solidFill>
              </a:rPr>
              <a:t>en </a:t>
            </a:r>
            <a:r>
              <a:rPr lang="nl-BE">
                <a:solidFill>
                  <a:prstClr val="black"/>
                </a:solidFill>
              </a:rPr>
              <a:t>het geïnvesteerde vermogen</a:t>
            </a:r>
          </a:p>
        </p:txBody>
      </p:sp>
    </p:spTree>
    <p:extLst>
      <p:ext uri="{BB962C8B-B14F-4D97-AF65-F5344CB8AC3E}">
        <p14:creationId xmlns:p14="http://schemas.microsoft.com/office/powerpoint/2010/main" val="5733394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5300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064" y="1385887"/>
            <a:ext cx="4805586" cy="2856929"/>
          </a:xfrm>
          <a:prstGeom prst="rect">
            <a:avLst/>
          </a:prstGeom>
        </p:spPr>
      </p:pic>
    </p:spTree>
    <p:extLst>
      <p:ext uri="{BB962C8B-B14F-4D97-AF65-F5344CB8AC3E}">
        <p14:creationId xmlns:p14="http://schemas.microsoft.com/office/powerpoint/2010/main" val="237958877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72" y="605599"/>
            <a:ext cx="2242095" cy="1332929"/>
          </a:xfrm>
          <a:prstGeom prst="rect">
            <a:avLst/>
          </a:prstGeom>
        </p:spPr>
      </p:pic>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0330" y="2718625"/>
            <a:ext cx="3648075" cy="2981325"/>
          </a:xfrm>
          <a:prstGeom prst="rect">
            <a:avLst/>
          </a:prstGeom>
        </p:spPr>
      </p:pic>
      <p:sp>
        <p:nvSpPr>
          <p:cNvPr id="4" name="Tekstvak 3"/>
          <p:cNvSpPr txBox="1"/>
          <p:nvPr/>
        </p:nvSpPr>
        <p:spPr>
          <a:xfrm>
            <a:off x="987552" y="2999232"/>
            <a:ext cx="4794454" cy="707886"/>
          </a:xfrm>
          <a:prstGeom prst="rect">
            <a:avLst/>
          </a:prstGeom>
          <a:noFill/>
        </p:spPr>
        <p:txBody>
          <a:bodyPr wrap="none" rtlCol="0">
            <a:spAutoFit/>
          </a:bodyPr>
          <a:lstStyle/>
          <a:p>
            <a:r>
              <a:rPr lang="nl-BE" sz="4000" smtClean="0">
                <a:solidFill>
                  <a:prstClr val="black"/>
                </a:solidFill>
              </a:rPr>
              <a:t>operationele cashflow</a:t>
            </a:r>
            <a:endParaRPr lang="nl-BE" sz="4000">
              <a:solidFill>
                <a:prstClr val="black"/>
              </a:solidFill>
            </a:endParaRPr>
          </a:p>
        </p:txBody>
      </p:sp>
    </p:spTree>
    <p:extLst>
      <p:ext uri="{BB962C8B-B14F-4D97-AF65-F5344CB8AC3E}">
        <p14:creationId xmlns:p14="http://schemas.microsoft.com/office/powerpoint/2010/main" val="3512130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a:spLocks noChangeArrowheads="1"/>
          </p:cNvSpPr>
          <p:nvPr/>
        </p:nvSpPr>
        <p:spPr bwMode="auto">
          <a:xfrm>
            <a:off x="3563938" y="1012825"/>
            <a:ext cx="969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2000">
                <a:latin typeface="Arial" panose="020B0604020202020204" pitchFamily="34" charset="0"/>
              </a:rPr>
              <a:t>Balans</a:t>
            </a:r>
          </a:p>
        </p:txBody>
      </p:sp>
      <p:cxnSp>
        <p:nvCxnSpPr>
          <p:cNvPr id="3" name="Rechte verbindingslijn 2"/>
          <p:cNvCxnSpPr/>
          <p:nvPr/>
        </p:nvCxnSpPr>
        <p:spPr>
          <a:xfrm>
            <a:off x="468313" y="1412875"/>
            <a:ext cx="70564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Rechte verbindingslijn 3"/>
          <p:cNvCxnSpPr/>
          <p:nvPr/>
        </p:nvCxnSpPr>
        <p:spPr>
          <a:xfrm>
            <a:off x="3995738" y="1400175"/>
            <a:ext cx="0" cy="462121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kstvak 5"/>
          <p:cNvSpPr txBox="1">
            <a:spLocks noChangeArrowheads="1"/>
          </p:cNvSpPr>
          <p:nvPr/>
        </p:nvSpPr>
        <p:spPr bwMode="auto">
          <a:xfrm>
            <a:off x="360363" y="1125538"/>
            <a:ext cx="61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1400">
                <a:latin typeface="Arial" panose="020B0604020202020204" pitchFamily="34" charset="0"/>
              </a:rPr>
              <a:t>actief</a:t>
            </a:r>
          </a:p>
        </p:txBody>
      </p:sp>
      <p:sp>
        <p:nvSpPr>
          <p:cNvPr id="6" name="Tekstvak 6"/>
          <p:cNvSpPr txBox="1">
            <a:spLocks noChangeArrowheads="1"/>
          </p:cNvSpPr>
          <p:nvPr/>
        </p:nvSpPr>
        <p:spPr bwMode="auto">
          <a:xfrm>
            <a:off x="6845300" y="1125538"/>
            <a:ext cx="750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1400">
                <a:latin typeface="Arial" panose="020B0604020202020204" pitchFamily="34" charset="0"/>
              </a:rPr>
              <a:t>passief</a:t>
            </a:r>
          </a:p>
        </p:txBody>
      </p:sp>
      <p:sp>
        <p:nvSpPr>
          <p:cNvPr id="7" name="Rechthoek 6"/>
          <p:cNvSpPr/>
          <p:nvPr/>
        </p:nvSpPr>
        <p:spPr>
          <a:xfrm>
            <a:off x="4140200" y="1495425"/>
            <a:ext cx="2454275" cy="1347788"/>
          </a:xfrm>
          <a:prstGeom prst="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chemeClr val="tx1"/>
              </a:solidFill>
            </a:endParaRPr>
          </a:p>
        </p:txBody>
      </p:sp>
      <p:sp>
        <p:nvSpPr>
          <p:cNvPr id="8" name="Rechthoek 7"/>
          <p:cNvSpPr/>
          <p:nvPr/>
        </p:nvSpPr>
        <p:spPr>
          <a:xfrm>
            <a:off x="268288" y="1506538"/>
            <a:ext cx="3527425" cy="2138362"/>
          </a:xfrm>
          <a:prstGeom prst="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9" name="Rechthoek 8"/>
          <p:cNvSpPr/>
          <p:nvPr/>
        </p:nvSpPr>
        <p:spPr>
          <a:xfrm>
            <a:off x="4140200" y="3024188"/>
            <a:ext cx="2454275" cy="1347787"/>
          </a:xfrm>
          <a:prstGeom prst="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0" name="Rechthoek 9"/>
          <p:cNvSpPr/>
          <p:nvPr/>
        </p:nvSpPr>
        <p:spPr>
          <a:xfrm>
            <a:off x="4140200" y="4551363"/>
            <a:ext cx="2454275" cy="1349375"/>
          </a:xfrm>
          <a:prstGeom prst="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1" name="Rechthoek 10"/>
          <p:cNvSpPr/>
          <p:nvPr/>
        </p:nvSpPr>
        <p:spPr>
          <a:xfrm>
            <a:off x="268288" y="3762375"/>
            <a:ext cx="3527425" cy="2138363"/>
          </a:xfrm>
          <a:prstGeom prst="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2" name="Tekstvak 5"/>
          <p:cNvSpPr txBox="1">
            <a:spLocks noChangeArrowheads="1"/>
          </p:cNvSpPr>
          <p:nvPr/>
        </p:nvSpPr>
        <p:spPr bwMode="auto">
          <a:xfrm>
            <a:off x="4160838" y="1516063"/>
            <a:ext cx="188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800">
                <a:latin typeface="Arial" panose="020B0604020202020204" pitchFamily="34" charset="0"/>
              </a:rPr>
              <a:t>Eigen Vermogen</a:t>
            </a:r>
          </a:p>
        </p:txBody>
      </p:sp>
      <p:sp>
        <p:nvSpPr>
          <p:cNvPr id="13" name="Tekstvak 6"/>
          <p:cNvSpPr txBox="1">
            <a:spLocks noChangeArrowheads="1"/>
          </p:cNvSpPr>
          <p:nvPr/>
        </p:nvSpPr>
        <p:spPr bwMode="auto">
          <a:xfrm>
            <a:off x="4246563" y="3063875"/>
            <a:ext cx="2163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800">
                <a:latin typeface="Arial" panose="020B0604020202020204" pitchFamily="34" charset="0"/>
              </a:rPr>
              <a:t>Vreemd Vermogen </a:t>
            </a:r>
          </a:p>
          <a:p>
            <a:pPr>
              <a:spcBef>
                <a:spcPct val="0"/>
              </a:spcBef>
              <a:buFontTx/>
              <a:buNone/>
            </a:pPr>
            <a:r>
              <a:rPr lang="nl-BE" altLang="nl-BE" sz="1800">
                <a:latin typeface="Arial" panose="020B0604020202020204" pitchFamily="34" charset="0"/>
              </a:rPr>
              <a:t>&gt; 1 jaar</a:t>
            </a:r>
          </a:p>
        </p:txBody>
      </p:sp>
      <p:sp>
        <p:nvSpPr>
          <p:cNvPr id="14" name="Tekstvak 21"/>
          <p:cNvSpPr txBox="1">
            <a:spLocks noChangeArrowheads="1"/>
          </p:cNvSpPr>
          <p:nvPr/>
        </p:nvSpPr>
        <p:spPr bwMode="auto">
          <a:xfrm>
            <a:off x="4195763" y="4579938"/>
            <a:ext cx="2163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800">
                <a:latin typeface="Arial" panose="020B0604020202020204" pitchFamily="34" charset="0"/>
              </a:rPr>
              <a:t>Vreemd Vermogen </a:t>
            </a:r>
          </a:p>
          <a:p>
            <a:pPr>
              <a:spcBef>
                <a:spcPct val="0"/>
              </a:spcBef>
              <a:buFontTx/>
              <a:buNone/>
            </a:pPr>
            <a:r>
              <a:rPr lang="nl-BE" altLang="nl-BE" sz="1800">
                <a:latin typeface="Arial" panose="020B0604020202020204" pitchFamily="34" charset="0"/>
              </a:rPr>
              <a:t>&lt; 1 jaar</a:t>
            </a:r>
          </a:p>
        </p:txBody>
      </p:sp>
      <p:sp>
        <p:nvSpPr>
          <p:cNvPr id="15" name="Tekstvak 7"/>
          <p:cNvSpPr txBox="1">
            <a:spLocks noChangeArrowheads="1"/>
          </p:cNvSpPr>
          <p:nvPr/>
        </p:nvSpPr>
        <p:spPr bwMode="auto">
          <a:xfrm>
            <a:off x="393700" y="1628775"/>
            <a:ext cx="1258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800">
                <a:latin typeface="Arial" panose="020B0604020202020204" pitchFamily="34" charset="0"/>
              </a:rPr>
              <a:t>Vast Actief</a:t>
            </a:r>
          </a:p>
        </p:txBody>
      </p:sp>
      <p:sp>
        <p:nvSpPr>
          <p:cNvPr id="16" name="Tekstvak 8"/>
          <p:cNvSpPr txBox="1">
            <a:spLocks noChangeArrowheads="1"/>
          </p:cNvSpPr>
          <p:nvPr/>
        </p:nvSpPr>
        <p:spPr bwMode="auto">
          <a:xfrm>
            <a:off x="390525" y="3914775"/>
            <a:ext cx="1658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800">
                <a:latin typeface="Arial" panose="020B0604020202020204" pitchFamily="34" charset="0"/>
              </a:rPr>
              <a:t>Vlottend Actief</a:t>
            </a:r>
          </a:p>
        </p:txBody>
      </p:sp>
      <p:sp>
        <p:nvSpPr>
          <p:cNvPr id="17" name="Tekstvak 9"/>
          <p:cNvSpPr txBox="1">
            <a:spLocks noChangeArrowheads="1"/>
          </p:cNvSpPr>
          <p:nvPr/>
        </p:nvSpPr>
        <p:spPr bwMode="auto">
          <a:xfrm>
            <a:off x="1090613" y="2276475"/>
            <a:ext cx="17367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400">
                <a:latin typeface="Arial" panose="020B0604020202020204" pitchFamily="34" charset="0"/>
              </a:rPr>
              <a:t>het is de bedoeling </a:t>
            </a:r>
          </a:p>
          <a:p>
            <a:pPr>
              <a:spcBef>
                <a:spcPct val="0"/>
              </a:spcBef>
              <a:buFontTx/>
              <a:buNone/>
            </a:pPr>
            <a:r>
              <a:rPr lang="nl-BE" altLang="nl-BE" sz="1400">
                <a:latin typeface="Arial" panose="020B0604020202020204" pitchFamily="34" charset="0"/>
              </a:rPr>
              <a:t>dat het blijft </a:t>
            </a:r>
          </a:p>
          <a:p>
            <a:pPr>
              <a:spcBef>
                <a:spcPct val="0"/>
              </a:spcBef>
              <a:buFontTx/>
              <a:buNone/>
            </a:pPr>
            <a:r>
              <a:rPr lang="nl-BE" altLang="nl-BE" sz="1400">
                <a:latin typeface="Arial" panose="020B0604020202020204" pitchFamily="34" charset="0"/>
              </a:rPr>
              <a:t>in de onderneming</a:t>
            </a:r>
          </a:p>
        </p:txBody>
      </p:sp>
      <p:sp>
        <p:nvSpPr>
          <p:cNvPr id="18" name="Tekstvak 25"/>
          <p:cNvSpPr txBox="1">
            <a:spLocks noChangeArrowheads="1"/>
          </p:cNvSpPr>
          <p:nvPr/>
        </p:nvSpPr>
        <p:spPr bwMode="auto">
          <a:xfrm>
            <a:off x="1090613" y="4581525"/>
            <a:ext cx="22240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400">
                <a:latin typeface="Arial" panose="020B0604020202020204" pitchFamily="34" charset="0"/>
              </a:rPr>
              <a:t>het is de bedoeling </a:t>
            </a:r>
          </a:p>
          <a:p>
            <a:pPr>
              <a:spcBef>
                <a:spcPct val="0"/>
              </a:spcBef>
              <a:buFontTx/>
              <a:buNone/>
            </a:pPr>
            <a:r>
              <a:rPr lang="nl-BE" altLang="nl-BE" sz="1400">
                <a:latin typeface="Arial" panose="020B0604020202020204" pitchFamily="34" charset="0"/>
              </a:rPr>
              <a:t>dat het (zo snel mogelijk) </a:t>
            </a:r>
          </a:p>
          <a:p>
            <a:pPr>
              <a:spcBef>
                <a:spcPct val="0"/>
              </a:spcBef>
              <a:buFontTx/>
              <a:buNone/>
            </a:pPr>
            <a:r>
              <a:rPr lang="nl-BE" altLang="nl-BE" sz="1400">
                <a:latin typeface="Arial" panose="020B0604020202020204" pitchFamily="34" charset="0"/>
              </a:rPr>
              <a:t>wordt omgezet in </a:t>
            </a:r>
          </a:p>
          <a:p>
            <a:pPr>
              <a:spcBef>
                <a:spcPct val="0"/>
              </a:spcBef>
              <a:buFontTx/>
              <a:buNone/>
            </a:pPr>
            <a:r>
              <a:rPr lang="nl-BE" altLang="nl-BE" sz="1400">
                <a:latin typeface="Arial" panose="020B0604020202020204" pitchFamily="34" charset="0"/>
              </a:rPr>
              <a:t>liquide middelen</a:t>
            </a:r>
          </a:p>
        </p:txBody>
      </p:sp>
      <p:sp>
        <p:nvSpPr>
          <p:cNvPr id="19" name="Rechteraccolade 18"/>
          <p:cNvSpPr/>
          <p:nvPr/>
        </p:nvSpPr>
        <p:spPr>
          <a:xfrm>
            <a:off x="6845300" y="1495425"/>
            <a:ext cx="174625" cy="1347788"/>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nl-BE"/>
          </a:p>
        </p:txBody>
      </p:sp>
      <p:sp>
        <p:nvSpPr>
          <p:cNvPr id="20" name="Rechteraccolade 19"/>
          <p:cNvSpPr/>
          <p:nvPr/>
        </p:nvSpPr>
        <p:spPr>
          <a:xfrm>
            <a:off x="6845300" y="3062288"/>
            <a:ext cx="368300" cy="283845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nl-BE"/>
          </a:p>
        </p:txBody>
      </p:sp>
      <p:sp>
        <p:nvSpPr>
          <p:cNvPr id="21" name="Tekstvak 23"/>
          <p:cNvSpPr txBox="1">
            <a:spLocks noChangeArrowheads="1"/>
          </p:cNvSpPr>
          <p:nvPr/>
        </p:nvSpPr>
        <p:spPr bwMode="auto">
          <a:xfrm>
            <a:off x="7092950" y="1668463"/>
            <a:ext cx="183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800">
                <a:latin typeface="Arial" panose="020B0604020202020204" pitchFamily="34" charset="0"/>
              </a:rPr>
              <a:t>aandeelhouders</a:t>
            </a:r>
          </a:p>
        </p:txBody>
      </p:sp>
      <p:sp>
        <p:nvSpPr>
          <p:cNvPr id="22" name="Tekstvak 24"/>
          <p:cNvSpPr txBox="1">
            <a:spLocks noChangeArrowheads="1"/>
          </p:cNvSpPr>
          <p:nvPr/>
        </p:nvSpPr>
        <p:spPr bwMode="auto">
          <a:xfrm>
            <a:off x="7693025" y="1984375"/>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800">
                <a:latin typeface="Arial" panose="020B0604020202020204" pitchFamily="34" charset="0"/>
              </a:rPr>
              <a:t>=</a:t>
            </a:r>
          </a:p>
        </p:txBody>
      </p:sp>
      <p:sp>
        <p:nvSpPr>
          <p:cNvPr id="23" name="Tekstvak 26"/>
          <p:cNvSpPr txBox="1">
            <a:spLocks noChangeArrowheads="1"/>
          </p:cNvSpPr>
          <p:nvPr/>
        </p:nvSpPr>
        <p:spPr bwMode="auto">
          <a:xfrm>
            <a:off x="7199313" y="2276475"/>
            <a:ext cx="147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800">
                <a:latin typeface="Arial" panose="020B0604020202020204" pitchFamily="34" charset="0"/>
              </a:rPr>
              <a:t>stockholders</a:t>
            </a:r>
          </a:p>
        </p:txBody>
      </p:sp>
      <p:sp>
        <p:nvSpPr>
          <p:cNvPr id="24" name="Tekstvak 28"/>
          <p:cNvSpPr txBox="1">
            <a:spLocks noChangeArrowheads="1"/>
          </p:cNvSpPr>
          <p:nvPr/>
        </p:nvSpPr>
        <p:spPr bwMode="auto">
          <a:xfrm>
            <a:off x="7213600" y="3735388"/>
            <a:ext cx="1838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800">
                <a:latin typeface="Arial" panose="020B0604020202020204" pitchFamily="34" charset="0"/>
              </a:rPr>
              <a:t>niet-</a:t>
            </a:r>
          </a:p>
          <a:p>
            <a:pPr>
              <a:spcBef>
                <a:spcPct val="0"/>
              </a:spcBef>
              <a:buFontTx/>
              <a:buNone/>
            </a:pPr>
            <a:r>
              <a:rPr lang="nl-BE" altLang="nl-BE" sz="1800">
                <a:latin typeface="Arial" panose="020B0604020202020204" pitchFamily="34" charset="0"/>
              </a:rPr>
              <a:t>aandeelhouders</a:t>
            </a:r>
          </a:p>
          <a:p>
            <a:pPr>
              <a:spcBef>
                <a:spcPct val="0"/>
              </a:spcBef>
              <a:buFontTx/>
              <a:buNone/>
            </a:pPr>
            <a:r>
              <a:rPr lang="nl-BE" altLang="nl-BE" sz="1800">
                <a:latin typeface="Arial" panose="020B0604020202020204" pitchFamily="34" charset="0"/>
              </a:rPr>
              <a:t>=</a:t>
            </a:r>
          </a:p>
          <a:p>
            <a:pPr>
              <a:spcBef>
                <a:spcPct val="0"/>
              </a:spcBef>
              <a:buFontTx/>
              <a:buNone/>
            </a:pPr>
            <a:r>
              <a:rPr lang="nl-BE" altLang="nl-BE" sz="1800">
                <a:latin typeface="Arial" panose="020B0604020202020204" pitchFamily="34" charset="0"/>
              </a:rPr>
              <a:t>stakeholders</a:t>
            </a:r>
          </a:p>
        </p:txBody>
      </p:sp>
    </p:spTree>
    <p:extLst>
      <p:ext uri="{BB962C8B-B14F-4D97-AF65-F5344CB8AC3E}">
        <p14:creationId xmlns:p14="http://schemas.microsoft.com/office/powerpoint/2010/main" val="88124732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416" y="182880"/>
            <a:ext cx="6015960" cy="6156960"/>
          </a:xfrm>
          <a:prstGeom prst="rect">
            <a:avLst/>
          </a:prstGeom>
        </p:spPr>
      </p:pic>
    </p:spTree>
    <p:extLst>
      <p:ext uri="{BB962C8B-B14F-4D97-AF65-F5344CB8AC3E}">
        <p14:creationId xmlns:p14="http://schemas.microsoft.com/office/powerpoint/2010/main" val="178516523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416" y="182880"/>
            <a:ext cx="6015960" cy="6156960"/>
          </a:xfrm>
          <a:prstGeom prst="rect">
            <a:avLst/>
          </a:prstGeom>
        </p:spPr>
      </p:pic>
      <p:sp>
        <p:nvSpPr>
          <p:cNvPr id="2" name="Tekstvak 1"/>
          <p:cNvSpPr txBox="1"/>
          <p:nvPr/>
        </p:nvSpPr>
        <p:spPr>
          <a:xfrm>
            <a:off x="5596128" y="3694176"/>
            <a:ext cx="3598357" cy="400110"/>
          </a:xfrm>
          <a:prstGeom prst="rect">
            <a:avLst/>
          </a:prstGeom>
          <a:noFill/>
        </p:spPr>
        <p:txBody>
          <a:bodyPr wrap="none" rtlCol="0">
            <a:spAutoFit/>
          </a:bodyPr>
          <a:lstStyle/>
          <a:p>
            <a:r>
              <a:rPr lang="nl-BE" sz="2000" smtClean="0">
                <a:solidFill>
                  <a:prstClr val="black"/>
                </a:solidFill>
              </a:rPr>
              <a:t>schulden &gt;1j die vervallen &lt;1jaar</a:t>
            </a:r>
            <a:endParaRPr lang="nl-BE" sz="2000">
              <a:solidFill>
                <a:prstClr val="black"/>
              </a:solidFill>
            </a:endParaRPr>
          </a:p>
        </p:txBody>
      </p:sp>
      <p:sp>
        <p:nvSpPr>
          <p:cNvPr id="3" name="Tekstvak 2"/>
          <p:cNvSpPr txBox="1"/>
          <p:nvPr/>
        </p:nvSpPr>
        <p:spPr>
          <a:xfrm>
            <a:off x="5125698" y="3485126"/>
            <a:ext cx="465192" cy="769441"/>
          </a:xfrm>
          <a:prstGeom prst="rect">
            <a:avLst/>
          </a:prstGeom>
          <a:noFill/>
        </p:spPr>
        <p:txBody>
          <a:bodyPr wrap="none" rtlCol="0">
            <a:spAutoFit/>
          </a:bodyPr>
          <a:lstStyle/>
          <a:p>
            <a:r>
              <a:rPr lang="nl-BE" sz="4400" smtClean="0">
                <a:solidFill>
                  <a:srgbClr val="C00000"/>
                </a:solidFill>
              </a:rPr>
              <a:t>+</a:t>
            </a:r>
            <a:endParaRPr lang="nl-BE" sz="4400">
              <a:solidFill>
                <a:srgbClr val="C00000"/>
              </a:solidFill>
            </a:endParaRPr>
          </a:p>
        </p:txBody>
      </p:sp>
    </p:spTree>
    <p:extLst>
      <p:ext uri="{BB962C8B-B14F-4D97-AF65-F5344CB8AC3E}">
        <p14:creationId xmlns:p14="http://schemas.microsoft.com/office/powerpoint/2010/main" val="266273383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7507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0"/>
            <a:ext cx="3810000" cy="3810000"/>
          </a:xfrm>
          <a:prstGeom prst="rect">
            <a:avLst/>
          </a:prstGeom>
        </p:spPr>
      </p:pic>
    </p:spTree>
    <p:extLst>
      <p:ext uri="{BB962C8B-B14F-4D97-AF65-F5344CB8AC3E}">
        <p14:creationId xmlns:p14="http://schemas.microsoft.com/office/powerpoint/2010/main" val="99514865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889000"/>
            <a:ext cx="5080000" cy="5080000"/>
          </a:xfrm>
          <a:prstGeom prst="rect">
            <a:avLst/>
          </a:prstGeom>
        </p:spPr>
      </p:pic>
    </p:spTree>
    <p:extLst>
      <p:ext uri="{BB962C8B-B14F-4D97-AF65-F5344CB8AC3E}">
        <p14:creationId xmlns:p14="http://schemas.microsoft.com/office/powerpoint/2010/main" val="132774500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0800"/>
            <a:ext cx="4165600" cy="5181600"/>
          </a:xfrm>
          <a:prstGeom prst="rect">
            <a:avLst/>
          </a:prstGeom>
        </p:spPr>
      </p:pic>
      <p:sp>
        <p:nvSpPr>
          <p:cNvPr id="3" name="Tekstvak 2"/>
          <p:cNvSpPr txBox="1"/>
          <p:nvPr/>
        </p:nvSpPr>
        <p:spPr>
          <a:xfrm>
            <a:off x="4140200" y="241300"/>
            <a:ext cx="4816127" cy="3046988"/>
          </a:xfrm>
          <a:prstGeom prst="rect">
            <a:avLst/>
          </a:prstGeom>
          <a:noFill/>
        </p:spPr>
        <p:txBody>
          <a:bodyPr wrap="none" rtlCol="0">
            <a:spAutoFit/>
          </a:bodyPr>
          <a:lstStyle/>
          <a:p>
            <a:r>
              <a:rPr lang="nl-BE" sz="2800" smtClean="0">
                <a:solidFill>
                  <a:prstClr val="black"/>
                </a:solidFill>
              </a:rPr>
              <a:t>De rotatie </a:t>
            </a:r>
            <a:r>
              <a:rPr lang="nl-BE" sz="2800">
                <a:solidFill>
                  <a:prstClr val="black"/>
                </a:solidFill>
              </a:rPr>
              <a:t>van de voorraden </a:t>
            </a:r>
            <a:endParaRPr lang="nl-BE" sz="2800" smtClean="0">
              <a:solidFill>
                <a:prstClr val="black"/>
              </a:solidFill>
            </a:endParaRPr>
          </a:p>
          <a:p>
            <a:r>
              <a:rPr lang="nl-BE" sz="2800" smtClean="0">
                <a:solidFill>
                  <a:prstClr val="black"/>
                </a:solidFill>
              </a:rPr>
              <a:t>en </a:t>
            </a:r>
            <a:r>
              <a:rPr lang="nl-BE" sz="2800">
                <a:solidFill>
                  <a:prstClr val="black"/>
                </a:solidFill>
              </a:rPr>
              <a:t>het betalingsuitstel </a:t>
            </a:r>
            <a:endParaRPr lang="nl-BE" sz="2800" smtClean="0">
              <a:solidFill>
                <a:prstClr val="black"/>
              </a:solidFill>
            </a:endParaRPr>
          </a:p>
          <a:p>
            <a:r>
              <a:rPr lang="nl-BE" sz="2800" smtClean="0">
                <a:solidFill>
                  <a:prstClr val="black"/>
                </a:solidFill>
              </a:rPr>
              <a:t>kunnen </a:t>
            </a:r>
            <a:r>
              <a:rPr lang="nl-BE" sz="2800">
                <a:solidFill>
                  <a:prstClr val="black"/>
                </a:solidFill>
              </a:rPr>
              <a:t>een belangrijke invloed </a:t>
            </a:r>
            <a:endParaRPr lang="nl-BE" sz="2800" smtClean="0">
              <a:solidFill>
                <a:prstClr val="black"/>
              </a:solidFill>
            </a:endParaRPr>
          </a:p>
          <a:p>
            <a:r>
              <a:rPr lang="nl-BE" sz="2800" smtClean="0">
                <a:solidFill>
                  <a:prstClr val="black"/>
                </a:solidFill>
              </a:rPr>
              <a:t>uitoefenen op </a:t>
            </a:r>
            <a:r>
              <a:rPr lang="nl-BE" sz="2800">
                <a:solidFill>
                  <a:prstClr val="black"/>
                </a:solidFill>
              </a:rPr>
              <a:t>de liquiditeit </a:t>
            </a:r>
            <a:endParaRPr lang="nl-BE" sz="2800" smtClean="0">
              <a:solidFill>
                <a:prstClr val="black"/>
              </a:solidFill>
            </a:endParaRPr>
          </a:p>
          <a:p>
            <a:r>
              <a:rPr lang="nl-BE" sz="2800" smtClean="0">
                <a:solidFill>
                  <a:prstClr val="black"/>
                </a:solidFill>
              </a:rPr>
              <a:t>en </a:t>
            </a:r>
            <a:r>
              <a:rPr lang="nl-BE" sz="2800">
                <a:solidFill>
                  <a:prstClr val="black"/>
                </a:solidFill>
              </a:rPr>
              <a:t>op </a:t>
            </a:r>
            <a:r>
              <a:rPr lang="nl-BE" sz="2800" smtClean="0">
                <a:solidFill>
                  <a:prstClr val="black"/>
                </a:solidFill>
              </a:rPr>
              <a:t>de thesaurie </a:t>
            </a:r>
          </a:p>
          <a:p>
            <a:r>
              <a:rPr lang="nl-BE" sz="2800" smtClean="0">
                <a:solidFill>
                  <a:prstClr val="black"/>
                </a:solidFill>
              </a:rPr>
              <a:t>van </a:t>
            </a:r>
            <a:r>
              <a:rPr lang="nl-BE" sz="2800">
                <a:solidFill>
                  <a:prstClr val="black"/>
                </a:solidFill>
              </a:rPr>
              <a:t>de </a:t>
            </a:r>
            <a:r>
              <a:rPr lang="nl-BE" sz="2800" smtClean="0">
                <a:solidFill>
                  <a:prstClr val="black"/>
                </a:solidFill>
              </a:rPr>
              <a:t>onderneming.</a:t>
            </a:r>
          </a:p>
          <a:p>
            <a:endParaRPr lang="nl-BE" sz="2400">
              <a:solidFill>
                <a:prstClr val="black"/>
              </a:solidFill>
            </a:endParaRPr>
          </a:p>
        </p:txBody>
      </p:sp>
      <p:sp>
        <p:nvSpPr>
          <p:cNvPr id="4" name="Tekstvak 3"/>
          <p:cNvSpPr txBox="1"/>
          <p:nvPr/>
        </p:nvSpPr>
        <p:spPr>
          <a:xfrm>
            <a:off x="190500" y="5219700"/>
            <a:ext cx="5254900" cy="1569660"/>
          </a:xfrm>
          <a:prstGeom prst="rect">
            <a:avLst/>
          </a:prstGeom>
          <a:noFill/>
        </p:spPr>
        <p:txBody>
          <a:bodyPr wrap="none" rtlCol="0">
            <a:spAutoFit/>
          </a:bodyPr>
          <a:lstStyle/>
          <a:p>
            <a:r>
              <a:rPr lang="nl-BE" sz="2400">
                <a:solidFill>
                  <a:prstClr val="black"/>
                </a:solidFill>
              </a:rPr>
              <a:t>Ze kunnen worden getoetst </a:t>
            </a:r>
            <a:endParaRPr lang="nl-BE" sz="2400" smtClean="0">
              <a:solidFill>
                <a:prstClr val="black"/>
              </a:solidFill>
            </a:endParaRPr>
          </a:p>
          <a:p>
            <a:r>
              <a:rPr lang="nl-BE" sz="2400" smtClean="0">
                <a:solidFill>
                  <a:prstClr val="black"/>
                </a:solidFill>
              </a:rPr>
              <a:t>aan </a:t>
            </a:r>
            <a:r>
              <a:rPr lang="nl-BE" sz="2400">
                <a:solidFill>
                  <a:prstClr val="black"/>
                </a:solidFill>
              </a:rPr>
              <a:t>wat gebruikelijk is </a:t>
            </a:r>
            <a:r>
              <a:rPr lang="nl-BE" sz="2400" smtClean="0">
                <a:solidFill>
                  <a:prstClr val="black"/>
                </a:solidFill>
              </a:rPr>
              <a:t>binnen </a:t>
            </a:r>
            <a:r>
              <a:rPr lang="nl-BE" sz="2400">
                <a:solidFill>
                  <a:prstClr val="black"/>
                </a:solidFill>
              </a:rPr>
              <a:t>de sector </a:t>
            </a:r>
          </a:p>
          <a:p>
            <a:r>
              <a:rPr lang="nl-BE" sz="2400">
                <a:solidFill>
                  <a:prstClr val="black"/>
                </a:solidFill>
              </a:rPr>
              <a:t>door de waarden </a:t>
            </a:r>
            <a:r>
              <a:rPr lang="nl-BE" sz="2400" smtClean="0">
                <a:solidFill>
                  <a:prstClr val="black"/>
                </a:solidFill>
              </a:rPr>
              <a:t>voor </a:t>
            </a:r>
            <a:r>
              <a:rPr lang="nl-BE" sz="2400">
                <a:solidFill>
                  <a:prstClr val="black"/>
                </a:solidFill>
              </a:rPr>
              <a:t>de onderneming </a:t>
            </a:r>
          </a:p>
          <a:p>
            <a:r>
              <a:rPr lang="nl-BE" sz="2400">
                <a:solidFill>
                  <a:prstClr val="black"/>
                </a:solidFill>
              </a:rPr>
              <a:t>te vergelijken </a:t>
            </a:r>
            <a:r>
              <a:rPr lang="nl-BE" sz="2400" smtClean="0">
                <a:solidFill>
                  <a:prstClr val="black"/>
                </a:solidFill>
              </a:rPr>
              <a:t>met </a:t>
            </a:r>
            <a:r>
              <a:rPr lang="nl-BE" sz="2400">
                <a:solidFill>
                  <a:prstClr val="black"/>
                </a:solidFill>
              </a:rPr>
              <a:t>de sectorale waarden</a:t>
            </a:r>
            <a:r>
              <a:rPr lang="nl-BE" sz="2400" smtClean="0">
                <a:solidFill>
                  <a:prstClr val="black"/>
                </a:solidFill>
              </a:rPr>
              <a:t>.</a:t>
            </a:r>
            <a:endParaRPr lang="nl-BE" sz="2400">
              <a:solidFill>
                <a:prstClr val="black"/>
              </a:solidFill>
            </a:endParaRPr>
          </a:p>
        </p:txBody>
      </p:sp>
    </p:spTree>
    <p:extLst>
      <p:ext uri="{BB962C8B-B14F-4D97-AF65-F5344CB8AC3E}">
        <p14:creationId xmlns:p14="http://schemas.microsoft.com/office/powerpoint/2010/main" val="50324670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5" y="64461"/>
            <a:ext cx="8489880" cy="5692395"/>
          </a:xfrm>
          <a:prstGeom prst="rect">
            <a:avLst/>
          </a:prstGeom>
        </p:spPr>
      </p:pic>
    </p:spTree>
    <p:extLst>
      <p:ext uri="{BB962C8B-B14F-4D97-AF65-F5344CB8AC3E}">
        <p14:creationId xmlns:p14="http://schemas.microsoft.com/office/powerpoint/2010/main" val="83506862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vak 3"/>
          <p:cNvSpPr txBox="1">
            <a:spLocks noChangeArrowheads="1"/>
          </p:cNvSpPr>
          <p:nvPr/>
        </p:nvSpPr>
        <p:spPr bwMode="auto">
          <a:xfrm>
            <a:off x="182767" y="218103"/>
            <a:ext cx="1354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nl-BE">
                <a:solidFill>
                  <a:prstClr val="black"/>
                </a:solidFill>
              </a:rPr>
              <a:t>Dupont</a:t>
            </a:r>
          </a:p>
          <a:p>
            <a:r>
              <a:rPr lang="nl-BE">
                <a:solidFill>
                  <a:prstClr val="black"/>
                </a:solidFill>
              </a:rPr>
              <a:t>De Nemours</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036" y="44244"/>
            <a:ext cx="5474661" cy="6588152"/>
          </a:xfrm>
          <a:prstGeom prst="rect">
            <a:avLst/>
          </a:prstGeom>
        </p:spPr>
      </p:pic>
    </p:spTree>
    <p:extLst>
      <p:ext uri="{BB962C8B-B14F-4D97-AF65-F5344CB8AC3E}">
        <p14:creationId xmlns:p14="http://schemas.microsoft.com/office/powerpoint/2010/main" val="61071007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931995" y="1321806"/>
            <a:ext cx="3557705" cy="707886"/>
          </a:xfrm>
          <a:prstGeom prst="rect">
            <a:avLst/>
          </a:prstGeom>
          <a:noFill/>
        </p:spPr>
        <p:txBody>
          <a:bodyPr wrap="none" rtlCol="0">
            <a:spAutoFit/>
          </a:bodyPr>
          <a:lstStyle/>
          <a:p>
            <a:r>
              <a:rPr lang="nl-BE" sz="4000" smtClean="0">
                <a:solidFill>
                  <a:prstClr val="black"/>
                </a:solidFill>
              </a:rPr>
              <a:t>Falingpredicities</a:t>
            </a:r>
            <a:endParaRPr lang="nl-BE" sz="4000">
              <a:solidFill>
                <a:prstClr val="black"/>
              </a:solidFill>
            </a:endParaRP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300" y="2184400"/>
            <a:ext cx="3835400" cy="2489200"/>
          </a:xfrm>
          <a:prstGeom prst="rect">
            <a:avLst/>
          </a:prstGeom>
        </p:spPr>
      </p:pic>
    </p:spTree>
    <p:extLst>
      <p:ext uri="{BB962C8B-B14F-4D97-AF65-F5344CB8AC3E}">
        <p14:creationId xmlns:p14="http://schemas.microsoft.com/office/powerpoint/2010/main" val="1238698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932507" y="488887"/>
            <a:ext cx="6949338" cy="5786199"/>
          </a:xfrm>
          <a:prstGeom prst="rect">
            <a:avLst/>
          </a:prstGeom>
          <a:noFill/>
        </p:spPr>
        <p:txBody>
          <a:bodyPr wrap="none" rtlCol="0">
            <a:spAutoFit/>
          </a:bodyPr>
          <a:lstStyle/>
          <a:p>
            <a:r>
              <a:rPr lang="nl-NL" sz="3200" b="1">
                <a:solidFill>
                  <a:prstClr val="black"/>
                </a:solidFill>
              </a:rPr>
              <a:t>Model van Altman</a:t>
            </a:r>
            <a:endParaRPr lang="nl-BE" sz="3200">
              <a:solidFill>
                <a:prstClr val="black"/>
              </a:solidFill>
            </a:endParaRPr>
          </a:p>
          <a:p>
            <a:r>
              <a:rPr lang="nl-NL" sz="3200" b="1">
                <a:solidFill>
                  <a:prstClr val="black"/>
                </a:solidFill>
              </a:rPr>
              <a:t> </a:t>
            </a:r>
            <a:endParaRPr lang="nl-BE" sz="3200">
              <a:solidFill>
                <a:prstClr val="black"/>
              </a:solidFill>
            </a:endParaRPr>
          </a:p>
          <a:p>
            <a:r>
              <a:rPr lang="nl-NL" sz="3200" b="1">
                <a:solidFill>
                  <a:prstClr val="black"/>
                </a:solidFill>
              </a:rPr>
              <a:t>Z = 1,2 X</a:t>
            </a:r>
            <a:r>
              <a:rPr lang="nl-NL" sz="3200" b="1" baseline="-25000">
                <a:solidFill>
                  <a:prstClr val="black"/>
                </a:solidFill>
              </a:rPr>
              <a:t>1</a:t>
            </a:r>
            <a:r>
              <a:rPr lang="nl-NL" sz="3200" b="1">
                <a:solidFill>
                  <a:prstClr val="black"/>
                </a:solidFill>
              </a:rPr>
              <a:t> + 1,4 X</a:t>
            </a:r>
            <a:r>
              <a:rPr lang="nl-NL" sz="3200" b="1" baseline="-25000">
                <a:solidFill>
                  <a:prstClr val="black"/>
                </a:solidFill>
              </a:rPr>
              <a:t>2</a:t>
            </a:r>
            <a:r>
              <a:rPr lang="nl-NL" sz="3200" b="1">
                <a:solidFill>
                  <a:prstClr val="black"/>
                </a:solidFill>
              </a:rPr>
              <a:t> + 3,3X</a:t>
            </a:r>
            <a:r>
              <a:rPr lang="nl-NL" sz="3200" b="1" baseline="-25000">
                <a:solidFill>
                  <a:prstClr val="black"/>
                </a:solidFill>
              </a:rPr>
              <a:t>3</a:t>
            </a:r>
            <a:r>
              <a:rPr lang="nl-NL" sz="3200" b="1">
                <a:solidFill>
                  <a:prstClr val="black"/>
                </a:solidFill>
              </a:rPr>
              <a:t> + 0,6 X</a:t>
            </a:r>
            <a:r>
              <a:rPr lang="nl-NL" sz="3200" b="1" baseline="-25000">
                <a:solidFill>
                  <a:prstClr val="black"/>
                </a:solidFill>
              </a:rPr>
              <a:t>4</a:t>
            </a:r>
            <a:r>
              <a:rPr lang="nl-NL" sz="3200" b="1">
                <a:solidFill>
                  <a:prstClr val="black"/>
                </a:solidFill>
              </a:rPr>
              <a:t> + X</a:t>
            </a:r>
            <a:r>
              <a:rPr lang="nl-NL" sz="3200" b="1" baseline="-25000">
                <a:solidFill>
                  <a:prstClr val="black"/>
                </a:solidFill>
              </a:rPr>
              <a:t>5</a:t>
            </a:r>
            <a:endParaRPr lang="nl-BE" sz="3200">
              <a:solidFill>
                <a:prstClr val="black"/>
              </a:solidFill>
            </a:endParaRPr>
          </a:p>
          <a:p>
            <a:endParaRPr lang="nl-NL" sz="3200" smtClean="0">
              <a:solidFill>
                <a:prstClr val="black"/>
              </a:solidFill>
            </a:endParaRPr>
          </a:p>
          <a:p>
            <a:r>
              <a:rPr lang="nl-NL" sz="3200" smtClean="0">
                <a:solidFill>
                  <a:prstClr val="black"/>
                </a:solidFill>
              </a:rPr>
              <a:t>X</a:t>
            </a:r>
            <a:r>
              <a:rPr lang="nl-NL" sz="3200" baseline="-25000" smtClean="0">
                <a:solidFill>
                  <a:prstClr val="black"/>
                </a:solidFill>
              </a:rPr>
              <a:t>1</a:t>
            </a:r>
            <a:r>
              <a:rPr lang="nl-NL" sz="3200" smtClean="0">
                <a:solidFill>
                  <a:prstClr val="black"/>
                </a:solidFill>
              </a:rPr>
              <a:t> </a:t>
            </a:r>
            <a:r>
              <a:rPr lang="nl-NL" sz="3200">
                <a:solidFill>
                  <a:prstClr val="black"/>
                </a:solidFill>
              </a:rPr>
              <a:t>= Nettobedrijfskapitaal / Totaal activa </a:t>
            </a:r>
            <a:endParaRPr lang="nl-BE" sz="3200">
              <a:solidFill>
                <a:prstClr val="black"/>
              </a:solidFill>
            </a:endParaRPr>
          </a:p>
          <a:p>
            <a:r>
              <a:rPr lang="nl-NL" sz="3200">
                <a:solidFill>
                  <a:prstClr val="black"/>
                </a:solidFill>
              </a:rPr>
              <a:t>X</a:t>
            </a:r>
            <a:r>
              <a:rPr lang="nl-NL" sz="3200" baseline="-25000">
                <a:solidFill>
                  <a:prstClr val="black"/>
                </a:solidFill>
              </a:rPr>
              <a:t>2</a:t>
            </a:r>
            <a:r>
              <a:rPr lang="nl-NL" sz="3200">
                <a:solidFill>
                  <a:prstClr val="black"/>
                </a:solidFill>
              </a:rPr>
              <a:t> = Reserves / Totaal activa</a:t>
            </a:r>
            <a:endParaRPr lang="nl-BE" sz="3200">
              <a:solidFill>
                <a:prstClr val="black"/>
              </a:solidFill>
            </a:endParaRPr>
          </a:p>
          <a:p>
            <a:r>
              <a:rPr lang="nl-NL" sz="3200">
                <a:solidFill>
                  <a:prstClr val="black"/>
                </a:solidFill>
              </a:rPr>
              <a:t>X</a:t>
            </a:r>
            <a:r>
              <a:rPr lang="nl-NL" sz="3200" baseline="-25000">
                <a:solidFill>
                  <a:prstClr val="black"/>
                </a:solidFill>
              </a:rPr>
              <a:t>3</a:t>
            </a:r>
            <a:r>
              <a:rPr lang="nl-NL" sz="3200">
                <a:solidFill>
                  <a:prstClr val="black"/>
                </a:solidFill>
              </a:rPr>
              <a:t> = Bedrijfswinst / Totaal activa</a:t>
            </a:r>
            <a:endParaRPr lang="nl-BE" sz="3200">
              <a:solidFill>
                <a:prstClr val="black"/>
              </a:solidFill>
            </a:endParaRPr>
          </a:p>
          <a:p>
            <a:r>
              <a:rPr lang="nl-NL" sz="3200">
                <a:solidFill>
                  <a:prstClr val="black"/>
                </a:solidFill>
              </a:rPr>
              <a:t>X</a:t>
            </a:r>
            <a:r>
              <a:rPr lang="nl-NL" sz="3200" baseline="-25000">
                <a:solidFill>
                  <a:prstClr val="black"/>
                </a:solidFill>
              </a:rPr>
              <a:t>4</a:t>
            </a:r>
            <a:r>
              <a:rPr lang="nl-NL" sz="3200">
                <a:solidFill>
                  <a:prstClr val="black"/>
                </a:solidFill>
              </a:rPr>
              <a:t> = Eigen vermogen / </a:t>
            </a:r>
            <a:r>
              <a:rPr lang="nl-NL" sz="3200" smtClean="0">
                <a:solidFill>
                  <a:prstClr val="black"/>
                </a:solidFill>
              </a:rPr>
              <a:t>Totaal </a:t>
            </a:r>
            <a:r>
              <a:rPr lang="nl-NL" sz="3200">
                <a:solidFill>
                  <a:prstClr val="black"/>
                </a:solidFill>
              </a:rPr>
              <a:t>schulden </a:t>
            </a:r>
            <a:endParaRPr lang="nl-BE" sz="3200">
              <a:solidFill>
                <a:prstClr val="black"/>
              </a:solidFill>
            </a:endParaRPr>
          </a:p>
          <a:p>
            <a:r>
              <a:rPr lang="nl-NL" sz="3200">
                <a:solidFill>
                  <a:prstClr val="black"/>
                </a:solidFill>
              </a:rPr>
              <a:t>X</a:t>
            </a:r>
            <a:r>
              <a:rPr lang="nl-NL" sz="3200" baseline="-25000">
                <a:solidFill>
                  <a:prstClr val="black"/>
                </a:solidFill>
              </a:rPr>
              <a:t>5</a:t>
            </a:r>
            <a:r>
              <a:rPr lang="nl-NL" sz="3200">
                <a:solidFill>
                  <a:prstClr val="black"/>
                </a:solidFill>
              </a:rPr>
              <a:t> = Omzet / </a:t>
            </a:r>
            <a:r>
              <a:rPr lang="nl-NL" sz="3200" smtClean="0">
                <a:solidFill>
                  <a:prstClr val="black"/>
                </a:solidFill>
              </a:rPr>
              <a:t>Totaal </a:t>
            </a:r>
            <a:r>
              <a:rPr lang="nl-NL" sz="3200">
                <a:solidFill>
                  <a:prstClr val="black"/>
                </a:solidFill>
              </a:rPr>
              <a:t>activa</a:t>
            </a:r>
            <a:endParaRPr lang="nl-BE" sz="3200">
              <a:solidFill>
                <a:prstClr val="black"/>
              </a:solidFill>
            </a:endParaRPr>
          </a:p>
          <a:p>
            <a:r>
              <a:rPr lang="nl-NL" sz="3200" b="1">
                <a:solidFill>
                  <a:prstClr val="black"/>
                </a:solidFill>
              </a:rPr>
              <a:t> </a:t>
            </a:r>
            <a:endParaRPr lang="nl-BE" sz="3200">
              <a:solidFill>
                <a:prstClr val="black"/>
              </a:solidFill>
            </a:endParaRPr>
          </a:p>
          <a:p>
            <a:r>
              <a:rPr lang="nl-NL" sz="3200">
                <a:solidFill>
                  <a:prstClr val="black"/>
                </a:solidFill>
              </a:rPr>
              <a:t>D* = 2,675</a:t>
            </a:r>
            <a:endParaRPr lang="nl-BE" sz="3200">
              <a:solidFill>
                <a:prstClr val="black"/>
              </a:solidFill>
            </a:endParaRPr>
          </a:p>
          <a:p>
            <a:endParaRPr lang="nl-BE">
              <a:solidFill>
                <a:prstClr val="black"/>
              </a:solidFill>
            </a:endParaRPr>
          </a:p>
        </p:txBody>
      </p:sp>
    </p:spTree>
    <p:extLst>
      <p:ext uri="{BB962C8B-B14F-4D97-AF65-F5344CB8AC3E}">
        <p14:creationId xmlns:p14="http://schemas.microsoft.com/office/powerpoint/2010/main" val="43739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p:cNvCxnSpPr/>
          <p:nvPr/>
        </p:nvCxnSpPr>
        <p:spPr>
          <a:xfrm flipV="1">
            <a:off x="617924" y="1003177"/>
            <a:ext cx="7837919" cy="33543"/>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4525433" y="1041264"/>
            <a:ext cx="28309" cy="519928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kstvak 1"/>
          <p:cNvSpPr txBox="1"/>
          <p:nvPr/>
        </p:nvSpPr>
        <p:spPr>
          <a:xfrm>
            <a:off x="4072289" y="563782"/>
            <a:ext cx="950260" cy="369332"/>
          </a:xfrm>
          <a:prstGeom prst="rect">
            <a:avLst/>
          </a:prstGeom>
          <a:noFill/>
        </p:spPr>
        <p:txBody>
          <a:bodyPr wrap="none" rtlCol="0">
            <a:spAutoFit/>
          </a:bodyPr>
          <a:lstStyle/>
          <a:p>
            <a:r>
              <a:rPr lang="nl-BE" b="1" dirty="0">
                <a:solidFill>
                  <a:prstClr val="white"/>
                </a:solidFill>
              </a:rPr>
              <a:t>BALANS</a:t>
            </a:r>
          </a:p>
        </p:txBody>
      </p:sp>
      <p:sp>
        <p:nvSpPr>
          <p:cNvPr id="3" name="Tekstvak 2"/>
          <p:cNvSpPr txBox="1"/>
          <p:nvPr/>
        </p:nvSpPr>
        <p:spPr>
          <a:xfrm>
            <a:off x="651078" y="701109"/>
            <a:ext cx="577466" cy="300082"/>
          </a:xfrm>
          <a:prstGeom prst="rect">
            <a:avLst/>
          </a:prstGeom>
          <a:noFill/>
        </p:spPr>
        <p:txBody>
          <a:bodyPr wrap="none" rtlCol="0">
            <a:spAutoFit/>
          </a:bodyPr>
          <a:lstStyle/>
          <a:p>
            <a:r>
              <a:rPr lang="nl-BE" sz="1350" dirty="0">
                <a:solidFill>
                  <a:prstClr val="white"/>
                </a:solidFill>
              </a:rPr>
              <a:t>actief</a:t>
            </a:r>
          </a:p>
        </p:txBody>
      </p:sp>
      <p:sp>
        <p:nvSpPr>
          <p:cNvPr id="4" name="Tekstvak 3"/>
          <p:cNvSpPr txBox="1"/>
          <p:nvPr/>
        </p:nvSpPr>
        <p:spPr>
          <a:xfrm>
            <a:off x="7761600" y="660369"/>
            <a:ext cx="672043" cy="300082"/>
          </a:xfrm>
          <a:prstGeom prst="rect">
            <a:avLst/>
          </a:prstGeom>
          <a:noFill/>
        </p:spPr>
        <p:txBody>
          <a:bodyPr wrap="none" rtlCol="0">
            <a:spAutoFit/>
          </a:bodyPr>
          <a:lstStyle/>
          <a:p>
            <a:r>
              <a:rPr lang="nl-BE" sz="1350" dirty="0">
                <a:solidFill>
                  <a:prstClr val="white"/>
                </a:solidFill>
              </a:rPr>
              <a:t>passief</a:t>
            </a:r>
          </a:p>
        </p:txBody>
      </p:sp>
      <p:pic>
        <p:nvPicPr>
          <p:cNvPr id="13" name="Afbeelding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5843" y="6400128"/>
            <a:ext cx="349691" cy="239429"/>
          </a:xfrm>
          <a:prstGeom prst="rect">
            <a:avLst/>
          </a:prstGeom>
          <a:effectLst>
            <a:outerShdw blurRad="50800" dist="38100" dir="2700000" algn="tl" rotWithShape="0">
              <a:prstClr val="black">
                <a:alpha val="40000"/>
              </a:prstClr>
            </a:outerShdw>
          </a:effectLst>
        </p:spPr>
      </p:pic>
      <p:sp>
        <p:nvSpPr>
          <p:cNvPr id="14" name="Tekstvak 13"/>
          <p:cNvSpPr txBox="1"/>
          <p:nvPr/>
        </p:nvSpPr>
        <p:spPr>
          <a:xfrm rot="5400000">
            <a:off x="8604270" y="6212907"/>
            <a:ext cx="894797" cy="207749"/>
          </a:xfrm>
          <a:prstGeom prst="rect">
            <a:avLst/>
          </a:prstGeom>
          <a:noFill/>
        </p:spPr>
        <p:txBody>
          <a:bodyPr wrap="none" rtlCol="0">
            <a:spAutoFit/>
          </a:bodyPr>
          <a:lstStyle/>
          <a:p>
            <a:r>
              <a:rPr lang="nl-BE" sz="750">
                <a:solidFill>
                  <a:prstClr val="white"/>
                </a:solidFill>
              </a:rPr>
              <a:t>Hendrik Claessens</a:t>
            </a:r>
          </a:p>
        </p:txBody>
      </p:sp>
      <p:cxnSp>
        <p:nvCxnSpPr>
          <p:cNvPr id="12" name="Rechte verbindingslijn 11"/>
          <p:cNvCxnSpPr/>
          <p:nvPr/>
        </p:nvCxnSpPr>
        <p:spPr>
          <a:xfrm flipV="1">
            <a:off x="614787" y="3501815"/>
            <a:ext cx="3880053" cy="16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flipV="1">
            <a:off x="651078" y="6223940"/>
            <a:ext cx="3880053" cy="16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4525433" y="1198641"/>
            <a:ext cx="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V="1">
            <a:off x="4536883" y="2574797"/>
            <a:ext cx="3918960" cy="1677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V="1">
            <a:off x="4545428" y="4403632"/>
            <a:ext cx="3918960" cy="1677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flipV="1">
            <a:off x="4542761" y="6204260"/>
            <a:ext cx="3918960" cy="1677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6078620" y="1267372"/>
            <a:ext cx="835485" cy="830997"/>
          </a:xfrm>
          <a:prstGeom prst="rect">
            <a:avLst/>
          </a:prstGeom>
          <a:noFill/>
        </p:spPr>
        <p:txBody>
          <a:bodyPr wrap="none" rtlCol="0">
            <a:spAutoFit/>
          </a:bodyPr>
          <a:lstStyle/>
          <a:p>
            <a:r>
              <a:rPr lang="nl-BE" sz="4800" smtClean="0">
                <a:solidFill>
                  <a:prstClr val="white"/>
                </a:solidFill>
              </a:rPr>
              <a:t>EV</a:t>
            </a:r>
            <a:endParaRPr lang="nl-BE" sz="4800">
              <a:solidFill>
                <a:prstClr val="white"/>
              </a:solidFill>
            </a:endParaRPr>
          </a:p>
        </p:txBody>
      </p:sp>
      <p:sp>
        <p:nvSpPr>
          <p:cNvPr id="22" name="Tekstvak 21"/>
          <p:cNvSpPr txBox="1"/>
          <p:nvPr/>
        </p:nvSpPr>
        <p:spPr>
          <a:xfrm>
            <a:off x="5058564" y="2995967"/>
            <a:ext cx="2875595" cy="830997"/>
          </a:xfrm>
          <a:prstGeom prst="rect">
            <a:avLst/>
          </a:prstGeom>
          <a:noFill/>
        </p:spPr>
        <p:txBody>
          <a:bodyPr wrap="none" rtlCol="0">
            <a:spAutoFit/>
          </a:bodyPr>
          <a:lstStyle/>
          <a:p>
            <a:r>
              <a:rPr lang="nl-BE" sz="4800" smtClean="0">
                <a:solidFill>
                  <a:prstClr val="white"/>
                </a:solidFill>
              </a:rPr>
              <a:t>VV &gt; 1 jaar</a:t>
            </a:r>
            <a:endParaRPr lang="nl-BE" sz="4800">
              <a:solidFill>
                <a:prstClr val="white"/>
              </a:solidFill>
            </a:endParaRPr>
          </a:p>
        </p:txBody>
      </p:sp>
      <p:sp>
        <p:nvSpPr>
          <p:cNvPr id="23" name="Tekstvak 22"/>
          <p:cNvSpPr txBox="1"/>
          <p:nvPr/>
        </p:nvSpPr>
        <p:spPr>
          <a:xfrm>
            <a:off x="5066995" y="4649409"/>
            <a:ext cx="2875595" cy="830997"/>
          </a:xfrm>
          <a:prstGeom prst="rect">
            <a:avLst/>
          </a:prstGeom>
          <a:noFill/>
        </p:spPr>
        <p:txBody>
          <a:bodyPr wrap="none" rtlCol="0">
            <a:spAutoFit/>
          </a:bodyPr>
          <a:lstStyle/>
          <a:p>
            <a:r>
              <a:rPr lang="nl-BE" sz="4800" smtClean="0">
                <a:solidFill>
                  <a:prstClr val="white"/>
                </a:solidFill>
              </a:rPr>
              <a:t>VV &lt; 1 jaar</a:t>
            </a:r>
            <a:endParaRPr lang="nl-BE" sz="4800">
              <a:solidFill>
                <a:prstClr val="white"/>
              </a:solidFill>
            </a:endParaRPr>
          </a:p>
        </p:txBody>
      </p:sp>
      <p:sp>
        <p:nvSpPr>
          <p:cNvPr id="24" name="Tekstvak 23"/>
          <p:cNvSpPr txBox="1"/>
          <p:nvPr/>
        </p:nvSpPr>
        <p:spPr>
          <a:xfrm>
            <a:off x="1052780" y="1682870"/>
            <a:ext cx="2826351" cy="830997"/>
          </a:xfrm>
          <a:prstGeom prst="rect">
            <a:avLst/>
          </a:prstGeom>
          <a:noFill/>
        </p:spPr>
        <p:txBody>
          <a:bodyPr wrap="none" rtlCol="0">
            <a:spAutoFit/>
          </a:bodyPr>
          <a:lstStyle/>
          <a:p>
            <a:r>
              <a:rPr lang="nl-BE" sz="4800" smtClean="0">
                <a:solidFill>
                  <a:prstClr val="white"/>
                </a:solidFill>
              </a:rPr>
              <a:t>Vast Actief</a:t>
            </a:r>
            <a:endParaRPr lang="nl-BE" sz="4800">
              <a:solidFill>
                <a:prstClr val="white"/>
              </a:solidFill>
            </a:endParaRPr>
          </a:p>
        </p:txBody>
      </p:sp>
      <p:sp>
        <p:nvSpPr>
          <p:cNvPr id="25" name="Tekstvak 24"/>
          <p:cNvSpPr txBox="1"/>
          <p:nvPr/>
        </p:nvSpPr>
        <p:spPr>
          <a:xfrm>
            <a:off x="494036" y="4383389"/>
            <a:ext cx="3943837" cy="830997"/>
          </a:xfrm>
          <a:prstGeom prst="rect">
            <a:avLst/>
          </a:prstGeom>
          <a:noFill/>
        </p:spPr>
        <p:txBody>
          <a:bodyPr wrap="none" rtlCol="0">
            <a:spAutoFit/>
          </a:bodyPr>
          <a:lstStyle/>
          <a:p>
            <a:r>
              <a:rPr lang="nl-BE" sz="4800" smtClean="0">
                <a:solidFill>
                  <a:prstClr val="white"/>
                </a:solidFill>
              </a:rPr>
              <a:t>Vlottend Actief</a:t>
            </a:r>
            <a:endParaRPr lang="nl-BE" sz="4800">
              <a:solidFill>
                <a:prstClr val="white"/>
              </a:solidFill>
            </a:endParaRPr>
          </a:p>
        </p:txBody>
      </p:sp>
    </p:spTree>
    <p:extLst>
      <p:ext uri="{BB962C8B-B14F-4D97-AF65-F5344CB8AC3E}">
        <p14:creationId xmlns:p14="http://schemas.microsoft.com/office/powerpoint/2010/main" val="43433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488887" y="271604"/>
            <a:ext cx="8438529" cy="6278642"/>
          </a:xfrm>
          <a:prstGeom prst="rect">
            <a:avLst/>
          </a:prstGeom>
          <a:noFill/>
        </p:spPr>
        <p:txBody>
          <a:bodyPr wrap="none" rtlCol="0">
            <a:spAutoFit/>
          </a:bodyPr>
          <a:lstStyle/>
          <a:p>
            <a:r>
              <a:rPr lang="nl-NL" sz="3200" b="1">
                <a:solidFill>
                  <a:prstClr val="black"/>
                </a:solidFill>
              </a:rPr>
              <a:t>Model van Bilderbeek</a:t>
            </a:r>
            <a:endParaRPr lang="nl-BE" sz="3200">
              <a:solidFill>
                <a:prstClr val="black"/>
              </a:solidFill>
            </a:endParaRPr>
          </a:p>
          <a:p>
            <a:r>
              <a:rPr lang="nl-NL" sz="3200">
                <a:solidFill>
                  <a:prstClr val="black"/>
                </a:solidFill>
              </a:rPr>
              <a:t> </a:t>
            </a:r>
            <a:endParaRPr lang="nl-BE" sz="3200">
              <a:solidFill>
                <a:prstClr val="black"/>
              </a:solidFill>
            </a:endParaRPr>
          </a:p>
          <a:p>
            <a:r>
              <a:rPr lang="nl-NL" sz="3200" b="1">
                <a:solidFill>
                  <a:prstClr val="black"/>
                </a:solidFill>
              </a:rPr>
              <a:t>D = -0.36X</a:t>
            </a:r>
            <a:r>
              <a:rPr lang="nl-NL" sz="3200" b="1" baseline="-25000">
                <a:solidFill>
                  <a:prstClr val="black"/>
                </a:solidFill>
              </a:rPr>
              <a:t>1</a:t>
            </a:r>
            <a:r>
              <a:rPr lang="nl-NL" sz="3200" b="1">
                <a:solidFill>
                  <a:prstClr val="black"/>
                </a:solidFill>
              </a:rPr>
              <a:t> – 10.79X</a:t>
            </a:r>
            <a:r>
              <a:rPr lang="nl-NL" sz="3200" b="1" baseline="-25000">
                <a:solidFill>
                  <a:prstClr val="black"/>
                </a:solidFill>
              </a:rPr>
              <a:t>2</a:t>
            </a:r>
            <a:r>
              <a:rPr lang="nl-NL" sz="3200" b="1">
                <a:solidFill>
                  <a:prstClr val="black"/>
                </a:solidFill>
              </a:rPr>
              <a:t> – 0.41X</a:t>
            </a:r>
            <a:r>
              <a:rPr lang="nl-NL" sz="3200" b="1" baseline="-25000">
                <a:solidFill>
                  <a:prstClr val="black"/>
                </a:solidFill>
              </a:rPr>
              <a:t>3</a:t>
            </a:r>
            <a:r>
              <a:rPr lang="nl-NL" sz="3200" b="1">
                <a:solidFill>
                  <a:prstClr val="black"/>
                </a:solidFill>
              </a:rPr>
              <a:t> + 3.72X</a:t>
            </a:r>
            <a:r>
              <a:rPr lang="nl-NL" sz="3200" b="1" baseline="-25000">
                <a:solidFill>
                  <a:prstClr val="black"/>
                </a:solidFill>
              </a:rPr>
              <a:t>4</a:t>
            </a:r>
            <a:r>
              <a:rPr lang="nl-NL" sz="3200" b="1">
                <a:solidFill>
                  <a:prstClr val="black"/>
                </a:solidFill>
              </a:rPr>
              <a:t> + 11.91X</a:t>
            </a:r>
            <a:r>
              <a:rPr lang="nl-NL" sz="3200" b="1" baseline="-25000">
                <a:solidFill>
                  <a:prstClr val="black"/>
                </a:solidFill>
              </a:rPr>
              <a:t>5</a:t>
            </a:r>
            <a:endParaRPr lang="nl-BE" sz="3200">
              <a:solidFill>
                <a:prstClr val="black"/>
              </a:solidFill>
            </a:endParaRPr>
          </a:p>
          <a:p>
            <a:r>
              <a:rPr lang="nl-NL" sz="3200">
                <a:solidFill>
                  <a:prstClr val="black"/>
                </a:solidFill>
              </a:rPr>
              <a:t> </a:t>
            </a:r>
            <a:endParaRPr lang="nl-BE" sz="3200">
              <a:solidFill>
                <a:prstClr val="black"/>
              </a:solidFill>
            </a:endParaRPr>
          </a:p>
          <a:p>
            <a:r>
              <a:rPr lang="nl-NL" sz="3200">
                <a:solidFill>
                  <a:prstClr val="black"/>
                </a:solidFill>
              </a:rPr>
              <a:t>X</a:t>
            </a:r>
            <a:r>
              <a:rPr lang="nl-NL" sz="3200" baseline="-25000">
                <a:solidFill>
                  <a:prstClr val="black"/>
                </a:solidFill>
              </a:rPr>
              <a:t>1</a:t>
            </a:r>
            <a:r>
              <a:rPr lang="nl-NL" sz="3200">
                <a:solidFill>
                  <a:prstClr val="black"/>
                </a:solidFill>
              </a:rPr>
              <a:t>= </a:t>
            </a:r>
            <a:r>
              <a:rPr lang="nl-NL" sz="3200" smtClean="0">
                <a:solidFill>
                  <a:prstClr val="black"/>
                </a:solidFill>
              </a:rPr>
              <a:t>Nettowinst / </a:t>
            </a:r>
            <a:r>
              <a:rPr lang="nl-NL" sz="3200">
                <a:solidFill>
                  <a:prstClr val="black"/>
                </a:solidFill>
              </a:rPr>
              <a:t>Eigen Vermogen</a:t>
            </a:r>
            <a:endParaRPr lang="nl-BE" sz="3200">
              <a:solidFill>
                <a:prstClr val="black"/>
              </a:solidFill>
            </a:endParaRPr>
          </a:p>
          <a:p>
            <a:r>
              <a:rPr lang="nl-NL" sz="3200">
                <a:solidFill>
                  <a:prstClr val="black"/>
                </a:solidFill>
              </a:rPr>
              <a:t>X</a:t>
            </a:r>
            <a:r>
              <a:rPr lang="nl-NL" sz="3200" baseline="-25000">
                <a:solidFill>
                  <a:prstClr val="black"/>
                </a:solidFill>
              </a:rPr>
              <a:t>2</a:t>
            </a:r>
            <a:r>
              <a:rPr lang="nl-NL" sz="3200">
                <a:solidFill>
                  <a:prstClr val="black"/>
                </a:solidFill>
              </a:rPr>
              <a:t> = </a:t>
            </a:r>
            <a:r>
              <a:rPr lang="nl-NL" sz="3200" smtClean="0">
                <a:solidFill>
                  <a:prstClr val="black"/>
                </a:solidFill>
              </a:rPr>
              <a:t>Crediteuren / Omzet</a:t>
            </a:r>
            <a:endParaRPr lang="nl-BE" sz="3200">
              <a:solidFill>
                <a:prstClr val="black"/>
              </a:solidFill>
            </a:endParaRPr>
          </a:p>
          <a:p>
            <a:r>
              <a:rPr lang="nl-NL" sz="3200">
                <a:solidFill>
                  <a:prstClr val="black"/>
                </a:solidFill>
              </a:rPr>
              <a:t>X</a:t>
            </a:r>
            <a:r>
              <a:rPr lang="nl-NL" sz="3200" baseline="-25000">
                <a:solidFill>
                  <a:prstClr val="black"/>
                </a:solidFill>
              </a:rPr>
              <a:t>3</a:t>
            </a:r>
            <a:r>
              <a:rPr lang="nl-NL" sz="3200">
                <a:solidFill>
                  <a:prstClr val="black"/>
                </a:solidFill>
              </a:rPr>
              <a:t> = </a:t>
            </a:r>
            <a:r>
              <a:rPr lang="nl-NL" sz="3200" smtClean="0">
                <a:solidFill>
                  <a:prstClr val="black"/>
                </a:solidFill>
              </a:rPr>
              <a:t>Omzet / Totaal </a:t>
            </a:r>
            <a:r>
              <a:rPr lang="nl-NL" sz="3200">
                <a:solidFill>
                  <a:prstClr val="black"/>
                </a:solidFill>
              </a:rPr>
              <a:t>Vermogen</a:t>
            </a:r>
            <a:endParaRPr lang="nl-BE" sz="3200">
              <a:solidFill>
                <a:prstClr val="black"/>
              </a:solidFill>
            </a:endParaRPr>
          </a:p>
          <a:p>
            <a:r>
              <a:rPr lang="nl-NL" sz="3200">
                <a:solidFill>
                  <a:prstClr val="black"/>
                </a:solidFill>
              </a:rPr>
              <a:t>X</a:t>
            </a:r>
            <a:r>
              <a:rPr lang="nl-NL" sz="3200" baseline="-25000">
                <a:solidFill>
                  <a:prstClr val="black"/>
                </a:solidFill>
              </a:rPr>
              <a:t>4</a:t>
            </a:r>
            <a:r>
              <a:rPr lang="nl-NL" sz="3200">
                <a:solidFill>
                  <a:prstClr val="black"/>
                </a:solidFill>
              </a:rPr>
              <a:t> = Toegevoegde waarde / </a:t>
            </a:r>
            <a:r>
              <a:rPr lang="nl-NL" sz="3200" smtClean="0">
                <a:solidFill>
                  <a:prstClr val="black"/>
                </a:solidFill>
              </a:rPr>
              <a:t>Totaal </a:t>
            </a:r>
            <a:r>
              <a:rPr lang="nl-NL" sz="3200">
                <a:solidFill>
                  <a:prstClr val="black"/>
                </a:solidFill>
              </a:rPr>
              <a:t>vermogen</a:t>
            </a:r>
            <a:endParaRPr lang="nl-BE" sz="3200">
              <a:solidFill>
                <a:prstClr val="black"/>
              </a:solidFill>
            </a:endParaRPr>
          </a:p>
          <a:p>
            <a:r>
              <a:rPr lang="nl-NL" sz="3200">
                <a:solidFill>
                  <a:prstClr val="black"/>
                </a:solidFill>
              </a:rPr>
              <a:t>X</a:t>
            </a:r>
            <a:r>
              <a:rPr lang="nl-NL" sz="3200" baseline="-25000">
                <a:solidFill>
                  <a:prstClr val="black"/>
                </a:solidFill>
              </a:rPr>
              <a:t>5</a:t>
            </a:r>
            <a:r>
              <a:rPr lang="nl-NL" sz="3200">
                <a:solidFill>
                  <a:prstClr val="black"/>
                </a:solidFill>
              </a:rPr>
              <a:t> = Reserves / Totaal Vermogen</a:t>
            </a:r>
            <a:endParaRPr lang="nl-BE" sz="3200">
              <a:solidFill>
                <a:prstClr val="black"/>
              </a:solidFill>
            </a:endParaRPr>
          </a:p>
          <a:p>
            <a:r>
              <a:rPr lang="nl-NL" sz="3200">
                <a:solidFill>
                  <a:prstClr val="black"/>
                </a:solidFill>
              </a:rPr>
              <a:t> </a:t>
            </a:r>
            <a:endParaRPr lang="nl-BE" sz="3200">
              <a:solidFill>
                <a:prstClr val="black"/>
              </a:solidFill>
            </a:endParaRPr>
          </a:p>
          <a:p>
            <a:r>
              <a:rPr lang="nl-NL" sz="3200">
                <a:solidFill>
                  <a:prstClr val="black"/>
                </a:solidFill>
              </a:rPr>
              <a:t>D* = 1.01</a:t>
            </a:r>
            <a:endParaRPr lang="nl-BE" sz="3200">
              <a:solidFill>
                <a:prstClr val="black"/>
              </a:solidFill>
            </a:endParaRPr>
          </a:p>
          <a:p>
            <a:r>
              <a:rPr lang="nl-NL" sz="3200">
                <a:solidFill>
                  <a:prstClr val="black"/>
                </a:solidFill>
              </a:rPr>
              <a:t> </a:t>
            </a:r>
            <a:endParaRPr lang="nl-BE" sz="3200">
              <a:solidFill>
                <a:prstClr val="black"/>
              </a:solidFill>
            </a:endParaRPr>
          </a:p>
          <a:p>
            <a:endParaRPr lang="nl-BE">
              <a:solidFill>
                <a:prstClr val="black"/>
              </a:solidFill>
            </a:endParaRPr>
          </a:p>
        </p:txBody>
      </p:sp>
    </p:spTree>
    <p:extLst>
      <p:ext uri="{BB962C8B-B14F-4D97-AF65-F5344CB8AC3E}">
        <p14:creationId xmlns:p14="http://schemas.microsoft.com/office/powerpoint/2010/main" val="243081926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79377" y="253772"/>
            <a:ext cx="8367932" cy="6401753"/>
          </a:xfrm>
          <a:prstGeom prst="rect">
            <a:avLst/>
          </a:prstGeom>
          <a:noFill/>
        </p:spPr>
        <p:txBody>
          <a:bodyPr wrap="none" rtlCol="0">
            <a:spAutoFit/>
          </a:bodyPr>
          <a:lstStyle/>
          <a:p>
            <a:r>
              <a:rPr lang="nl-NL" sz="2800" b="1">
                <a:solidFill>
                  <a:prstClr val="black"/>
                </a:solidFill>
              </a:rPr>
              <a:t>Model van Ooghe</a:t>
            </a:r>
            <a:endParaRPr lang="nl-BE" sz="2800">
              <a:solidFill>
                <a:prstClr val="black"/>
              </a:solidFill>
            </a:endParaRPr>
          </a:p>
          <a:p>
            <a:r>
              <a:rPr lang="nl-NL" sz="2800">
                <a:solidFill>
                  <a:prstClr val="black"/>
                </a:solidFill>
              </a:rPr>
              <a:t> </a:t>
            </a:r>
            <a:endParaRPr lang="nl-BE" sz="2800">
              <a:solidFill>
                <a:prstClr val="black"/>
              </a:solidFill>
            </a:endParaRPr>
          </a:p>
          <a:p>
            <a:r>
              <a:rPr lang="nl-NL" sz="2800" b="1">
                <a:solidFill>
                  <a:prstClr val="black"/>
                </a:solidFill>
              </a:rPr>
              <a:t>D = 4.32 X</a:t>
            </a:r>
            <a:r>
              <a:rPr lang="nl-NL" sz="2800" b="1" baseline="-25000">
                <a:solidFill>
                  <a:prstClr val="black"/>
                </a:solidFill>
              </a:rPr>
              <a:t>1</a:t>
            </a:r>
            <a:r>
              <a:rPr lang="nl-NL" sz="2800" b="1">
                <a:solidFill>
                  <a:prstClr val="black"/>
                </a:solidFill>
              </a:rPr>
              <a:t> – 11.68 X</a:t>
            </a:r>
            <a:r>
              <a:rPr lang="nl-NL" sz="2800" b="1" baseline="-25000">
                <a:solidFill>
                  <a:prstClr val="black"/>
                </a:solidFill>
              </a:rPr>
              <a:t>2</a:t>
            </a:r>
            <a:r>
              <a:rPr lang="nl-NL" sz="2800" b="1">
                <a:solidFill>
                  <a:prstClr val="black"/>
                </a:solidFill>
              </a:rPr>
              <a:t> + 3.17 X</a:t>
            </a:r>
            <a:r>
              <a:rPr lang="nl-NL" sz="2800" b="1" baseline="-25000">
                <a:solidFill>
                  <a:prstClr val="black"/>
                </a:solidFill>
              </a:rPr>
              <a:t>3</a:t>
            </a:r>
            <a:r>
              <a:rPr lang="nl-NL" sz="2800" b="1">
                <a:solidFill>
                  <a:prstClr val="black"/>
                </a:solidFill>
              </a:rPr>
              <a:t> – 1.62 X</a:t>
            </a:r>
            <a:r>
              <a:rPr lang="nl-NL" sz="2800" b="1" baseline="-25000">
                <a:solidFill>
                  <a:prstClr val="black"/>
                </a:solidFill>
              </a:rPr>
              <a:t>4</a:t>
            </a:r>
            <a:r>
              <a:rPr lang="nl-NL" sz="2800" b="1">
                <a:solidFill>
                  <a:prstClr val="black"/>
                </a:solidFill>
              </a:rPr>
              <a:t> – 0.84 X</a:t>
            </a:r>
            <a:r>
              <a:rPr lang="nl-NL" sz="2800" b="1" baseline="-25000">
                <a:solidFill>
                  <a:prstClr val="black"/>
                </a:solidFill>
              </a:rPr>
              <a:t>5</a:t>
            </a:r>
            <a:endParaRPr lang="nl-BE" sz="2800">
              <a:solidFill>
                <a:prstClr val="black"/>
              </a:solidFill>
            </a:endParaRPr>
          </a:p>
          <a:p>
            <a:r>
              <a:rPr lang="nl-NL" sz="2800">
                <a:solidFill>
                  <a:prstClr val="black"/>
                </a:solidFill>
              </a:rPr>
              <a:t> </a:t>
            </a:r>
            <a:endParaRPr lang="nl-BE" sz="2800">
              <a:solidFill>
                <a:prstClr val="black"/>
              </a:solidFill>
            </a:endParaRPr>
          </a:p>
          <a:p>
            <a:r>
              <a:rPr lang="nl-NL" sz="2800">
                <a:solidFill>
                  <a:prstClr val="black"/>
                </a:solidFill>
              </a:rPr>
              <a:t>X</a:t>
            </a:r>
            <a:r>
              <a:rPr lang="nl-NL" sz="2800" baseline="-25000">
                <a:solidFill>
                  <a:prstClr val="black"/>
                </a:solidFill>
              </a:rPr>
              <a:t>1</a:t>
            </a:r>
            <a:r>
              <a:rPr lang="nl-NL" sz="2800">
                <a:solidFill>
                  <a:prstClr val="black"/>
                </a:solidFill>
              </a:rPr>
              <a:t>= Reserves + Overgedragen </a:t>
            </a:r>
            <a:r>
              <a:rPr lang="nl-NL" sz="2800" smtClean="0">
                <a:solidFill>
                  <a:prstClr val="black"/>
                </a:solidFill>
              </a:rPr>
              <a:t>resultaat/Totaal vermogen</a:t>
            </a:r>
            <a:endParaRPr lang="nl-BE" sz="2800">
              <a:solidFill>
                <a:prstClr val="black"/>
              </a:solidFill>
            </a:endParaRPr>
          </a:p>
          <a:p>
            <a:r>
              <a:rPr lang="nl-NL" sz="2800">
                <a:solidFill>
                  <a:prstClr val="black"/>
                </a:solidFill>
              </a:rPr>
              <a:t>X</a:t>
            </a:r>
            <a:r>
              <a:rPr lang="nl-NL" sz="2800" baseline="-25000">
                <a:solidFill>
                  <a:prstClr val="black"/>
                </a:solidFill>
              </a:rPr>
              <a:t>2</a:t>
            </a:r>
            <a:r>
              <a:rPr lang="nl-NL" sz="2800">
                <a:solidFill>
                  <a:prstClr val="black"/>
                </a:solidFill>
              </a:rPr>
              <a:t> = Vervallen schulden, belastingen en </a:t>
            </a:r>
            <a:r>
              <a:rPr lang="nl-NL" sz="2800" smtClean="0">
                <a:solidFill>
                  <a:prstClr val="black"/>
                </a:solidFill>
              </a:rPr>
              <a:t>RSZ</a:t>
            </a:r>
          </a:p>
          <a:p>
            <a:r>
              <a:rPr lang="nl-NL" sz="2800">
                <a:solidFill>
                  <a:prstClr val="black"/>
                </a:solidFill>
              </a:rPr>
              <a:t>	</a:t>
            </a:r>
            <a:r>
              <a:rPr lang="nl-NL" sz="2800" smtClean="0">
                <a:solidFill>
                  <a:prstClr val="black"/>
                </a:solidFill>
              </a:rPr>
              <a:t>/ </a:t>
            </a:r>
            <a:r>
              <a:rPr lang="nl-NL" sz="2800">
                <a:solidFill>
                  <a:prstClr val="black"/>
                </a:solidFill>
              </a:rPr>
              <a:t>Vreemd Vermogen&lt;1jaar</a:t>
            </a:r>
            <a:endParaRPr lang="nl-BE" sz="2800">
              <a:solidFill>
                <a:prstClr val="black"/>
              </a:solidFill>
            </a:endParaRPr>
          </a:p>
          <a:p>
            <a:r>
              <a:rPr lang="nl-NL" sz="2800">
                <a:solidFill>
                  <a:prstClr val="black"/>
                </a:solidFill>
              </a:rPr>
              <a:t>X</a:t>
            </a:r>
            <a:r>
              <a:rPr lang="nl-NL" sz="2800" baseline="-25000">
                <a:solidFill>
                  <a:prstClr val="black"/>
                </a:solidFill>
              </a:rPr>
              <a:t>3</a:t>
            </a:r>
            <a:r>
              <a:rPr lang="nl-NL" sz="2800">
                <a:solidFill>
                  <a:prstClr val="black"/>
                </a:solidFill>
              </a:rPr>
              <a:t> = Liquide middelen / Vlottende activa &lt;1jaar</a:t>
            </a:r>
            <a:endParaRPr lang="nl-BE" sz="2800">
              <a:solidFill>
                <a:prstClr val="black"/>
              </a:solidFill>
            </a:endParaRPr>
          </a:p>
          <a:p>
            <a:r>
              <a:rPr lang="nl-NL" sz="2800">
                <a:solidFill>
                  <a:prstClr val="black"/>
                </a:solidFill>
              </a:rPr>
              <a:t>X</a:t>
            </a:r>
            <a:r>
              <a:rPr lang="nl-NL" sz="2800" baseline="-25000">
                <a:solidFill>
                  <a:prstClr val="black"/>
                </a:solidFill>
              </a:rPr>
              <a:t>4</a:t>
            </a:r>
            <a:r>
              <a:rPr lang="nl-NL" sz="2800">
                <a:solidFill>
                  <a:prstClr val="black"/>
                </a:solidFill>
              </a:rPr>
              <a:t> = Voorraden </a:t>
            </a:r>
            <a:r>
              <a:rPr lang="nl-NL" sz="2800" smtClean="0">
                <a:solidFill>
                  <a:prstClr val="black"/>
                </a:solidFill>
              </a:rPr>
              <a:t>GIB, </a:t>
            </a:r>
            <a:r>
              <a:rPr lang="nl-NL" sz="2800">
                <a:solidFill>
                  <a:prstClr val="black"/>
                </a:solidFill>
              </a:rPr>
              <a:t>gereed prod., bestell. in uitvoer</a:t>
            </a:r>
            <a:r>
              <a:rPr lang="nl-NL" sz="2800" smtClean="0">
                <a:solidFill>
                  <a:prstClr val="black"/>
                </a:solidFill>
              </a:rPr>
              <a:t>.</a:t>
            </a:r>
          </a:p>
          <a:p>
            <a:r>
              <a:rPr lang="nl-NL" sz="2800">
                <a:solidFill>
                  <a:prstClr val="black"/>
                </a:solidFill>
              </a:rPr>
              <a:t>	</a:t>
            </a:r>
            <a:r>
              <a:rPr lang="nl-NL" sz="2800" smtClean="0">
                <a:solidFill>
                  <a:prstClr val="black"/>
                </a:solidFill>
              </a:rPr>
              <a:t>/ Vlottende </a:t>
            </a:r>
            <a:r>
              <a:rPr lang="nl-NL" sz="2800">
                <a:solidFill>
                  <a:prstClr val="black"/>
                </a:solidFill>
              </a:rPr>
              <a:t>bedrijfsactiva</a:t>
            </a:r>
            <a:endParaRPr lang="nl-BE" sz="2800">
              <a:solidFill>
                <a:prstClr val="black"/>
              </a:solidFill>
            </a:endParaRPr>
          </a:p>
          <a:p>
            <a:r>
              <a:rPr lang="nl-NL" sz="2800">
                <a:solidFill>
                  <a:prstClr val="black"/>
                </a:solidFill>
              </a:rPr>
              <a:t>X</a:t>
            </a:r>
            <a:r>
              <a:rPr lang="nl-NL" sz="2800" baseline="-25000">
                <a:solidFill>
                  <a:prstClr val="black"/>
                </a:solidFill>
              </a:rPr>
              <a:t>5</a:t>
            </a:r>
            <a:r>
              <a:rPr lang="nl-NL" sz="2800">
                <a:solidFill>
                  <a:prstClr val="black"/>
                </a:solidFill>
              </a:rPr>
              <a:t> = Financiële schulden </a:t>
            </a:r>
            <a:r>
              <a:rPr lang="nl-NL" sz="2800" smtClean="0">
                <a:solidFill>
                  <a:prstClr val="black"/>
                </a:solidFill>
              </a:rPr>
              <a:t>kredietinstellingen&lt;1jaar	</a:t>
            </a:r>
          </a:p>
          <a:p>
            <a:r>
              <a:rPr lang="nl-NL" sz="2800">
                <a:solidFill>
                  <a:prstClr val="black"/>
                </a:solidFill>
              </a:rPr>
              <a:t>	</a:t>
            </a:r>
            <a:r>
              <a:rPr lang="nl-NL" sz="2800" smtClean="0">
                <a:solidFill>
                  <a:prstClr val="black"/>
                </a:solidFill>
              </a:rPr>
              <a:t>/</a:t>
            </a:r>
            <a:r>
              <a:rPr lang="nl-NL" sz="2800">
                <a:solidFill>
                  <a:prstClr val="black"/>
                </a:solidFill>
              </a:rPr>
              <a:t>Vreemd vermogen&lt;1jaar</a:t>
            </a:r>
            <a:endParaRPr lang="nl-BE" sz="2800">
              <a:solidFill>
                <a:prstClr val="black"/>
              </a:solidFill>
            </a:endParaRPr>
          </a:p>
          <a:p>
            <a:r>
              <a:rPr lang="nl-NL" sz="2800">
                <a:solidFill>
                  <a:prstClr val="black"/>
                </a:solidFill>
              </a:rPr>
              <a:t> </a:t>
            </a:r>
            <a:endParaRPr lang="nl-BE" sz="2800">
              <a:solidFill>
                <a:prstClr val="black"/>
              </a:solidFill>
            </a:endParaRPr>
          </a:p>
          <a:p>
            <a:r>
              <a:rPr lang="nl-NL" sz="2800">
                <a:solidFill>
                  <a:prstClr val="black"/>
                </a:solidFill>
              </a:rPr>
              <a:t>D* = 0.2324</a:t>
            </a:r>
            <a:endParaRPr lang="nl-BE" sz="2800">
              <a:solidFill>
                <a:prstClr val="black"/>
              </a:solidFill>
            </a:endParaRPr>
          </a:p>
          <a:p>
            <a:endParaRPr lang="nl-BE">
              <a:solidFill>
                <a:prstClr val="black"/>
              </a:solidFill>
            </a:endParaRPr>
          </a:p>
        </p:txBody>
      </p:sp>
    </p:spTree>
    <p:extLst>
      <p:ext uri="{BB962C8B-B14F-4D97-AF65-F5344CB8AC3E}">
        <p14:creationId xmlns:p14="http://schemas.microsoft.com/office/powerpoint/2010/main" val="365029178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882" y="1103631"/>
            <a:ext cx="3214557" cy="3214557"/>
          </a:xfrm>
          <a:prstGeom prst="rect">
            <a:avLst/>
          </a:prstGeom>
        </p:spPr>
      </p:pic>
      <p:sp>
        <p:nvSpPr>
          <p:cNvPr id="7" name="Tekstvak 6"/>
          <p:cNvSpPr txBox="1"/>
          <p:nvPr/>
        </p:nvSpPr>
        <p:spPr>
          <a:xfrm>
            <a:off x="3034146" y="3231572"/>
            <a:ext cx="3774880" cy="923330"/>
          </a:xfrm>
          <a:prstGeom prst="rect">
            <a:avLst/>
          </a:prstGeom>
          <a:noFill/>
        </p:spPr>
        <p:txBody>
          <a:bodyPr wrap="none" rtlCol="0">
            <a:spAutoFit/>
          </a:bodyPr>
          <a:lstStyle/>
          <a:p>
            <a:r>
              <a:rPr lang="nl-BE" sz="5400" smtClean="0">
                <a:solidFill>
                  <a:prstClr val="white"/>
                </a:solidFill>
              </a:rPr>
              <a:t>krediet</a:t>
            </a:r>
            <a:r>
              <a:rPr lang="nl-BE" sz="5400" smtClean="0">
                <a:solidFill>
                  <a:prstClr val="black"/>
                </a:solidFill>
              </a:rPr>
              <a:t>limiet</a:t>
            </a:r>
            <a:endParaRPr lang="nl-BE" sz="5400">
              <a:solidFill>
                <a:prstClr val="black"/>
              </a:solidFill>
            </a:endParaRPr>
          </a:p>
        </p:txBody>
      </p:sp>
    </p:spTree>
    <p:extLst>
      <p:ext uri="{BB962C8B-B14F-4D97-AF65-F5344CB8AC3E}">
        <p14:creationId xmlns:p14="http://schemas.microsoft.com/office/powerpoint/2010/main" val="345221024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86" y="71246"/>
            <a:ext cx="1167621" cy="1167621"/>
          </a:xfrm>
          <a:prstGeom prst="rect">
            <a:avLst/>
          </a:prstGeom>
        </p:spPr>
      </p:pic>
      <p:sp>
        <p:nvSpPr>
          <p:cNvPr id="7" name="Tekstvak 6"/>
          <p:cNvSpPr txBox="1"/>
          <p:nvPr/>
        </p:nvSpPr>
        <p:spPr>
          <a:xfrm>
            <a:off x="1241707" y="0"/>
            <a:ext cx="2313326" cy="584775"/>
          </a:xfrm>
          <a:prstGeom prst="rect">
            <a:avLst/>
          </a:prstGeom>
          <a:noFill/>
        </p:spPr>
        <p:txBody>
          <a:bodyPr wrap="none" rtlCol="0">
            <a:spAutoFit/>
          </a:bodyPr>
          <a:lstStyle/>
          <a:p>
            <a:r>
              <a:rPr lang="nl-BE" sz="3200" smtClean="0">
                <a:solidFill>
                  <a:prstClr val="black"/>
                </a:solidFill>
              </a:rPr>
              <a:t>kredietlimiet</a:t>
            </a:r>
            <a:endParaRPr lang="nl-BE" sz="3200">
              <a:solidFill>
                <a:prstClr val="black"/>
              </a:solidFill>
            </a:endParaRPr>
          </a:p>
        </p:txBody>
      </p:sp>
      <p:sp>
        <p:nvSpPr>
          <p:cNvPr id="2" name="Tekstvak 1"/>
          <p:cNvSpPr txBox="1"/>
          <p:nvPr/>
        </p:nvSpPr>
        <p:spPr>
          <a:xfrm>
            <a:off x="1770202" y="1558344"/>
            <a:ext cx="45719" cy="369332"/>
          </a:xfrm>
          <a:prstGeom prst="rect">
            <a:avLst/>
          </a:prstGeom>
          <a:noFill/>
        </p:spPr>
        <p:txBody>
          <a:bodyPr wrap="square" rtlCol="0">
            <a:spAutoFit/>
          </a:bodyPr>
          <a:lstStyle/>
          <a:p>
            <a:endParaRPr lang="nl-BE">
              <a:solidFill>
                <a:prstClr val="black"/>
              </a:solidFill>
            </a:endParaRPr>
          </a:p>
        </p:txBody>
      </p:sp>
      <p:sp>
        <p:nvSpPr>
          <p:cNvPr id="3" name="Tekstvak 2"/>
          <p:cNvSpPr txBox="1"/>
          <p:nvPr/>
        </p:nvSpPr>
        <p:spPr>
          <a:xfrm>
            <a:off x="1635619" y="1068947"/>
            <a:ext cx="7173532" cy="4985980"/>
          </a:xfrm>
          <a:prstGeom prst="rect">
            <a:avLst/>
          </a:prstGeom>
          <a:noFill/>
        </p:spPr>
        <p:txBody>
          <a:bodyPr wrap="square" rtlCol="0">
            <a:spAutoFit/>
          </a:bodyPr>
          <a:lstStyle/>
          <a:p>
            <a:r>
              <a:rPr lang="nl-BE" sz="3600" b="1" i="1">
                <a:solidFill>
                  <a:prstClr val="black"/>
                </a:solidFill>
              </a:rPr>
              <a:t>Analysetechnieken</a:t>
            </a:r>
            <a:endParaRPr lang="nl-BE" sz="3600">
              <a:solidFill>
                <a:prstClr val="black"/>
              </a:solidFill>
            </a:endParaRPr>
          </a:p>
          <a:p>
            <a:r>
              <a:rPr lang="nl-BE" sz="2400">
                <a:solidFill>
                  <a:prstClr val="black"/>
                </a:solidFill>
              </a:rPr>
              <a:t>	die bij het onderzoek </a:t>
            </a:r>
            <a:r>
              <a:rPr lang="nl-BE" sz="2400" smtClean="0">
                <a:solidFill>
                  <a:prstClr val="black"/>
                </a:solidFill>
              </a:rPr>
              <a:t>van </a:t>
            </a:r>
            <a:r>
              <a:rPr lang="nl-BE" sz="2400">
                <a:solidFill>
                  <a:prstClr val="black"/>
                </a:solidFill>
              </a:rPr>
              <a:t>de </a:t>
            </a:r>
            <a:r>
              <a:rPr lang="nl-BE" sz="2400" smtClean="0">
                <a:solidFill>
                  <a:prstClr val="black"/>
                </a:solidFill>
              </a:rPr>
              <a:t>kredietwaardering </a:t>
            </a:r>
          </a:p>
          <a:p>
            <a:r>
              <a:rPr lang="nl-BE" sz="2400" smtClean="0">
                <a:solidFill>
                  <a:prstClr val="black"/>
                </a:solidFill>
              </a:rPr>
              <a:t>	gebruikt </a:t>
            </a:r>
            <a:r>
              <a:rPr lang="nl-BE" sz="2400">
                <a:solidFill>
                  <a:prstClr val="black"/>
                </a:solidFill>
              </a:rPr>
              <a:t>worden:</a:t>
            </a:r>
          </a:p>
          <a:p>
            <a:r>
              <a:rPr lang="nl-BE" sz="3600">
                <a:solidFill>
                  <a:prstClr val="black"/>
                </a:solidFill>
              </a:rPr>
              <a:t> </a:t>
            </a:r>
          </a:p>
          <a:p>
            <a:pPr marL="571500" indent="-571500">
              <a:buFont typeface="Arial" panose="020B0604020202020204" pitchFamily="34" charset="0"/>
              <a:buChar char="•"/>
            </a:pPr>
            <a:r>
              <a:rPr lang="nl-BE" sz="3600">
                <a:solidFill>
                  <a:prstClr val="black"/>
                </a:solidFill>
              </a:rPr>
              <a:t>de horizontale analyse;</a:t>
            </a:r>
          </a:p>
          <a:p>
            <a:pPr marL="571500" indent="-571500">
              <a:buFont typeface="Arial" panose="020B0604020202020204" pitchFamily="34" charset="0"/>
              <a:buChar char="•"/>
            </a:pPr>
            <a:r>
              <a:rPr lang="nl-BE" sz="3600">
                <a:solidFill>
                  <a:prstClr val="black"/>
                </a:solidFill>
              </a:rPr>
              <a:t>de verticale analyse; </a:t>
            </a:r>
          </a:p>
          <a:p>
            <a:pPr marL="571500" indent="-571500">
              <a:buFont typeface="Arial" panose="020B0604020202020204" pitchFamily="34" charset="0"/>
              <a:buChar char="•"/>
            </a:pPr>
            <a:r>
              <a:rPr lang="nl-BE" sz="3600">
                <a:solidFill>
                  <a:prstClr val="black"/>
                </a:solidFill>
              </a:rPr>
              <a:t>de stroomanalyse </a:t>
            </a:r>
          </a:p>
          <a:p>
            <a:pPr marL="571500" indent="-571500">
              <a:buFont typeface="Arial" panose="020B0604020202020204" pitchFamily="34" charset="0"/>
              <a:buChar char="•"/>
            </a:pPr>
            <a:r>
              <a:rPr lang="nl-BE" sz="3600">
                <a:solidFill>
                  <a:prstClr val="black"/>
                </a:solidFill>
              </a:rPr>
              <a:t>cash-flow analyse</a:t>
            </a:r>
          </a:p>
          <a:p>
            <a:pPr marL="571500" indent="-571500">
              <a:buFont typeface="Arial" panose="020B0604020202020204" pitchFamily="34" charset="0"/>
              <a:buChar char="•"/>
            </a:pPr>
            <a:r>
              <a:rPr lang="nl-BE" sz="3600">
                <a:solidFill>
                  <a:prstClr val="black"/>
                </a:solidFill>
              </a:rPr>
              <a:t>ratio-analyse.</a:t>
            </a:r>
          </a:p>
          <a:p>
            <a:endParaRPr lang="nl-BE">
              <a:solidFill>
                <a:prstClr val="black"/>
              </a:solidFill>
            </a:endParaRPr>
          </a:p>
        </p:txBody>
      </p:sp>
    </p:spTree>
    <p:extLst>
      <p:ext uri="{BB962C8B-B14F-4D97-AF65-F5344CB8AC3E}">
        <p14:creationId xmlns:p14="http://schemas.microsoft.com/office/powerpoint/2010/main" val="274032721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86" y="71246"/>
            <a:ext cx="1167621" cy="1167621"/>
          </a:xfrm>
          <a:prstGeom prst="rect">
            <a:avLst/>
          </a:prstGeom>
        </p:spPr>
      </p:pic>
      <p:sp>
        <p:nvSpPr>
          <p:cNvPr id="7" name="Tekstvak 6"/>
          <p:cNvSpPr txBox="1"/>
          <p:nvPr/>
        </p:nvSpPr>
        <p:spPr>
          <a:xfrm>
            <a:off x="1241707" y="0"/>
            <a:ext cx="2313326" cy="584775"/>
          </a:xfrm>
          <a:prstGeom prst="rect">
            <a:avLst/>
          </a:prstGeom>
          <a:noFill/>
        </p:spPr>
        <p:txBody>
          <a:bodyPr wrap="none" rtlCol="0">
            <a:spAutoFit/>
          </a:bodyPr>
          <a:lstStyle/>
          <a:p>
            <a:r>
              <a:rPr lang="nl-BE" sz="3200" smtClean="0">
                <a:solidFill>
                  <a:prstClr val="black"/>
                </a:solidFill>
              </a:rPr>
              <a:t>kredietlimiet</a:t>
            </a:r>
            <a:endParaRPr lang="nl-BE" sz="3200">
              <a:solidFill>
                <a:prstClr val="black"/>
              </a:solidFill>
            </a:endParaRPr>
          </a:p>
        </p:txBody>
      </p:sp>
      <p:sp>
        <p:nvSpPr>
          <p:cNvPr id="2" name="Tekstvak 1"/>
          <p:cNvSpPr txBox="1"/>
          <p:nvPr/>
        </p:nvSpPr>
        <p:spPr>
          <a:xfrm>
            <a:off x="1770202" y="1558344"/>
            <a:ext cx="45719" cy="369332"/>
          </a:xfrm>
          <a:prstGeom prst="rect">
            <a:avLst/>
          </a:prstGeom>
          <a:noFill/>
        </p:spPr>
        <p:txBody>
          <a:bodyPr wrap="square" rtlCol="0">
            <a:spAutoFit/>
          </a:bodyPr>
          <a:lstStyle/>
          <a:p>
            <a:endParaRPr lang="nl-BE">
              <a:solidFill>
                <a:prstClr val="black"/>
              </a:solidFill>
            </a:endParaRPr>
          </a:p>
        </p:txBody>
      </p:sp>
      <p:sp>
        <p:nvSpPr>
          <p:cNvPr id="4" name="Tekstvak 3"/>
          <p:cNvSpPr txBox="1"/>
          <p:nvPr/>
        </p:nvSpPr>
        <p:spPr>
          <a:xfrm>
            <a:off x="74086" y="1310113"/>
            <a:ext cx="8644098" cy="5309146"/>
          </a:xfrm>
          <a:prstGeom prst="rect">
            <a:avLst/>
          </a:prstGeom>
          <a:noFill/>
        </p:spPr>
        <p:txBody>
          <a:bodyPr wrap="none" rtlCol="0">
            <a:spAutoFit/>
          </a:bodyPr>
          <a:lstStyle/>
          <a:p>
            <a:pPr marL="342900" indent="-342900">
              <a:buFont typeface="Wingdings" panose="05000000000000000000" pitchFamily="2" charset="2"/>
              <a:buChar char="ü"/>
            </a:pPr>
            <a:r>
              <a:rPr lang="nl-BE" sz="2400">
                <a:solidFill>
                  <a:prstClr val="black"/>
                </a:solidFill>
              </a:rPr>
              <a:t>Ouderdom van het bedrijf (trapsgewijs</a:t>
            </a:r>
            <a:r>
              <a:rPr lang="nl-BE" sz="2400" smtClean="0">
                <a:solidFill>
                  <a:prstClr val="black"/>
                </a:solidFill>
              </a:rPr>
              <a:t>)</a:t>
            </a:r>
          </a:p>
          <a:p>
            <a:pPr marL="342900" indent="-342900">
              <a:buFont typeface="Wingdings" panose="05000000000000000000" pitchFamily="2" charset="2"/>
              <a:buChar char="ü"/>
            </a:pPr>
            <a:endParaRPr lang="nl-BE" sz="900">
              <a:solidFill>
                <a:prstClr val="black"/>
              </a:solidFill>
            </a:endParaRPr>
          </a:p>
          <a:p>
            <a:pPr marL="342900" indent="-342900">
              <a:buFont typeface="Wingdings" panose="05000000000000000000" pitchFamily="2" charset="2"/>
              <a:buChar char="ü"/>
            </a:pPr>
            <a:r>
              <a:rPr lang="nl-BE" sz="2400">
                <a:solidFill>
                  <a:prstClr val="black"/>
                </a:solidFill>
              </a:rPr>
              <a:t>Aantal en gemiddelde leeftijd van de </a:t>
            </a:r>
            <a:r>
              <a:rPr lang="nl-BE" sz="2400" smtClean="0">
                <a:solidFill>
                  <a:prstClr val="black"/>
                </a:solidFill>
              </a:rPr>
              <a:t>bedrijfsleiders</a:t>
            </a:r>
          </a:p>
          <a:p>
            <a:endParaRPr lang="nl-BE" sz="900">
              <a:solidFill>
                <a:prstClr val="black"/>
              </a:solidFill>
            </a:endParaRPr>
          </a:p>
          <a:p>
            <a:pPr marL="342900" indent="-342900">
              <a:buFont typeface="Wingdings" panose="05000000000000000000" pitchFamily="2" charset="2"/>
              <a:buChar char="ü"/>
            </a:pPr>
            <a:r>
              <a:rPr lang="nl-BE" sz="2400">
                <a:solidFill>
                  <a:prstClr val="black"/>
                </a:solidFill>
              </a:rPr>
              <a:t>Activiteit (gedetailleerd</a:t>
            </a:r>
            <a:r>
              <a:rPr lang="nl-BE" sz="2400" smtClean="0">
                <a:solidFill>
                  <a:prstClr val="black"/>
                </a:solidFill>
              </a:rPr>
              <a:t>)</a:t>
            </a:r>
          </a:p>
          <a:p>
            <a:pPr marL="342900" indent="-342900">
              <a:buFont typeface="Wingdings" panose="05000000000000000000" pitchFamily="2" charset="2"/>
              <a:buChar char="ü"/>
            </a:pPr>
            <a:endParaRPr lang="nl-BE" sz="900">
              <a:solidFill>
                <a:prstClr val="black"/>
              </a:solidFill>
            </a:endParaRPr>
          </a:p>
          <a:p>
            <a:pPr marL="342900" indent="-342900">
              <a:buFont typeface="Wingdings" panose="05000000000000000000" pitchFamily="2" charset="2"/>
              <a:buChar char="ü"/>
            </a:pPr>
            <a:r>
              <a:rPr lang="nl-BE" sz="2400">
                <a:solidFill>
                  <a:prstClr val="black"/>
                </a:solidFill>
              </a:rPr>
              <a:t>Geografische </a:t>
            </a:r>
            <a:r>
              <a:rPr lang="nl-BE" sz="2400" smtClean="0">
                <a:solidFill>
                  <a:prstClr val="black"/>
                </a:solidFill>
              </a:rPr>
              <a:t>ligging</a:t>
            </a:r>
          </a:p>
          <a:p>
            <a:pPr marL="342900" indent="-342900">
              <a:buFont typeface="Wingdings" panose="05000000000000000000" pitchFamily="2" charset="2"/>
              <a:buChar char="ü"/>
            </a:pPr>
            <a:endParaRPr lang="nl-BE" sz="900">
              <a:solidFill>
                <a:prstClr val="black"/>
              </a:solidFill>
            </a:endParaRPr>
          </a:p>
          <a:p>
            <a:pPr marL="342900" indent="-342900">
              <a:buFont typeface="Wingdings" panose="05000000000000000000" pitchFamily="2" charset="2"/>
              <a:buChar char="ü"/>
            </a:pPr>
            <a:r>
              <a:rPr lang="nl-BE" sz="2400">
                <a:solidFill>
                  <a:prstClr val="black"/>
                </a:solidFill>
              </a:rPr>
              <a:t>Precieze </a:t>
            </a:r>
            <a:r>
              <a:rPr lang="nl-BE" sz="2400" smtClean="0">
                <a:solidFill>
                  <a:prstClr val="black"/>
                </a:solidFill>
              </a:rPr>
              <a:t>rechtsvorm</a:t>
            </a:r>
          </a:p>
          <a:p>
            <a:pPr marL="342900" indent="-342900">
              <a:buFont typeface="Wingdings" panose="05000000000000000000" pitchFamily="2" charset="2"/>
              <a:buChar char="ü"/>
            </a:pPr>
            <a:endParaRPr lang="nl-BE" sz="900">
              <a:solidFill>
                <a:prstClr val="black"/>
              </a:solidFill>
            </a:endParaRPr>
          </a:p>
          <a:p>
            <a:pPr marL="342900" indent="-342900">
              <a:buFont typeface="Wingdings" panose="05000000000000000000" pitchFamily="2" charset="2"/>
              <a:buChar char="ü"/>
            </a:pPr>
            <a:r>
              <a:rPr lang="nl-BE" sz="2400">
                <a:solidFill>
                  <a:prstClr val="black"/>
                </a:solidFill>
              </a:rPr>
              <a:t>Financiële gegevens (in vergelijking met publicatieverplichtingen</a:t>
            </a:r>
            <a:r>
              <a:rPr lang="nl-BE" sz="2400" smtClean="0">
                <a:solidFill>
                  <a:prstClr val="black"/>
                </a:solidFill>
              </a:rPr>
              <a:t>)</a:t>
            </a:r>
          </a:p>
          <a:p>
            <a:pPr marL="342900" indent="-342900">
              <a:buFont typeface="Wingdings" panose="05000000000000000000" pitchFamily="2" charset="2"/>
              <a:buChar char="ü"/>
            </a:pPr>
            <a:endParaRPr lang="nl-BE" sz="900">
              <a:solidFill>
                <a:prstClr val="black"/>
              </a:solidFill>
            </a:endParaRPr>
          </a:p>
          <a:p>
            <a:pPr marL="342900" indent="-342900">
              <a:buFont typeface="Wingdings" panose="05000000000000000000" pitchFamily="2" charset="2"/>
              <a:buChar char="ü"/>
            </a:pPr>
            <a:r>
              <a:rPr lang="nl-BE" sz="2400">
                <a:solidFill>
                  <a:prstClr val="black"/>
                </a:solidFill>
              </a:rPr>
              <a:t>Deel van een </a:t>
            </a:r>
            <a:r>
              <a:rPr lang="nl-BE" sz="2400" smtClean="0">
                <a:solidFill>
                  <a:prstClr val="black"/>
                </a:solidFill>
              </a:rPr>
              <a:t>groep</a:t>
            </a:r>
          </a:p>
          <a:p>
            <a:pPr marL="342900" indent="-342900">
              <a:buFont typeface="Wingdings" panose="05000000000000000000" pitchFamily="2" charset="2"/>
              <a:buChar char="ü"/>
            </a:pPr>
            <a:endParaRPr lang="nl-BE" sz="900">
              <a:solidFill>
                <a:prstClr val="black"/>
              </a:solidFill>
            </a:endParaRPr>
          </a:p>
          <a:p>
            <a:pPr marL="342900" indent="-342900">
              <a:buFont typeface="Wingdings" panose="05000000000000000000" pitchFamily="2" charset="2"/>
              <a:buChar char="ü"/>
            </a:pPr>
            <a:r>
              <a:rPr lang="nl-BE" sz="2400" smtClean="0">
                <a:solidFill>
                  <a:prstClr val="black"/>
                </a:solidFill>
              </a:rPr>
              <a:t>Bedrijfsgrootte</a:t>
            </a:r>
          </a:p>
          <a:p>
            <a:pPr marL="342900" indent="-342900">
              <a:buFont typeface="Wingdings" panose="05000000000000000000" pitchFamily="2" charset="2"/>
              <a:buChar char="ü"/>
            </a:pPr>
            <a:endParaRPr lang="nl-BE" sz="900">
              <a:solidFill>
                <a:prstClr val="black"/>
              </a:solidFill>
            </a:endParaRPr>
          </a:p>
          <a:p>
            <a:pPr marL="342900" indent="-342900">
              <a:buFont typeface="Wingdings" panose="05000000000000000000" pitchFamily="2" charset="2"/>
              <a:buChar char="ü"/>
            </a:pPr>
            <a:r>
              <a:rPr lang="nl-BE" sz="2400" smtClean="0">
                <a:solidFill>
                  <a:prstClr val="black"/>
                </a:solidFill>
              </a:rPr>
              <a:t>Betalingsgedrag</a:t>
            </a:r>
          </a:p>
          <a:p>
            <a:pPr marL="342900" indent="-342900">
              <a:buFont typeface="Wingdings" panose="05000000000000000000" pitchFamily="2" charset="2"/>
              <a:buChar char="ü"/>
            </a:pPr>
            <a:endParaRPr lang="nl-BE" sz="900">
              <a:solidFill>
                <a:prstClr val="black"/>
              </a:solidFill>
            </a:endParaRPr>
          </a:p>
          <a:p>
            <a:pPr marL="342900" indent="-342900">
              <a:buFont typeface="Wingdings" panose="05000000000000000000" pitchFamily="2" charset="2"/>
              <a:buChar char="ü"/>
            </a:pPr>
            <a:r>
              <a:rPr lang="nl-BE" sz="2400">
                <a:solidFill>
                  <a:prstClr val="black"/>
                </a:solidFill>
              </a:rPr>
              <a:t>Handmatige analyses uitgevoerd door de kredietanalist</a:t>
            </a:r>
          </a:p>
          <a:p>
            <a:endParaRPr lang="nl-BE">
              <a:solidFill>
                <a:prstClr val="black"/>
              </a:solidFill>
            </a:endParaRPr>
          </a:p>
        </p:txBody>
      </p:sp>
    </p:spTree>
    <p:extLst>
      <p:ext uri="{BB962C8B-B14F-4D97-AF65-F5344CB8AC3E}">
        <p14:creationId xmlns:p14="http://schemas.microsoft.com/office/powerpoint/2010/main" val="93533029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1870364" y="1925782"/>
            <a:ext cx="5390899" cy="2308324"/>
          </a:xfrm>
          <a:prstGeom prst="rect">
            <a:avLst/>
          </a:prstGeom>
          <a:noFill/>
        </p:spPr>
        <p:txBody>
          <a:bodyPr wrap="none" rtlCol="0">
            <a:spAutoFit/>
          </a:bodyPr>
          <a:lstStyle/>
          <a:p>
            <a:r>
              <a:rPr lang="nl-BE" sz="7200" smtClean="0"/>
              <a:t>hartelijk dank</a:t>
            </a:r>
          </a:p>
          <a:p>
            <a:r>
              <a:rPr lang="nl-BE" sz="7200" smtClean="0"/>
              <a:t>voor ...</a:t>
            </a:r>
            <a:endParaRPr lang="nl-BE" sz="7200"/>
          </a:p>
        </p:txBody>
      </p:sp>
    </p:spTree>
    <p:extLst>
      <p:ext uri="{BB962C8B-B14F-4D97-AF65-F5344CB8AC3E}">
        <p14:creationId xmlns:p14="http://schemas.microsoft.com/office/powerpoint/2010/main" val="372802197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95250"/>
            <a:ext cx="8890000" cy="6667500"/>
          </a:xfrm>
          <a:prstGeom prst="rect">
            <a:avLst/>
          </a:prstGeom>
        </p:spPr>
      </p:pic>
      <p:sp>
        <p:nvSpPr>
          <p:cNvPr id="3" name="Tekstvak 2"/>
          <p:cNvSpPr txBox="1"/>
          <p:nvPr/>
        </p:nvSpPr>
        <p:spPr>
          <a:xfrm>
            <a:off x="3605292" y="4461164"/>
            <a:ext cx="3366819" cy="2123658"/>
          </a:xfrm>
          <a:prstGeom prst="rect">
            <a:avLst/>
          </a:prstGeom>
          <a:noFill/>
        </p:spPr>
        <p:txBody>
          <a:bodyPr wrap="none" rtlCol="0">
            <a:spAutoFit/>
          </a:bodyPr>
          <a:lstStyle/>
          <a:p>
            <a:pPr algn="ctr"/>
            <a:r>
              <a:rPr lang="nl-BE" sz="6600" smtClean="0"/>
              <a:t>uw </a:t>
            </a:r>
          </a:p>
          <a:p>
            <a:pPr algn="ctr"/>
            <a:r>
              <a:rPr lang="nl-BE" sz="6600" smtClean="0"/>
              <a:t>aandacht</a:t>
            </a:r>
            <a:endParaRPr lang="nl-BE" sz="6600"/>
          </a:p>
        </p:txBody>
      </p:sp>
    </p:spTree>
    <p:extLst>
      <p:ext uri="{BB962C8B-B14F-4D97-AF65-F5344CB8AC3E}">
        <p14:creationId xmlns:p14="http://schemas.microsoft.com/office/powerpoint/2010/main" val="77382859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95250"/>
            <a:ext cx="8890000" cy="6667500"/>
          </a:xfrm>
          <a:prstGeom prst="rect">
            <a:avLst/>
          </a:prstGeom>
        </p:spPr>
      </p:pic>
      <p:sp>
        <p:nvSpPr>
          <p:cNvPr id="5" name="Tekstvak 4"/>
          <p:cNvSpPr txBox="1"/>
          <p:nvPr/>
        </p:nvSpPr>
        <p:spPr>
          <a:xfrm>
            <a:off x="595615" y="95250"/>
            <a:ext cx="4602991" cy="3785652"/>
          </a:xfrm>
          <a:prstGeom prst="rect">
            <a:avLst/>
          </a:prstGeom>
          <a:noFill/>
        </p:spPr>
        <p:txBody>
          <a:bodyPr wrap="none" rtlCol="0">
            <a:spAutoFit/>
          </a:bodyPr>
          <a:lstStyle/>
          <a:p>
            <a:r>
              <a:rPr lang="nl-BE" sz="6000" smtClean="0">
                <a:solidFill>
                  <a:schemeClr val="bg1"/>
                </a:solidFill>
              </a:rPr>
              <a:t>en </a:t>
            </a:r>
          </a:p>
          <a:p>
            <a:endParaRPr lang="nl-BE" sz="6000" smtClean="0">
              <a:solidFill>
                <a:schemeClr val="bg1"/>
              </a:solidFill>
            </a:endParaRPr>
          </a:p>
          <a:p>
            <a:pPr algn="ctr"/>
            <a:r>
              <a:rPr lang="nl-BE" sz="6000" smtClean="0">
                <a:solidFill>
                  <a:schemeClr val="bg1"/>
                </a:solidFill>
              </a:rPr>
              <a:t>uw </a:t>
            </a:r>
          </a:p>
          <a:p>
            <a:pPr algn="ctr"/>
            <a:r>
              <a:rPr lang="nl-BE" sz="6000" smtClean="0">
                <a:solidFill>
                  <a:schemeClr val="bg1"/>
                </a:solidFill>
              </a:rPr>
              <a:t>enthousiasme</a:t>
            </a:r>
            <a:endParaRPr lang="nl-BE" sz="6000">
              <a:solidFill>
                <a:schemeClr val="bg1"/>
              </a:solidFill>
            </a:endParaRPr>
          </a:p>
        </p:txBody>
      </p:sp>
    </p:spTree>
    <p:extLst>
      <p:ext uri="{BB962C8B-B14F-4D97-AF65-F5344CB8AC3E}">
        <p14:creationId xmlns:p14="http://schemas.microsoft.com/office/powerpoint/2010/main" val="3219711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kstvak 1"/>
          <p:cNvSpPr txBox="1">
            <a:spLocks noChangeArrowheads="1"/>
          </p:cNvSpPr>
          <p:nvPr/>
        </p:nvSpPr>
        <p:spPr bwMode="auto">
          <a:xfrm>
            <a:off x="3563938" y="697237"/>
            <a:ext cx="969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2000">
                <a:solidFill>
                  <a:prstClr val="black"/>
                </a:solidFill>
                <a:latin typeface="Arial" panose="020B0604020202020204" pitchFamily="34" charset="0"/>
              </a:rPr>
              <a:t>Balans</a:t>
            </a:r>
          </a:p>
        </p:txBody>
      </p:sp>
      <p:cxnSp>
        <p:nvCxnSpPr>
          <p:cNvPr id="16" name="Rechte verbindingslijn 15"/>
          <p:cNvCxnSpPr/>
          <p:nvPr/>
        </p:nvCxnSpPr>
        <p:spPr>
          <a:xfrm>
            <a:off x="468313" y="1097287"/>
            <a:ext cx="70564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3995738" y="1084587"/>
            <a:ext cx="0" cy="462121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kstvak 5"/>
          <p:cNvSpPr txBox="1">
            <a:spLocks noChangeArrowheads="1"/>
          </p:cNvSpPr>
          <p:nvPr/>
        </p:nvSpPr>
        <p:spPr bwMode="auto">
          <a:xfrm>
            <a:off x="360363" y="809950"/>
            <a:ext cx="61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400">
                <a:solidFill>
                  <a:prstClr val="black"/>
                </a:solidFill>
                <a:latin typeface="Arial" panose="020B0604020202020204" pitchFamily="34" charset="0"/>
              </a:rPr>
              <a:t>actief</a:t>
            </a:r>
          </a:p>
        </p:txBody>
      </p:sp>
      <p:sp>
        <p:nvSpPr>
          <p:cNvPr id="19" name="Tekstvak 6"/>
          <p:cNvSpPr txBox="1">
            <a:spLocks noChangeArrowheads="1"/>
          </p:cNvSpPr>
          <p:nvPr/>
        </p:nvSpPr>
        <p:spPr bwMode="auto">
          <a:xfrm>
            <a:off x="6845300" y="809950"/>
            <a:ext cx="750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400">
                <a:solidFill>
                  <a:prstClr val="black"/>
                </a:solidFill>
                <a:latin typeface="Arial" panose="020B0604020202020204" pitchFamily="34" charset="0"/>
              </a:rPr>
              <a:t>passief</a:t>
            </a:r>
          </a:p>
        </p:txBody>
      </p:sp>
      <p:sp>
        <p:nvSpPr>
          <p:cNvPr id="20" name="Rechthoek 19"/>
          <p:cNvSpPr/>
          <p:nvPr/>
        </p:nvSpPr>
        <p:spPr>
          <a:xfrm>
            <a:off x="4140200" y="1179837"/>
            <a:ext cx="2454275" cy="1347788"/>
          </a:xfrm>
          <a:prstGeom prst="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prstClr val="black"/>
              </a:solidFill>
            </a:endParaRPr>
          </a:p>
        </p:txBody>
      </p:sp>
      <p:sp>
        <p:nvSpPr>
          <p:cNvPr id="21" name="Rechthoek 20"/>
          <p:cNvSpPr/>
          <p:nvPr/>
        </p:nvSpPr>
        <p:spPr>
          <a:xfrm>
            <a:off x="268288" y="1190950"/>
            <a:ext cx="3527425" cy="2138362"/>
          </a:xfrm>
          <a:prstGeom prst="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prstClr val="white"/>
              </a:solidFill>
            </a:endParaRPr>
          </a:p>
        </p:txBody>
      </p:sp>
      <p:sp>
        <p:nvSpPr>
          <p:cNvPr id="22" name="Rechthoek 21"/>
          <p:cNvSpPr/>
          <p:nvPr/>
        </p:nvSpPr>
        <p:spPr>
          <a:xfrm>
            <a:off x="4140200" y="2708600"/>
            <a:ext cx="2454275" cy="1347787"/>
          </a:xfrm>
          <a:prstGeom prst="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prstClr val="white"/>
              </a:solidFill>
            </a:endParaRPr>
          </a:p>
        </p:txBody>
      </p:sp>
      <p:sp>
        <p:nvSpPr>
          <p:cNvPr id="23" name="Rechthoek 22"/>
          <p:cNvSpPr/>
          <p:nvPr/>
        </p:nvSpPr>
        <p:spPr>
          <a:xfrm>
            <a:off x="4140200" y="4235775"/>
            <a:ext cx="2454275" cy="1349375"/>
          </a:xfrm>
          <a:prstGeom prst="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prstClr val="white"/>
              </a:solidFill>
            </a:endParaRPr>
          </a:p>
        </p:txBody>
      </p:sp>
      <p:sp>
        <p:nvSpPr>
          <p:cNvPr id="24" name="Rechthoek 23"/>
          <p:cNvSpPr/>
          <p:nvPr/>
        </p:nvSpPr>
        <p:spPr>
          <a:xfrm>
            <a:off x="268288" y="3446787"/>
            <a:ext cx="3527425" cy="2138363"/>
          </a:xfrm>
          <a:prstGeom prst="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prstClr val="white"/>
              </a:solidFill>
            </a:endParaRPr>
          </a:p>
        </p:txBody>
      </p:sp>
      <p:sp>
        <p:nvSpPr>
          <p:cNvPr id="25" name="Tekstvak 5"/>
          <p:cNvSpPr txBox="1">
            <a:spLocks noChangeArrowheads="1"/>
          </p:cNvSpPr>
          <p:nvPr/>
        </p:nvSpPr>
        <p:spPr bwMode="auto">
          <a:xfrm>
            <a:off x="4160838" y="1200475"/>
            <a:ext cx="188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BE" altLang="nl-BE">
                <a:solidFill>
                  <a:prstClr val="black"/>
                </a:solidFill>
              </a:rPr>
              <a:t>Eigen Vermogen</a:t>
            </a:r>
          </a:p>
        </p:txBody>
      </p:sp>
      <p:sp>
        <p:nvSpPr>
          <p:cNvPr id="26" name="Tekstvak 6"/>
          <p:cNvSpPr txBox="1">
            <a:spLocks noChangeArrowheads="1"/>
          </p:cNvSpPr>
          <p:nvPr/>
        </p:nvSpPr>
        <p:spPr bwMode="auto">
          <a:xfrm>
            <a:off x="4246563" y="2748287"/>
            <a:ext cx="2163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BE" altLang="nl-BE">
                <a:solidFill>
                  <a:prstClr val="black"/>
                </a:solidFill>
              </a:rPr>
              <a:t>Vreemd Vermogen </a:t>
            </a:r>
          </a:p>
          <a:p>
            <a:r>
              <a:rPr lang="nl-BE" altLang="nl-BE">
                <a:solidFill>
                  <a:prstClr val="black"/>
                </a:solidFill>
              </a:rPr>
              <a:t>&gt; 1 jaar</a:t>
            </a:r>
          </a:p>
        </p:txBody>
      </p:sp>
      <p:sp>
        <p:nvSpPr>
          <p:cNvPr id="27" name="Tekstvak 21"/>
          <p:cNvSpPr txBox="1">
            <a:spLocks noChangeArrowheads="1"/>
          </p:cNvSpPr>
          <p:nvPr/>
        </p:nvSpPr>
        <p:spPr bwMode="auto">
          <a:xfrm>
            <a:off x="4195763" y="4264350"/>
            <a:ext cx="2163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BE" altLang="nl-BE">
                <a:solidFill>
                  <a:prstClr val="black"/>
                </a:solidFill>
              </a:rPr>
              <a:t>Vreemd Vermogen </a:t>
            </a:r>
          </a:p>
          <a:p>
            <a:r>
              <a:rPr lang="nl-BE" altLang="nl-BE">
                <a:solidFill>
                  <a:prstClr val="black"/>
                </a:solidFill>
              </a:rPr>
              <a:t>&lt; 1 jaar</a:t>
            </a:r>
          </a:p>
        </p:txBody>
      </p:sp>
      <p:sp>
        <p:nvSpPr>
          <p:cNvPr id="28" name="Tekstvak 7"/>
          <p:cNvSpPr txBox="1">
            <a:spLocks noChangeArrowheads="1"/>
          </p:cNvSpPr>
          <p:nvPr/>
        </p:nvSpPr>
        <p:spPr bwMode="auto">
          <a:xfrm>
            <a:off x="393700" y="1313187"/>
            <a:ext cx="1258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BE" altLang="nl-BE">
                <a:solidFill>
                  <a:prstClr val="black"/>
                </a:solidFill>
              </a:rPr>
              <a:t>Vast Actief</a:t>
            </a:r>
          </a:p>
        </p:txBody>
      </p:sp>
      <p:sp>
        <p:nvSpPr>
          <p:cNvPr id="29" name="Tekstvak 8"/>
          <p:cNvSpPr txBox="1">
            <a:spLocks noChangeArrowheads="1"/>
          </p:cNvSpPr>
          <p:nvPr/>
        </p:nvSpPr>
        <p:spPr bwMode="auto">
          <a:xfrm>
            <a:off x="390525" y="3599187"/>
            <a:ext cx="1658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BE" altLang="nl-BE">
                <a:solidFill>
                  <a:prstClr val="black"/>
                </a:solidFill>
              </a:rPr>
              <a:t>Vlottend Actief</a:t>
            </a:r>
          </a:p>
        </p:txBody>
      </p:sp>
      <p:sp>
        <p:nvSpPr>
          <p:cNvPr id="30" name="Tekstvak 9"/>
          <p:cNvSpPr txBox="1">
            <a:spLocks noChangeArrowheads="1"/>
          </p:cNvSpPr>
          <p:nvPr/>
        </p:nvSpPr>
        <p:spPr bwMode="auto">
          <a:xfrm>
            <a:off x="1090613" y="1960887"/>
            <a:ext cx="17367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BE" altLang="nl-BE" sz="1400">
                <a:solidFill>
                  <a:prstClr val="black"/>
                </a:solidFill>
              </a:rPr>
              <a:t>het is de bedoeling </a:t>
            </a:r>
          </a:p>
          <a:p>
            <a:r>
              <a:rPr lang="nl-BE" altLang="nl-BE" sz="1400">
                <a:solidFill>
                  <a:prstClr val="black"/>
                </a:solidFill>
              </a:rPr>
              <a:t>dat het blijft </a:t>
            </a:r>
          </a:p>
          <a:p>
            <a:r>
              <a:rPr lang="nl-BE" altLang="nl-BE" sz="1400">
                <a:solidFill>
                  <a:prstClr val="black"/>
                </a:solidFill>
              </a:rPr>
              <a:t>in de onderneming</a:t>
            </a:r>
          </a:p>
        </p:txBody>
      </p:sp>
      <p:sp>
        <p:nvSpPr>
          <p:cNvPr id="31" name="Tekstvak 25"/>
          <p:cNvSpPr txBox="1">
            <a:spLocks noChangeArrowheads="1"/>
          </p:cNvSpPr>
          <p:nvPr/>
        </p:nvSpPr>
        <p:spPr bwMode="auto">
          <a:xfrm>
            <a:off x="1090613" y="4265937"/>
            <a:ext cx="22240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BE" altLang="nl-BE" sz="1400">
                <a:solidFill>
                  <a:prstClr val="black"/>
                </a:solidFill>
              </a:rPr>
              <a:t>het is de bedoeling </a:t>
            </a:r>
          </a:p>
          <a:p>
            <a:r>
              <a:rPr lang="nl-BE" altLang="nl-BE" sz="1400">
                <a:solidFill>
                  <a:prstClr val="black"/>
                </a:solidFill>
              </a:rPr>
              <a:t>dat het (zo snel mogelijk) </a:t>
            </a:r>
          </a:p>
          <a:p>
            <a:r>
              <a:rPr lang="nl-BE" altLang="nl-BE" sz="1400">
                <a:solidFill>
                  <a:prstClr val="black"/>
                </a:solidFill>
              </a:rPr>
              <a:t>wordt omgezet in </a:t>
            </a:r>
          </a:p>
          <a:p>
            <a:r>
              <a:rPr lang="nl-BE" altLang="nl-BE" sz="1400">
                <a:solidFill>
                  <a:prstClr val="black"/>
                </a:solidFill>
              </a:rPr>
              <a:t>liquide middelen</a:t>
            </a:r>
          </a:p>
        </p:txBody>
      </p:sp>
      <p:sp>
        <p:nvSpPr>
          <p:cNvPr id="32" name="Rechteraccolade 31"/>
          <p:cNvSpPr/>
          <p:nvPr/>
        </p:nvSpPr>
        <p:spPr>
          <a:xfrm>
            <a:off x="6845300" y="1179837"/>
            <a:ext cx="174625" cy="1347788"/>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nl-BE">
              <a:solidFill>
                <a:prstClr val="black"/>
              </a:solidFill>
            </a:endParaRPr>
          </a:p>
        </p:txBody>
      </p:sp>
      <p:sp>
        <p:nvSpPr>
          <p:cNvPr id="33" name="Rechteraccolade 32"/>
          <p:cNvSpPr/>
          <p:nvPr/>
        </p:nvSpPr>
        <p:spPr>
          <a:xfrm>
            <a:off x="6845300" y="2746700"/>
            <a:ext cx="368300" cy="283845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nl-BE">
              <a:solidFill>
                <a:prstClr val="black"/>
              </a:solidFill>
            </a:endParaRPr>
          </a:p>
        </p:txBody>
      </p:sp>
      <p:sp>
        <p:nvSpPr>
          <p:cNvPr id="34" name="Tekstvak 23"/>
          <p:cNvSpPr txBox="1">
            <a:spLocks noChangeArrowheads="1"/>
          </p:cNvSpPr>
          <p:nvPr/>
        </p:nvSpPr>
        <p:spPr bwMode="auto">
          <a:xfrm>
            <a:off x="7092950" y="1352875"/>
            <a:ext cx="183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BE" altLang="nl-BE">
                <a:solidFill>
                  <a:prstClr val="black"/>
                </a:solidFill>
              </a:rPr>
              <a:t>aandeelhouders</a:t>
            </a:r>
          </a:p>
        </p:txBody>
      </p:sp>
      <p:sp>
        <p:nvSpPr>
          <p:cNvPr id="35" name="Tekstvak 24"/>
          <p:cNvSpPr txBox="1">
            <a:spLocks noChangeArrowheads="1"/>
          </p:cNvSpPr>
          <p:nvPr/>
        </p:nvSpPr>
        <p:spPr bwMode="auto">
          <a:xfrm>
            <a:off x="7693025" y="1668787"/>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BE" altLang="nl-BE">
                <a:solidFill>
                  <a:prstClr val="black"/>
                </a:solidFill>
              </a:rPr>
              <a:t>=</a:t>
            </a:r>
          </a:p>
        </p:txBody>
      </p:sp>
      <p:sp>
        <p:nvSpPr>
          <p:cNvPr id="36" name="Tekstvak 26"/>
          <p:cNvSpPr txBox="1">
            <a:spLocks noChangeArrowheads="1"/>
          </p:cNvSpPr>
          <p:nvPr/>
        </p:nvSpPr>
        <p:spPr bwMode="auto">
          <a:xfrm>
            <a:off x="7199313" y="1960887"/>
            <a:ext cx="147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BE" altLang="nl-BE">
                <a:solidFill>
                  <a:prstClr val="black"/>
                </a:solidFill>
              </a:rPr>
              <a:t>stockholders</a:t>
            </a:r>
          </a:p>
        </p:txBody>
      </p:sp>
      <p:sp>
        <p:nvSpPr>
          <p:cNvPr id="37" name="Tekstvak 28"/>
          <p:cNvSpPr txBox="1">
            <a:spLocks noChangeArrowheads="1"/>
          </p:cNvSpPr>
          <p:nvPr/>
        </p:nvSpPr>
        <p:spPr bwMode="auto">
          <a:xfrm>
            <a:off x="7213600" y="3419800"/>
            <a:ext cx="1838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BE" altLang="nl-BE">
                <a:solidFill>
                  <a:prstClr val="black"/>
                </a:solidFill>
              </a:rPr>
              <a:t>niet-</a:t>
            </a:r>
          </a:p>
          <a:p>
            <a:r>
              <a:rPr lang="nl-BE" altLang="nl-BE">
                <a:solidFill>
                  <a:prstClr val="black"/>
                </a:solidFill>
              </a:rPr>
              <a:t>aandeelhouders</a:t>
            </a:r>
          </a:p>
          <a:p>
            <a:r>
              <a:rPr lang="nl-BE" altLang="nl-BE">
                <a:solidFill>
                  <a:prstClr val="black"/>
                </a:solidFill>
              </a:rPr>
              <a:t>=</a:t>
            </a:r>
          </a:p>
          <a:p>
            <a:r>
              <a:rPr lang="nl-BE" altLang="nl-BE">
                <a:solidFill>
                  <a:prstClr val="black"/>
                </a:solidFill>
              </a:rPr>
              <a:t>stakeholders</a:t>
            </a:r>
          </a:p>
        </p:txBody>
      </p:sp>
      <p:sp>
        <p:nvSpPr>
          <p:cNvPr id="2" name="Tekstvak 1"/>
          <p:cNvSpPr txBox="1"/>
          <p:nvPr/>
        </p:nvSpPr>
        <p:spPr>
          <a:xfrm>
            <a:off x="5105400" y="1505904"/>
            <a:ext cx="393056" cy="584775"/>
          </a:xfrm>
          <a:prstGeom prst="rect">
            <a:avLst/>
          </a:prstGeom>
          <a:noFill/>
        </p:spPr>
        <p:txBody>
          <a:bodyPr wrap="none" rtlCol="0">
            <a:spAutoFit/>
          </a:bodyPr>
          <a:lstStyle/>
          <a:p>
            <a:r>
              <a:rPr lang="nl-BE" sz="3200" smtClean="0">
                <a:solidFill>
                  <a:srgbClr val="C00000"/>
                </a:solidFill>
              </a:rPr>
              <a:t>1</a:t>
            </a:r>
            <a:endParaRPr lang="nl-BE" sz="3200">
              <a:solidFill>
                <a:srgbClr val="C00000"/>
              </a:solidFill>
            </a:endParaRPr>
          </a:p>
        </p:txBody>
      </p:sp>
      <p:sp>
        <p:nvSpPr>
          <p:cNvPr id="38" name="Tekstvak 37"/>
          <p:cNvSpPr txBox="1"/>
          <p:nvPr/>
        </p:nvSpPr>
        <p:spPr>
          <a:xfrm>
            <a:off x="2224241" y="3469012"/>
            <a:ext cx="393056" cy="584775"/>
          </a:xfrm>
          <a:prstGeom prst="rect">
            <a:avLst/>
          </a:prstGeom>
          <a:noFill/>
        </p:spPr>
        <p:txBody>
          <a:bodyPr wrap="none" rtlCol="0">
            <a:spAutoFit/>
          </a:bodyPr>
          <a:lstStyle/>
          <a:p>
            <a:r>
              <a:rPr lang="nl-BE" sz="3200" smtClean="0">
                <a:solidFill>
                  <a:srgbClr val="C00000"/>
                </a:solidFill>
              </a:rPr>
              <a:t>3</a:t>
            </a:r>
            <a:endParaRPr lang="nl-BE" sz="3200">
              <a:solidFill>
                <a:srgbClr val="C00000"/>
              </a:solidFill>
            </a:endParaRPr>
          </a:p>
        </p:txBody>
      </p:sp>
      <p:sp>
        <p:nvSpPr>
          <p:cNvPr id="39" name="Tekstvak 38"/>
          <p:cNvSpPr txBox="1"/>
          <p:nvPr/>
        </p:nvSpPr>
        <p:spPr>
          <a:xfrm>
            <a:off x="2739546" y="3454921"/>
            <a:ext cx="393056" cy="584775"/>
          </a:xfrm>
          <a:prstGeom prst="rect">
            <a:avLst/>
          </a:prstGeom>
          <a:noFill/>
        </p:spPr>
        <p:txBody>
          <a:bodyPr wrap="none" rtlCol="0">
            <a:spAutoFit/>
          </a:bodyPr>
          <a:lstStyle/>
          <a:p>
            <a:r>
              <a:rPr lang="nl-BE" sz="3200" smtClean="0">
                <a:solidFill>
                  <a:srgbClr val="C00000"/>
                </a:solidFill>
              </a:rPr>
              <a:t>4</a:t>
            </a:r>
            <a:endParaRPr lang="nl-BE" sz="3200">
              <a:solidFill>
                <a:srgbClr val="C00000"/>
              </a:solidFill>
            </a:endParaRPr>
          </a:p>
        </p:txBody>
      </p:sp>
      <p:sp>
        <p:nvSpPr>
          <p:cNvPr id="40" name="Tekstvak 39"/>
          <p:cNvSpPr txBox="1"/>
          <p:nvPr/>
        </p:nvSpPr>
        <p:spPr>
          <a:xfrm>
            <a:off x="3254850" y="3469012"/>
            <a:ext cx="393056" cy="584775"/>
          </a:xfrm>
          <a:prstGeom prst="rect">
            <a:avLst/>
          </a:prstGeom>
          <a:noFill/>
        </p:spPr>
        <p:txBody>
          <a:bodyPr wrap="none" rtlCol="0">
            <a:spAutoFit/>
          </a:bodyPr>
          <a:lstStyle/>
          <a:p>
            <a:r>
              <a:rPr lang="nl-BE" sz="3200" smtClean="0">
                <a:solidFill>
                  <a:srgbClr val="C00000"/>
                </a:solidFill>
              </a:rPr>
              <a:t>5</a:t>
            </a:r>
            <a:endParaRPr lang="nl-BE" sz="3200">
              <a:solidFill>
                <a:srgbClr val="C00000"/>
              </a:solidFill>
            </a:endParaRPr>
          </a:p>
        </p:txBody>
      </p:sp>
      <p:sp>
        <p:nvSpPr>
          <p:cNvPr id="41" name="Tekstvak 40"/>
          <p:cNvSpPr txBox="1"/>
          <p:nvPr/>
        </p:nvSpPr>
        <p:spPr>
          <a:xfrm>
            <a:off x="2617297" y="1236412"/>
            <a:ext cx="393056" cy="584775"/>
          </a:xfrm>
          <a:prstGeom prst="rect">
            <a:avLst/>
          </a:prstGeom>
          <a:noFill/>
        </p:spPr>
        <p:txBody>
          <a:bodyPr wrap="none" rtlCol="0">
            <a:spAutoFit/>
          </a:bodyPr>
          <a:lstStyle/>
          <a:p>
            <a:r>
              <a:rPr lang="nl-BE" sz="3200" smtClean="0">
                <a:solidFill>
                  <a:srgbClr val="C00000"/>
                </a:solidFill>
              </a:rPr>
              <a:t>2</a:t>
            </a:r>
            <a:endParaRPr lang="nl-BE" sz="3200">
              <a:solidFill>
                <a:srgbClr val="C00000"/>
              </a:solidFill>
            </a:endParaRPr>
          </a:p>
        </p:txBody>
      </p:sp>
      <p:sp>
        <p:nvSpPr>
          <p:cNvPr id="42" name="Tekstvak 41"/>
          <p:cNvSpPr txBox="1"/>
          <p:nvPr/>
        </p:nvSpPr>
        <p:spPr>
          <a:xfrm>
            <a:off x="5170809" y="3148555"/>
            <a:ext cx="393056" cy="584775"/>
          </a:xfrm>
          <a:prstGeom prst="rect">
            <a:avLst/>
          </a:prstGeom>
          <a:noFill/>
        </p:spPr>
        <p:txBody>
          <a:bodyPr wrap="none" rtlCol="0">
            <a:spAutoFit/>
          </a:bodyPr>
          <a:lstStyle/>
          <a:p>
            <a:r>
              <a:rPr lang="nl-BE" sz="3200" smtClean="0">
                <a:solidFill>
                  <a:srgbClr val="C00000"/>
                </a:solidFill>
              </a:rPr>
              <a:t>1</a:t>
            </a:r>
            <a:endParaRPr lang="nl-BE" sz="3200">
              <a:solidFill>
                <a:srgbClr val="C00000"/>
              </a:solidFill>
            </a:endParaRPr>
          </a:p>
        </p:txBody>
      </p:sp>
      <p:sp>
        <p:nvSpPr>
          <p:cNvPr id="43" name="Tekstvak 42"/>
          <p:cNvSpPr txBox="1"/>
          <p:nvPr/>
        </p:nvSpPr>
        <p:spPr>
          <a:xfrm>
            <a:off x="5301928" y="4638593"/>
            <a:ext cx="393056" cy="584775"/>
          </a:xfrm>
          <a:prstGeom prst="rect">
            <a:avLst/>
          </a:prstGeom>
          <a:noFill/>
        </p:spPr>
        <p:txBody>
          <a:bodyPr wrap="none" rtlCol="0">
            <a:spAutoFit/>
          </a:bodyPr>
          <a:lstStyle/>
          <a:p>
            <a:r>
              <a:rPr lang="nl-BE" sz="3200" smtClean="0">
                <a:solidFill>
                  <a:srgbClr val="C00000"/>
                </a:solidFill>
              </a:rPr>
              <a:t>4</a:t>
            </a:r>
            <a:endParaRPr lang="nl-BE" sz="3200">
              <a:solidFill>
                <a:srgbClr val="C00000"/>
              </a:solidFill>
            </a:endParaRPr>
          </a:p>
        </p:txBody>
      </p:sp>
    </p:spTree>
    <p:extLst>
      <p:ext uri="{BB962C8B-B14F-4D97-AF65-F5344CB8AC3E}">
        <p14:creationId xmlns:p14="http://schemas.microsoft.com/office/powerpoint/2010/main" val="542710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10" name="Tekstvak 9"/>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graphicFrame>
        <p:nvGraphicFramePr>
          <p:cNvPr id="14" name="Table 2"/>
          <p:cNvGraphicFramePr>
            <a:graphicFrameLocks noGrp="1"/>
          </p:cNvGraphicFramePr>
          <p:nvPr>
            <p:extLst>
              <p:ext uri="{D42A27DB-BD31-4B8C-83A1-F6EECF244321}">
                <p14:modId xmlns:p14="http://schemas.microsoft.com/office/powerpoint/2010/main" val="3573321760"/>
              </p:ext>
            </p:extLst>
          </p:nvPr>
        </p:nvGraphicFramePr>
        <p:xfrm>
          <a:off x="179388" y="554038"/>
          <a:ext cx="8856661" cy="5783283"/>
        </p:xfrm>
        <a:graphic>
          <a:graphicData uri="http://schemas.openxmlformats.org/drawingml/2006/table">
            <a:tbl>
              <a:tblPr firstRow="1" bandRow="1">
                <a:tableStyleId>{2D5ABB26-0587-4C30-8999-92F81FD0307C}</a:tableStyleId>
              </a:tblPr>
              <a:tblGrid>
                <a:gridCol w="1253992"/>
                <a:gridCol w="425720"/>
                <a:gridCol w="687155"/>
                <a:gridCol w="141118"/>
                <a:gridCol w="1004140"/>
                <a:gridCol w="406941"/>
                <a:gridCol w="4174091"/>
                <a:gridCol w="763504"/>
              </a:tblGrid>
              <a:tr h="701032">
                <a:tc>
                  <a:txBody>
                    <a:bodyPr/>
                    <a:lstStyle/>
                    <a:p>
                      <a:r>
                        <a:rPr lang="nl-BE" sz="2800" b="1" dirty="0" smtClean="0">
                          <a:solidFill>
                            <a:srgbClr val="FF0000"/>
                          </a:solidFill>
                          <a:latin typeface="Arial" pitchFamily="34" charset="0"/>
                          <a:cs typeface="Arial" pitchFamily="34" charset="0"/>
                        </a:rPr>
                        <a:t>actief</a:t>
                      </a:r>
                      <a:endParaRPr lang="nl-BE" sz="2800" b="1" dirty="0">
                        <a:solidFill>
                          <a:srgbClr val="FF0000"/>
                        </a:solidFill>
                        <a:latin typeface="Arial" pitchFamily="34" charset="0"/>
                        <a:cs typeface="Arial" pitchFamily="34" charset="0"/>
                      </a:endParaRPr>
                    </a:p>
                  </a:txBody>
                  <a:tcPr marL="91437" marR="91437" marT="45719" marB="45719" anchor="b">
                    <a:lnB w="38100" cap="flat" cmpd="sng" algn="ctr">
                      <a:solidFill>
                        <a:schemeClr val="tx1"/>
                      </a:solidFill>
                      <a:prstDash val="solid"/>
                      <a:round/>
                      <a:headEnd type="none" w="med" len="med"/>
                      <a:tailEnd type="none" w="med" len="med"/>
                    </a:lnB>
                  </a:tcPr>
                </a:tc>
                <a:tc>
                  <a:txBody>
                    <a:bodyPr/>
                    <a:lstStyle/>
                    <a:p>
                      <a:endParaRPr lang="nl-BE" sz="1800" dirty="0">
                        <a:latin typeface="Arial" pitchFamily="34" charset="0"/>
                        <a:cs typeface="Arial" pitchFamily="34" charset="0"/>
                      </a:endParaRPr>
                    </a:p>
                  </a:txBody>
                  <a:tcPr marL="91437" marR="91437" marT="45719" marB="45719">
                    <a:lnB w="38100" cap="flat" cmpd="sng" algn="ctr">
                      <a:solidFill>
                        <a:schemeClr val="tx1"/>
                      </a:solidFill>
                      <a:prstDash val="solid"/>
                      <a:round/>
                      <a:headEnd type="none" w="med" len="med"/>
                      <a:tailEnd type="none" w="med" len="med"/>
                    </a:lnB>
                  </a:tcPr>
                </a:tc>
                <a:tc gridSpan="2">
                  <a:txBody>
                    <a:bodyPr/>
                    <a:lstStyle/>
                    <a:p>
                      <a:endParaRPr lang="nl-BE" sz="1800" dirty="0">
                        <a:latin typeface="Arial" pitchFamily="34" charset="0"/>
                        <a:cs typeface="Arial" pitchFamily="34" charset="0"/>
                      </a:endParaRPr>
                    </a:p>
                  </a:txBody>
                  <a:tcPr marL="91437" marR="91437" marT="45719" marB="45719">
                    <a:lnB w="38100" cap="flat" cmpd="sng" algn="ctr">
                      <a:solidFill>
                        <a:schemeClr val="tx1"/>
                      </a:solidFill>
                      <a:prstDash val="solid"/>
                      <a:round/>
                      <a:headEnd type="none" w="med" len="med"/>
                      <a:tailEnd type="none" w="med" len="med"/>
                    </a:lnB>
                  </a:tcPr>
                </a:tc>
                <a:tc hMerge="1">
                  <a:txBody>
                    <a:bodyPr/>
                    <a:lstStyle/>
                    <a:p>
                      <a:endParaRPr lang="nl-BE"/>
                    </a:p>
                  </a:txBody>
                  <a:tcPr/>
                </a:tc>
                <a:tc gridSpan="2">
                  <a:txBody>
                    <a:bodyPr/>
                    <a:lstStyle/>
                    <a:p>
                      <a:endParaRPr lang="nl-BE" sz="1800" dirty="0">
                        <a:latin typeface="Arial" pitchFamily="34" charset="0"/>
                        <a:cs typeface="Arial" pitchFamily="34" charset="0"/>
                      </a:endParaRPr>
                    </a:p>
                  </a:txBody>
                  <a:tcPr marL="91437" marR="91437" marT="45719" marB="45719">
                    <a:lnB w="38100" cap="flat" cmpd="sng" algn="ctr">
                      <a:solidFill>
                        <a:schemeClr val="tx1"/>
                      </a:solidFill>
                      <a:prstDash val="solid"/>
                      <a:round/>
                      <a:headEnd type="none" w="med" len="med"/>
                      <a:tailEnd type="none" w="med" len="med"/>
                    </a:lnB>
                  </a:tcPr>
                </a:tc>
                <a:tc hMerge="1">
                  <a:txBody>
                    <a:bodyPr/>
                    <a:lstStyle/>
                    <a:p>
                      <a:endParaRPr lang="nl-BE"/>
                    </a:p>
                  </a:txBody>
                  <a:tcPr/>
                </a:tc>
                <a:tc gridSpan="2">
                  <a:txBody>
                    <a:bodyPr/>
                    <a:lstStyle/>
                    <a:p>
                      <a:pPr algn="r"/>
                      <a:r>
                        <a:rPr lang="nl-BE" sz="4000" b="1" dirty="0" smtClean="0">
                          <a:latin typeface="Arial" pitchFamily="34" charset="0"/>
                          <a:cs typeface="Arial" pitchFamily="34" charset="0"/>
                        </a:rPr>
                        <a:t>BALANS</a:t>
                      </a:r>
                      <a:endParaRPr lang="nl-BE" sz="4000" b="1" dirty="0">
                        <a:latin typeface="Arial" pitchFamily="34" charset="0"/>
                        <a:cs typeface="Arial" pitchFamily="34" charset="0"/>
                      </a:endParaRPr>
                    </a:p>
                  </a:txBody>
                  <a:tcPr marL="91437" marR="91437" marT="45719" marB="45719">
                    <a:lnB w="38100" cap="flat" cmpd="sng" algn="ctr">
                      <a:solidFill>
                        <a:schemeClr val="tx1"/>
                      </a:solidFill>
                      <a:prstDash val="solid"/>
                      <a:round/>
                      <a:headEnd type="none" w="med" len="med"/>
                      <a:tailEnd type="none" w="med" len="med"/>
                    </a:lnB>
                  </a:tcPr>
                </a:tc>
                <a:tc hMerge="1">
                  <a:txBody>
                    <a:bodyPr/>
                    <a:lstStyle/>
                    <a:p>
                      <a:endParaRPr lang="nl-BE" dirty="0"/>
                    </a:p>
                  </a:txBody>
                  <a:tcPr/>
                </a:tc>
              </a:tr>
              <a:tr h="396235">
                <a:tc>
                  <a:txBody>
                    <a:bodyPr/>
                    <a:lstStyle/>
                    <a:p>
                      <a:endParaRPr lang="nl-BE" sz="1800" dirty="0">
                        <a:latin typeface="Arial" pitchFamily="34" charset="0"/>
                        <a:cs typeface="Arial" pitchFamily="34" charset="0"/>
                      </a:endParaRPr>
                    </a:p>
                  </a:txBody>
                  <a:tcPr marL="91437" marR="91437" marT="45719" marB="45719">
                    <a:lnT w="38100" cap="flat" cmpd="sng" algn="ctr">
                      <a:solidFill>
                        <a:schemeClr val="tx1"/>
                      </a:solidFill>
                      <a:prstDash val="solid"/>
                      <a:round/>
                      <a:headEnd type="none" w="med" len="med"/>
                      <a:tailEnd type="none" w="med" len="med"/>
                    </a:lnT>
                  </a:tcPr>
                </a:tc>
                <a:tc>
                  <a:txBody>
                    <a:bodyPr/>
                    <a:lstStyle/>
                    <a:p>
                      <a:endParaRPr lang="nl-BE" sz="1800">
                        <a:latin typeface="Arial" pitchFamily="34" charset="0"/>
                        <a:cs typeface="Arial" pitchFamily="34" charset="0"/>
                      </a:endParaRPr>
                    </a:p>
                  </a:txBody>
                  <a:tcPr marL="91437" marR="91437" marT="45719" marB="45719">
                    <a:lnT w="38100" cap="flat" cmpd="sng" algn="ctr">
                      <a:solidFill>
                        <a:schemeClr val="tx1"/>
                      </a:solidFill>
                      <a:prstDash val="solid"/>
                      <a:round/>
                      <a:headEnd type="none" w="med" len="med"/>
                      <a:tailEnd type="none" w="med" len="med"/>
                    </a:lnT>
                  </a:tcPr>
                </a:tc>
                <a:tc gridSpan="5">
                  <a:txBody>
                    <a:bodyPr/>
                    <a:lstStyle/>
                    <a:p>
                      <a:r>
                        <a:rPr lang="nl-BE" sz="2000" b="1" dirty="0" smtClean="0">
                          <a:solidFill>
                            <a:schemeClr val="accent2">
                              <a:lumMod val="75000"/>
                            </a:schemeClr>
                          </a:solidFill>
                          <a:latin typeface="Arial Black" pitchFamily="34" charset="0"/>
                          <a:cs typeface="Arial" pitchFamily="34" charset="0"/>
                        </a:rPr>
                        <a:t>Vaste activa</a:t>
                      </a:r>
                      <a:endParaRPr lang="nl-BE" sz="2000" b="1" dirty="0">
                        <a:solidFill>
                          <a:schemeClr val="accent2">
                            <a:lumMod val="75000"/>
                          </a:schemeClr>
                        </a:solidFill>
                        <a:latin typeface="Arial Black" pitchFamily="34" charset="0"/>
                        <a:cs typeface="Arial" pitchFamily="34" charset="0"/>
                      </a:endParaRPr>
                    </a:p>
                  </a:txBody>
                  <a:tcPr marL="91437" marR="91437" marT="45719" marB="45719">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dirty="0">
                        <a:latin typeface="Arial" pitchFamily="34" charset="0"/>
                        <a:cs typeface="Arial" pitchFamily="34" charset="0"/>
                      </a:endParaRPr>
                    </a:p>
                  </a:txBody>
                  <a:tcPr/>
                </a:tc>
                <a:tc>
                  <a:txBody>
                    <a:bodyPr/>
                    <a:lstStyle/>
                    <a:p>
                      <a:endParaRPr lang="nl-BE" sz="1800"/>
                    </a:p>
                  </a:txBody>
                  <a:tcPr marL="91437" marR="91437" marT="45719" marB="45719">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r>
              <a:tr h="365756">
                <a:tc rowSpan="6">
                  <a:txBody>
                    <a:bodyPr/>
                    <a:lstStyle/>
                    <a:p>
                      <a:r>
                        <a:rPr lang="nl-BE" sz="1800" dirty="0" smtClean="0">
                          <a:latin typeface="Arial" pitchFamily="34" charset="0"/>
                          <a:cs typeface="Arial" pitchFamily="34" charset="0"/>
                        </a:rPr>
                        <a:t>Klasse 2</a:t>
                      </a:r>
                      <a:endParaRPr lang="nl-BE" sz="1800" dirty="0">
                        <a:latin typeface="Arial" pitchFamily="34" charset="0"/>
                        <a:cs typeface="Arial" pitchFamily="34" charset="0"/>
                      </a:endParaRPr>
                    </a:p>
                  </a:txBody>
                  <a:tcPr marL="91437" marR="91437" marT="45719" marB="45719" anchor="ctr"/>
                </a:tc>
                <a:tc>
                  <a:txBody>
                    <a:bodyPr/>
                    <a:lstStyle/>
                    <a:p>
                      <a:endParaRPr lang="nl-BE" sz="1800">
                        <a:latin typeface="Arial" pitchFamily="34" charset="0"/>
                        <a:cs typeface="Arial" pitchFamily="34" charset="0"/>
                      </a:endParaRPr>
                    </a:p>
                  </a:txBody>
                  <a:tcPr marL="91437" marR="91437" marT="45719" marB="45719"/>
                </a:tc>
                <a:tc>
                  <a:txBody>
                    <a:bodyPr/>
                    <a:lstStyle/>
                    <a:p>
                      <a:endParaRPr lang="nl-BE" sz="1800" dirty="0">
                        <a:latin typeface="Arial" pitchFamily="34" charset="0"/>
                        <a:cs typeface="Arial" pitchFamily="34" charset="0"/>
                      </a:endParaRPr>
                    </a:p>
                  </a:txBody>
                  <a:tcPr marL="91437" marR="91437" marT="45719" marB="45719" anchor="ctr"/>
                </a:tc>
                <a:tc gridSpan="2">
                  <a:txBody>
                    <a:bodyPr/>
                    <a:lstStyle/>
                    <a:p>
                      <a:r>
                        <a:rPr lang="nl-BE" sz="1800" dirty="0" smtClean="0">
                          <a:latin typeface="Arial" pitchFamily="34" charset="0"/>
                          <a:cs typeface="Arial" pitchFamily="34" charset="0"/>
                        </a:rPr>
                        <a:t>20</a:t>
                      </a:r>
                      <a:endParaRPr lang="nl-BE" sz="1800" dirty="0">
                        <a:latin typeface="Arial" pitchFamily="34" charset="0"/>
                        <a:cs typeface="Arial" pitchFamily="34" charset="0"/>
                      </a:endParaRPr>
                    </a:p>
                  </a:txBody>
                  <a:tcPr marL="91437" marR="91437" marT="45719" marB="45719" anchor="ctr"/>
                </a:tc>
                <a:tc hMerge="1">
                  <a:txBody>
                    <a:bodyPr/>
                    <a:lstStyle/>
                    <a:p>
                      <a:endParaRPr lang="nl-BE" dirty="0">
                        <a:latin typeface="Arial" pitchFamily="34" charset="0"/>
                        <a:cs typeface="Arial" pitchFamily="34" charset="0"/>
                      </a:endParaRPr>
                    </a:p>
                  </a:txBody>
                  <a:tcPr/>
                </a:tc>
                <a:tc gridSpan="2">
                  <a:txBody>
                    <a:bodyPr/>
                    <a:lstStyle/>
                    <a:p>
                      <a:r>
                        <a:rPr lang="nl-BE" sz="1800" dirty="0" smtClean="0">
                          <a:latin typeface="Arial" pitchFamily="34" charset="0"/>
                          <a:cs typeface="Arial" pitchFamily="34" charset="0"/>
                        </a:rPr>
                        <a:t>Oprichtingskosten</a:t>
                      </a:r>
                      <a:endParaRPr lang="nl-BE" sz="1800" dirty="0">
                        <a:latin typeface="Arial" pitchFamily="34" charset="0"/>
                        <a:cs typeface="Arial" pitchFamily="34" charset="0"/>
                      </a:endParaRPr>
                    </a:p>
                  </a:txBody>
                  <a:tcPr marL="91437" marR="91437" marT="45719" marB="45719" anchor="ctr">
                    <a:lnR w="38100" cap="flat" cmpd="sng" algn="ctr">
                      <a:solidFill>
                        <a:schemeClr val="tx1"/>
                      </a:solidFill>
                      <a:prstDash val="solid"/>
                      <a:round/>
                      <a:headEnd type="none" w="med" len="med"/>
                      <a:tailEnd type="none" w="med" len="med"/>
                    </a:lnR>
                  </a:tcPr>
                </a:tc>
                <a:tc hMerge="1">
                  <a:txBody>
                    <a:bodyPr/>
                    <a:lstStyle/>
                    <a:p>
                      <a:endParaRPr lang="nl-BE" dirty="0">
                        <a:latin typeface="Arial" pitchFamily="34" charset="0"/>
                        <a:cs typeface="Arial" pitchFamily="34" charset="0"/>
                      </a:endParaRPr>
                    </a:p>
                  </a:txBody>
                  <a:tcPr/>
                </a:tc>
                <a:tc>
                  <a:txBody>
                    <a:bodyPr/>
                    <a:lstStyle/>
                    <a:p>
                      <a:endParaRPr lang="nl-BE" sz="1800"/>
                    </a:p>
                  </a:txBody>
                  <a:tcPr marL="91437" marR="91437" marT="45719" marB="45719">
                    <a:lnL w="38100" cap="flat" cmpd="sng" algn="ctr">
                      <a:solidFill>
                        <a:schemeClr val="tx1"/>
                      </a:solidFill>
                      <a:prstDash val="solid"/>
                      <a:round/>
                      <a:headEnd type="none" w="med" len="med"/>
                      <a:tailEnd type="none" w="med" len="med"/>
                    </a:lnL>
                  </a:tcPr>
                </a:tc>
              </a:tr>
              <a:tr h="365756">
                <a:tc vMerge="1">
                  <a:txBody>
                    <a:bodyPr/>
                    <a:lstStyle/>
                    <a:p>
                      <a:endParaRPr lang="nl-BE" dirty="0"/>
                    </a:p>
                  </a:txBody>
                  <a:tcPr/>
                </a:tc>
                <a:tc>
                  <a:txBody>
                    <a:bodyPr/>
                    <a:lstStyle/>
                    <a:p>
                      <a:endParaRPr lang="nl-BE" sz="1800" dirty="0">
                        <a:latin typeface="Arial" pitchFamily="34" charset="0"/>
                        <a:cs typeface="Arial" pitchFamily="34" charset="0"/>
                      </a:endParaRPr>
                    </a:p>
                  </a:txBody>
                  <a:tcPr marL="91437" marR="91437" marT="45719" marB="45719"/>
                </a:tc>
                <a:tc>
                  <a:txBody>
                    <a:bodyPr/>
                    <a:lstStyle/>
                    <a:p>
                      <a:endParaRPr lang="nl-BE" sz="1800" dirty="0">
                        <a:latin typeface="Arial" pitchFamily="34" charset="0"/>
                        <a:cs typeface="Arial" pitchFamily="34" charset="0"/>
                      </a:endParaRPr>
                    </a:p>
                  </a:txBody>
                  <a:tcPr marL="91437" marR="91437" marT="45719" marB="45719" anchor="ctr"/>
                </a:tc>
                <a:tc gridSpan="2">
                  <a:txBody>
                    <a:bodyPr/>
                    <a:lstStyle/>
                    <a:p>
                      <a:r>
                        <a:rPr lang="nl-BE" sz="1800" kern="1200" dirty="0" smtClean="0">
                          <a:solidFill>
                            <a:schemeClr val="tx1"/>
                          </a:solidFill>
                          <a:latin typeface="Arial" pitchFamily="34" charset="0"/>
                          <a:ea typeface="+mn-ea"/>
                          <a:cs typeface="Arial" pitchFamily="34" charset="0"/>
                        </a:rPr>
                        <a:t>21</a:t>
                      </a:r>
                    </a:p>
                  </a:txBody>
                  <a:tcPr marL="91437" marR="91437" marT="45719" marB="45719" anchor="ctr"/>
                </a:tc>
                <a:tc hMerge="1">
                  <a:txBody>
                    <a:bodyPr/>
                    <a:lstStyle/>
                    <a:p>
                      <a:endParaRPr lang="nl-BE" dirty="0">
                        <a:latin typeface="Arial" pitchFamily="34" charset="0"/>
                        <a:cs typeface="Arial" pitchFamily="34" charset="0"/>
                      </a:endParaRPr>
                    </a:p>
                  </a:txBody>
                  <a:tcPr/>
                </a:tc>
                <a:tc gridSpan="2">
                  <a:txBody>
                    <a:bodyPr/>
                    <a:lstStyle/>
                    <a:p>
                      <a:r>
                        <a:rPr lang="nl-BE" sz="1800" kern="1200" dirty="0" smtClean="0">
                          <a:solidFill>
                            <a:schemeClr val="tx1"/>
                          </a:solidFill>
                          <a:latin typeface="Arial" pitchFamily="34" charset="0"/>
                          <a:ea typeface="+mn-ea"/>
                          <a:cs typeface="Arial" pitchFamily="34" charset="0"/>
                        </a:rPr>
                        <a:t>Immateriële vaste activa</a:t>
                      </a:r>
                    </a:p>
                  </a:txBody>
                  <a:tcPr marL="91437" marR="91437" marT="45719" marB="45719" anchor="ctr">
                    <a:lnR w="38100" cap="flat" cmpd="sng" algn="ctr">
                      <a:solidFill>
                        <a:schemeClr val="tx1"/>
                      </a:solidFill>
                      <a:prstDash val="solid"/>
                      <a:round/>
                      <a:headEnd type="none" w="med" len="med"/>
                      <a:tailEnd type="none" w="med" len="med"/>
                    </a:lnR>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L="91437" marR="91437" marT="45719" marB="45719">
                    <a:lnL w="38100" cap="flat" cmpd="sng" algn="ctr">
                      <a:solidFill>
                        <a:schemeClr val="tx1"/>
                      </a:solidFill>
                      <a:prstDash val="solid"/>
                      <a:round/>
                      <a:headEnd type="none" w="med" len="med"/>
                      <a:tailEnd type="none" w="med" len="med"/>
                    </a:lnL>
                  </a:tcPr>
                </a:tc>
              </a:tr>
              <a:tr h="474025">
                <a:tc vMerge="1">
                  <a:txBody>
                    <a:bodyPr/>
                    <a:lstStyle/>
                    <a:p>
                      <a:endParaRPr lang="nl-BE" dirty="0"/>
                    </a:p>
                  </a:txBody>
                  <a:tcPr/>
                </a:tc>
                <a:tc>
                  <a:txBody>
                    <a:bodyPr/>
                    <a:lstStyle/>
                    <a:p>
                      <a:endParaRPr lang="nl-BE" sz="1800" dirty="0">
                        <a:latin typeface="Arial" pitchFamily="34" charset="0"/>
                        <a:cs typeface="Arial" pitchFamily="34" charset="0"/>
                      </a:endParaRPr>
                    </a:p>
                  </a:txBody>
                  <a:tcPr marL="91437" marR="91437" marT="45719" marB="45719"/>
                </a:tc>
                <a:tc>
                  <a:txBody>
                    <a:bodyPr/>
                    <a:lstStyle/>
                    <a:p>
                      <a:endParaRPr lang="nl-BE" sz="1800" dirty="0">
                        <a:latin typeface="Arial" pitchFamily="34" charset="0"/>
                        <a:cs typeface="Arial" pitchFamily="34" charset="0"/>
                      </a:endParaRPr>
                    </a:p>
                  </a:txBody>
                  <a:tcPr marL="91437" marR="91437" marT="45719" marB="45719" anchor="ctr">
                    <a:solidFill>
                      <a:schemeClr val="bg1">
                        <a:lumMod val="85000"/>
                      </a:schemeClr>
                    </a:solidFill>
                  </a:tcPr>
                </a:tc>
                <a:tc gridSpan="2">
                  <a:txBody>
                    <a:bodyPr/>
                    <a:lstStyle/>
                    <a:p>
                      <a:r>
                        <a:rPr lang="nl-BE" sz="1800" smtClean="0">
                          <a:latin typeface="Arial" pitchFamily="34" charset="0"/>
                          <a:cs typeface="Arial" pitchFamily="34" charset="0"/>
                        </a:rPr>
                        <a:t>22→27</a:t>
                      </a:r>
                      <a:endParaRPr lang="nl-BE" sz="1800">
                        <a:latin typeface="Arial" pitchFamily="34" charset="0"/>
                        <a:cs typeface="Arial" pitchFamily="34" charset="0"/>
                      </a:endParaRPr>
                    </a:p>
                  </a:txBody>
                  <a:tcPr marL="91437" marR="91437" marT="45719" marB="45719" anchor="ctr">
                    <a:solidFill>
                      <a:schemeClr val="bg1">
                        <a:lumMod val="85000"/>
                      </a:schemeClr>
                    </a:solidFill>
                  </a:tcPr>
                </a:tc>
                <a:tc hMerge="1">
                  <a:txBody>
                    <a:bodyPr/>
                    <a:lstStyle/>
                    <a:p>
                      <a:endParaRPr lang="nl-BE" dirty="0">
                        <a:latin typeface="Arial" pitchFamily="34" charset="0"/>
                        <a:cs typeface="Arial" pitchFamily="34" charset="0"/>
                      </a:endParaRPr>
                    </a:p>
                  </a:txBody>
                  <a:tcPr/>
                </a:tc>
                <a:tc gridSpan="2">
                  <a:txBody>
                    <a:bodyPr/>
                    <a:lstStyle/>
                    <a:p>
                      <a:r>
                        <a:rPr lang="nl-BE" sz="1800" smtClean="0">
                          <a:latin typeface="Arial" pitchFamily="34" charset="0"/>
                          <a:cs typeface="Arial" pitchFamily="34" charset="0"/>
                        </a:rPr>
                        <a:t>Materiële vaste Activa</a:t>
                      </a:r>
                      <a:endParaRPr lang="nl-BE" sz="1800">
                        <a:latin typeface="Arial" pitchFamily="34" charset="0"/>
                        <a:cs typeface="Arial" pitchFamily="34" charset="0"/>
                      </a:endParaRPr>
                    </a:p>
                  </a:txBody>
                  <a:tcPr marL="91437" marR="91437" marT="45719" marB="45719" anchor="ctr">
                    <a:lnR w="381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L="91437" marR="91437" marT="45719" marB="45719">
                    <a:lnL w="38100" cap="flat" cmpd="sng" algn="ctr">
                      <a:solidFill>
                        <a:schemeClr val="tx1"/>
                      </a:solidFill>
                      <a:prstDash val="solid"/>
                      <a:round/>
                      <a:headEnd type="none" w="med" len="med"/>
                      <a:tailEnd type="none" w="med" len="med"/>
                    </a:lnL>
                  </a:tcPr>
                </a:tc>
              </a:tr>
              <a:tr h="365756">
                <a:tc vMerge="1">
                  <a:txBody>
                    <a:bodyPr/>
                    <a:lstStyle/>
                    <a:p>
                      <a:endParaRPr lang="nl-BE" dirty="0"/>
                    </a:p>
                  </a:txBody>
                  <a:tcPr/>
                </a:tc>
                <a:tc>
                  <a:txBody>
                    <a:bodyPr/>
                    <a:lstStyle/>
                    <a:p>
                      <a:endParaRPr lang="nl-BE" sz="1800" dirty="0">
                        <a:latin typeface="Arial" pitchFamily="34" charset="0"/>
                        <a:cs typeface="Arial" pitchFamily="34" charset="0"/>
                      </a:endParaRPr>
                    </a:p>
                  </a:txBody>
                  <a:tcPr marL="91437" marR="91437" marT="45719" marB="45719"/>
                </a:tc>
                <a:tc>
                  <a:txBody>
                    <a:bodyPr/>
                    <a:lstStyle/>
                    <a:p>
                      <a:endParaRPr lang="nl-BE" sz="1800" dirty="0">
                        <a:latin typeface="Arial" pitchFamily="34" charset="0"/>
                        <a:cs typeface="Arial" pitchFamily="34" charset="0"/>
                      </a:endParaRPr>
                    </a:p>
                  </a:txBody>
                  <a:tcPr marL="91437" marR="91437" marT="45719" marB="45719" anchor="ctr"/>
                </a:tc>
                <a:tc gridSpan="2">
                  <a:txBody>
                    <a:bodyPr/>
                    <a:lstStyle/>
                    <a:p>
                      <a:r>
                        <a:rPr lang="nl-BE" sz="1800" dirty="0" smtClean="0">
                          <a:latin typeface="Arial" pitchFamily="34" charset="0"/>
                          <a:cs typeface="Arial" pitchFamily="34" charset="0"/>
                        </a:rPr>
                        <a:t>28</a:t>
                      </a:r>
                      <a:endParaRPr lang="nl-BE" sz="1800" dirty="0">
                        <a:latin typeface="Arial" pitchFamily="34" charset="0"/>
                        <a:cs typeface="Arial" pitchFamily="34" charset="0"/>
                      </a:endParaRPr>
                    </a:p>
                  </a:txBody>
                  <a:tcPr marL="91437" marR="91437" marT="45719" marB="45719" anchor="ctr"/>
                </a:tc>
                <a:tc hMerge="1">
                  <a:txBody>
                    <a:bodyPr/>
                    <a:lstStyle/>
                    <a:p>
                      <a:endParaRPr lang="nl-BE" dirty="0">
                        <a:latin typeface="Arial" pitchFamily="34" charset="0"/>
                        <a:cs typeface="Arial" pitchFamily="34" charset="0"/>
                      </a:endParaRPr>
                    </a:p>
                  </a:txBody>
                  <a:tcPr/>
                </a:tc>
                <a:tc gridSpan="2">
                  <a:txBody>
                    <a:bodyPr/>
                    <a:lstStyle/>
                    <a:p>
                      <a:r>
                        <a:rPr lang="nl-BE" sz="1800" dirty="0" smtClean="0">
                          <a:latin typeface="Arial" pitchFamily="34" charset="0"/>
                          <a:cs typeface="Arial" pitchFamily="34" charset="0"/>
                        </a:rPr>
                        <a:t>Financiële vaste activa</a:t>
                      </a:r>
                      <a:endParaRPr lang="nl-BE" sz="1800" dirty="0">
                        <a:latin typeface="Arial" pitchFamily="34" charset="0"/>
                        <a:cs typeface="Arial" pitchFamily="34" charset="0"/>
                      </a:endParaRPr>
                    </a:p>
                  </a:txBody>
                  <a:tcPr marL="91437" marR="91437" marT="45719" marB="45719" anchor="ctr">
                    <a:lnR w="38100" cap="flat" cmpd="sng" algn="ctr">
                      <a:solidFill>
                        <a:schemeClr val="tx1"/>
                      </a:solidFill>
                      <a:prstDash val="solid"/>
                      <a:round/>
                      <a:headEnd type="none" w="med" len="med"/>
                      <a:tailEnd type="none" w="med" len="med"/>
                    </a:lnR>
                  </a:tcPr>
                </a:tc>
                <a:tc hMerge="1">
                  <a:txBody>
                    <a:bodyPr/>
                    <a:lstStyle/>
                    <a:p>
                      <a:endParaRPr lang="nl-BE" dirty="0">
                        <a:latin typeface="Arial" pitchFamily="34" charset="0"/>
                        <a:cs typeface="Arial" pitchFamily="34" charset="0"/>
                      </a:endParaRPr>
                    </a:p>
                  </a:txBody>
                  <a:tcPr/>
                </a:tc>
                <a:tc>
                  <a:txBody>
                    <a:bodyPr/>
                    <a:lstStyle/>
                    <a:p>
                      <a:endParaRPr lang="nl-BE" sz="1800"/>
                    </a:p>
                  </a:txBody>
                  <a:tcPr marL="91437" marR="91437" marT="45719" marB="45719">
                    <a:lnL w="38100" cap="flat" cmpd="sng" algn="ctr">
                      <a:solidFill>
                        <a:schemeClr val="tx1"/>
                      </a:solidFill>
                      <a:prstDash val="solid"/>
                      <a:round/>
                      <a:headEnd type="none" w="med" len="med"/>
                      <a:tailEnd type="none" w="med" len="med"/>
                    </a:lnL>
                  </a:tcPr>
                </a:tc>
              </a:tr>
              <a:tr h="396235">
                <a:tc vMerge="1">
                  <a:txBody>
                    <a:bodyPr/>
                    <a:lstStyle/>
                    <a:p>
                      <a:endParaRPr lang="nl-BE" dirty="0"/>
                    </a:p>
                  </a:txBody>
                  <a:tcPr/>
                </a:tc>
                <a:tc>
                  <a:txBody>
                    <a:bodyPr/>
                    <a:lstStyle/>
                    <a:p>
                      <a:endParaRPr lang="nl-BE" sz="1800">
                        <a:latin typeface="Arial" pitchFamily="34" charset="0"/>
                        <a:cs typeface="Arial" pitchFamily="34" charset="0"/>
                      </a:endParaRPr>
                    </a:p>
                  </a:txBody>
                  <a:tcPr marL="91437" marR="91437" marT="45719" marB="45719"/>
                </a:tc>
                <a:tc gridSpan="5">
                  <a:txBody>
                    <a:bodyPr/>
                    <a:lstStyle/>
                    <a:p>
                      <a:pPr marL="0" algn="l" defTabSz="914400" rtl="0" eaLnBrk="1" latinLnBrk="0" hangingPunct="1"/>
                      <a:r>
                        <a:rPr lang="nl-BE" sz="2000" b="1" kern="1200" dirty="0" smtClean="0">
                          <a:solidFill>
                            <a:schemeClr val="accent2">
                              <a:lumMod val="75000"/>
                            </a:schemeClr>
                          </a:solidFill>
                          <a:latin typeface="Arial Black" pitchFamily="34" charset="0"/>
                          <a:ea typeface="+mn-ea"/>
                          <a:cs typeface="Arial" pitchFamily="34" charset="0"/>
                        </a:rPr>
                        <a:t>Vlottende activa</a:t>
                      </a:r>
                    </a:p>
                  </a:txBody>
                  <a:tcPr marL="91437" marR="91437" marT="45719" marB="45719">
                    <a:lnR w="38100" cap="flat" cmpd="sng" algn="ctr">
                      <a:solidFill>
                        <a:schemeClr val="tx1"/>
                      </a:solidFill>
                      <a:prstDash val="solid"/>
                      <a:round/>
                      <a:headEnd type="none" w="med" len="med"/>
                      <a:tailEnd type="none" w="med" len="med"/>
                    </a:lnR>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L="91437" marR="91437" marT="45719" marB="45719">
                    <a:lnL w="38100" cap="flat" cmpd="sng" algn="ctr">
                      <a:solidFill>
                        <a:schemeClr val="tx1"/>
                      </a:solidFill>
                      <a:prstDash val="solid"/>
                      <a:round/>
                      <a:headEnd type="none" w="med" len="med"/>
                      <a:tailEnd type="none" w="med" len="med"/>
                    </a:lnL>
                  </a:tcPr>
                </a:tc>
              </a:tr>
              <a:tr h="365756">
                <a:tc vMerge="1">
                  <a:txBody>
                    <a:bodyPr/>
                    <a:lstStyle/>
                    <a:p>
                      <a:endParaRPr lang="nl-BE" dirty="0"/>
                    </a:p>
                  </a:txBody>
                  <a:tcPr/>
                </a:tc>
                <a:tc>
                  <a:txBody>
                    <a:bodyPr/>
                    <a:lstStyle/>
                    <a:p>
                      <a:endParaRPr lang="nl-BE" sz="1800" dirty="0">
                        <a:latin typeface="Arial" pitchFamily="34" charset="0"/>
                        <a:cs typeface="Arial" pitchFamily="34" charset="0"/>
                      </a:endParaRPr>
                    </a:p>
                  </a:txBody>
                  <a:tcPr marL="91437" marR="91437" marT="45719" marB="45719"/>
                </a:tc>
                <a:tc>
                  <a:txBody>
                    <a:bodyPr/>
                    <a:lstStyle/>
                    <a:p>
                      <a:endParaRPr lang="nl-BE" sz="1800" dirty="0">
                        <a:latin typeface="Arial" pitchFamily="34" charset="0"/>
                        <a:cs typeface="Arial" pitchFamily="34" charset="0"/>
                      </a:endParaRPr>
                    </a:p>
                  </a:txBody>
                  <a:tcPr marL="91437" marR="91437" marT="45719" marB="45719" anchor="ctr"/>
                </a:tc>
                <a:tc gridSpan="2">
                  <a:txBody>
                    <a:bodyPr/>
                    <a:lstStyle/>
                    <a:p>
                      <a:r>
                        <a:rPr lang="nl-BE" sz="1800" dirty="0" smtClean="0">
                          <a:latin typeface="Arial" pitchFamily="34" charset="0"/>
                          <a:cs typeface="Arial" pitchFamily="34" charset="0"/>
                        </a:rPr>
                        <a:t>29 </a:t>
                      </a:r>
                      <a:endParaRPr lang="nl-BE" sz="1800" dirty="0">
                        <a:latin typeface="Arial" pitchFamily="34" charset="0"/>
                        <a:cs typeface="Arial" pitchFamily="34" charset="0"/>
                      </a:endParaRPr>
                    </a:p>
                  </a:txBody>
                  <a:tcPr marL="91437" marR="91437" marT="45719" marB="45719" anchor="ctr"/>
                </a:tc>
                <a:tc hMerge="1">
                  <a:txBody>
                    <a:bodyPr/>
                    <a:lstStyle/>
                    <a:p>
                      <a:endParaRPr lang="nl-BE" dirty="0">
                        <a:latin typeface="Arial" pitchFamily="34" charset="0"/>
                        <a:cs typeface="Arial" pitchFamily="34" charset="0"/>
                      </a:endParaRPr>
                    </a:p>
                  </a:txBody>
                  <a:tcPr/>
                </a:tc>
                <a:tc gridSpan="2">
                  <a:txBody>
                    <a:bodyPr/>
                    <a:lstStyle/>
                    <a:p>
                      <a:r>
                        <a:rPr lang="nl-BE" sz="1800" dirty="0" smtClean="0">
                          <a:latin typeface="Arial" pitchFamily="34" charset="0"/>
                          <a:cs typeface="Arial" pitchFamily="34" charset="0"/>
                        </a:rPr>
                        <a:t>Vorderingen op meer dan 1 jaar</a:t>
                      </a:r>
                      <a:endParaRPr lang="nl-BE" sz="1800" dirty="0">
                        <a:latin typeface="Arial" pitchFamily="34" charset="0"/>
                        <a:cs typeface="Arial" pitchFamily="34" charset="0"/>
                      </a:endParaRPr>
                    </a:p>
                  </a:txBody>
                  <a:tcPr marL="91437" marR="91437" marT="45719" marB="45719" anchor="ctr">
                    <a:lnR w="38100" cap="flat" cmpd="sng" algn="ctr">
                      <a:solidFill>
                        <a:schemeClr val="tx1"/>
                      </a:solidFill>
                      <a:prstDash val="solid"/>
                      <a:round/>
                      <a:headEnd type="none" w="med" len="med"/>
                      <a:tailEnd type="none" w="med" len="med"/>
                    </a:lnR>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L="91437" marR="91437" marT="45719" marB="45719">
                    <a:lnL w="38100" cap="flat" cmpd="sng" algn="ctr">
                      <a:solidFill>
                        <a:schemeClr val="tx1"/>
                      </a:solidFill>
                      <a:prstDash val="solid"/>
                      <a:round/>
                      <a:headEnd type="none" w="med" len="med"/>
                      <a:tailEnd type="none" w="med" len="med"/>
                    </a:lnL>
                  </a:tcPr>
                </a:tc>
              </a:tr>
              <a:tr h="522825">
                <a:tc>
                  <a:txBody>
                    <a:bodyPr/>
                    <a:lstStyle/>
                    <a:p>
                      <a:r>
                        <a:rPr lang="nl-BE" sz="1800" dirty="0" smtClean="0">
                          <a:latin typeface="Arial" pitchFamily="34" charset="0"/>
                          <a:cs typeface="Arial" pitchFamily="34" charset="0"/>
                        </a:rPr>
                        <a:t>Klasse 3</a:t>
                      </a:r>
                      <a:endParaRPr lang="nl-BE" sz="1800" dirty="0">
                        <a:latin typeface="Arial" pitchFamily="34" charset="0"/>
                        <a:cs typeface="Arial" pitchFamily="34" charset="0"/>
                      </a:endParaRPr>
                    </a:p>
                  </a:txBody>
                  <a:tcPr marL="91437" marR="91437" marT="45719" marB="45719" anchor="ctr"/>
                </a:tc>
                <a:tc>
                  <a:txBody>
                    <a:bodyPr/>
                    <a:lstStyle/>
                    <a:p>
                      <a:endParaRPr lang="nl-BE" sz="1800">
                        <a:latin typeface="Arial" pitchFamily="34" charset="0"/>
                        <a:cs typeface="Arial" pitchFamily="34" charset="0"/>
                      </a:endParaRPr>
                    </a:p>
                  </a:txBody>
                  <a:tcPr marL="91437" marR="91437" marT="45719" marB="45719"/>
                </a:tc>
                <a:tc>
                  <a:txBody>
                    <a:bodyPr/>
                    <a:lstStyle/>
                    <a:p>
                      <a:endParaRPr lang="nl-BE" sz="1800" dirty="0">
                        <a:latin typeface="Arial" pitchFamily="34" charset="0"/>
                        <a:cs typeface="Arial" pitchFamily="34" charset="0"/>
                      </a:endParaRPr>
                    </a:p>
                  </a:txBody>
                  <a:tcPr marL="91437" marR="91437" marT="45719" marB="45719" anchor="ctr"/>
                </a:tc>
                <a:tc gridSpan="2">
                  <a:txBody>
                    <a:bodyPr/>
                    <a:lstStyle/>
                    <a:p>
                      <a:r>
                        <a:rPr lang="nl-BE" sz="1800" dirty="0" smtClean="0">
                          <a:latin typeface="Arial" pitchFamily="34" charset="0"/>
                          <a:cs typeface="Arial" pitchFamily="34" charset="0"/>
                        </a:rPr>
                        <a:t>30 -&gt; 37</a:t>
                      </a:r>
                      <a:endParaRPr lang="nl-BE" sz="1800" dirty="0">
                        <a:latin typeface="Arial" pitchFamily="34" charset="0"/>
                        <a:cs typeface="Arial" pitchFamily="34" charset="0"/>
                      </a:endParaRPr>
                    </a:p>
                  </a:txBody>
                  <a:tcPr marL="91437" marR="91437" marT="45719" marB="45719" anchor="ctr"/>
                </a:tc>
                <a:tc hMerge="1">
                  <a:txBody>
                    <a:bodyPr/>
                    <a:lstStyle/>
                    <a:p>
                      <a:endParaRPr lang="nl-BE" dirty="0">
                        <a:latin typeface="Arial" pitchFamily="34" charset="0"/>
                        <a:cs typeface="Arial" pitchFamily="34" charset="0"/>
                      </a:endParaRPr>
                    </a:p>
                  </a:txBody>
                  <a:tcPr/>
                </a:tc>
                <a:tc gridSpan="2">
                  <a:txBody>
                    <a:bodyPr/>
                    <a:lstStyle/>
                    <a:p>
                      <a:r>
                        <a:rPr lang="nl-BE" sz="1800" dirty="0" smtClean="0">
                          <a:latin typeface="Arial" pitchFamily="34" charset="0"/>
                          <a:cs typeface="Arial" pitchFamily="34" charset="0"/>
                        </a:rPr>
                        <a:t>Voorraden en bestellingen in uitvoering</a:t>
                      </a:r>
                      <a:endParaRPr lang="nl-BE" sz="1800" dirty="0">
                        <a:latin typeface="Arial" pitchFamily="34" charset="0"/>
                        <a:cs typeface="Arial" pitchFamily="34" charset="0"/>
                      </a:endParaRPr>
                    </a:p>
                  </a:txBody>
                  <a:tcPr marL="91437" marR="91437" marT="45719" marB="45719" anchor="ctr">
                    <a:lnR w="38100" cap="flat" cmpd="sng" algn="ctr">
                      <a:solidFill>
                        <a:schemeClr val="tx1"/>
                      </a:solidFill>
                      <a:prstDash val="solid"/>
                      <a:round/>
                      <a:headEnd type="none" w="med" len="med"/>
                      <a:tailEnd type="none" w="med" len="med"/>
                    </a:lnR>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L="91437" marR="91437" marT="45719" marB="45719">
                    <a:lnL w="38100" cap="flat" cmpd="sng" algn="ctr">
                      <a:solidFill>
                        <a:schemeClr val="tx1"/>
                      </a:solidFill>
                      <a:prstDash val="solid"/>
                      <a:round/>
                      <a:headEnd type="none" w="med" len="med"/>
                      <a:tailEnd type="none" w="med" len="med"/>
                    </a:lnL>
                  </a:tcPr>
                </a:tc>
              </a:tr>
              <a:tr h="457472">
                <a:tc>
                  <a:txBody>
                    <a:bodyPr/>
                    <a:lstStyle/>
                    <a:p>
                      <a:r>
                        <a:rPr lang="nl-BE" sz="1800" dirty="0" smtClean="0">
                          <a:latin typeface="Arial" pitchFamily="34" charset="0"/>
                          <a:cs typeface="Arial" pitchFamily="34" charset="0"/>
                        </a:rPr>
                        <a:t>Klasse 4</a:t>
                      </a:r>
                      <a:endParaRPr lang="nl-BE" sz="1800" dirty="0">
                        <a:latin typeface="Arial" pitchFamily="34" charset="0"/>
                        <a:cs typeface="Arial" pitchFamily="34" charset="0"/>
                      </a:endParaRPr>
                    </a:p>
                  </a:txBody>
                  <a:tcPr marL="91437" marR="91437" marT="45719" marB="45719" anchor="ctr"/>
                </a:tc>
                <a:tc>
                  <a:txBody>
                    <a:bodyPr/>
                    <a:lstStyle/>
                    <a:p>
                      <a:endParaRPr lang="nl-BE" sz="1800" dirty="0">
                        <a:latin typeface="Arial" pitchFamily="34" charset="0"/>
                        <a:cs typeface="Arial" pitchFamily="34" charset="0"/>
                      </a:endParaRPr>
                    </a:p>
                  </a:txBody>
                  <a:tcPr marL="91437" marR="91437" marT="45719" marB="45719"/>
                </a:tc>
                <a:tc>
                  <a:txBody>
                    <a:bodyPr/>
                    <a:lstStyle/>
                    <a:p>
                      <a:endParaRPr lang="nl-BE" sz="1800" dirty="0">
                        <a:latin typeface="Arial" pitchFamily="34" charset="0"/>
                        <a:cs typeface="Arial" pitchFamily="34" charset="0"/>
                      </a:endParaRPr>
                    </a:p>
                  </a:txBody>
                  <a:tcPr marL="91437" marR="91437" marT="45719" marB="45719" anchor="ctr"/>
                </a:tc>
                <a:tc gridSpan="2">
                  <a:txBody>
                    <a:bodyPr/>
                    <a:lstStyle/>
                    <a:p>
                      <a:r>
                        <a:rPr lang="nl-BE" sz="1800" dirty="0" smtClean="0">
                          <a:latin typeface="Arial" pitchFamily="34" charset="0"/>
                          <a:cs typeface="Arial" pitchFamily="34" charset="0"/>
                        </a:rPr>
                        <a:t>40 -&gt; 41</a:t>
                      </a:r>
                      <a:endParaRPr lang="nl-BE" sz="1800" dirty="0">
                        <a:latin typeface="Arial" pitchFamily="34" charset="0"/>
                        <a:cs typeface="Arial" pitchFamily="34" charset="0"/>
                      </a:endParaRPr>
                    </a:p>
                  </a:txBody>
                  <a:tcPr marL="91437" marR="91437" marT="45719" marB="45719" anchor="ctr"/>
                </a:tc>
                <a:tc hMerge="1">
                  <a:txBody>
                    <a:bodyPr/>
                    <a:lstStyle/>
                    <a:p>
                      <a:endParaRPr lang="nl-BE" dirty="0">
                        <a:latin typeface="Arial" pitchFamily="34" charset="0"/>
                        <a:cs typeface="Arial" pitchFamily="34" charset="0"/>
                      </a:endParaRPr>
                    </a:p>
                  </a:txBody>
                  <a:tcPr/>
                </a:tc>
                <a:tc gridSpan="2">
                  <a:txBody>
                    <a:bodyPr/>
                    <a:lstStyle/>
                    <a:p>
                      <a:r>
                        <a:rPr lang="nl-BE" sz="1800" dirty="0" smtClean="0">
                          <a:latin typeface="Arial" pitchFamily="34" charset="0"/>
                          <a:cs typeface="Arial" pitchFamily="34" charset="0"/>
                        </a:rPr>
                        <a:t>Vorderingen op ten hoogste 1 jaar</a:t>
                      </a:r>
                      <a:endParaRPr lang="nl-BE" sz="1800" dirty="0">
                        <a:latin typeface="Arial" pitchFamily="34" charset="0"/>
                        <a:cs typeface="Arial" pitchFamily="34" charset="0"/>
                      </a:endParaRPr>
                    </a:p>
                  </a:txBody>
                  <a:tcPr marL="91437" marR="91437" marT="45719" marB="45719" anchor="ctr">
                    <a:lnR w="38100" cap="flat" cmpd="sng" algn="ctr">
                      <a:solidFill>
                        <a:schemeClr val="tx1"/>
                      </a:solidFill>
                      <a:prstDash val="solid"/>
                      <a:round/>
                      <a:headEnd type="none" w="med" len="med"/>
                      <a:tailEnd type="none" w="med" len="med"/>
                    </a:lnR>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L="91437" marR="91437" marT="45719" marB="45719">
                    <a:lnL w="38100" cap="flat" cmpd="sng" algn="ctr">
                      <a:solidFill>
                        <a:schemeClr val="tx1"/>
                      </a:solidFill>
                      <a:prstDash val="solid"/>
                      <a:round/>
                      <a:headEnd type="none" w="med" len="med"/>
                      <a:tailEnd type="none" w="med" len="med"/>
                    </a:lnL>
                  </a:tcPr>
                </a:tc>
              </a:tr>
              <a:tr h="392119">
                <a:tc rowSpan="2">
                  <a:txBody>
                    <a:bodyPr/>
                    <a:lstStyle/>
                    <a:p>
                      <a:r>
                        <a:rPr lang="nl-BE" sz="1800" dirty="0" smtClean="0">
                          <a:latin typeface="Arial" pitchFamily="34" charset="0"/>
                          <a:cs typeface="Arial" pitchFamily="34" charset="0"/>
                        </a:rPr>
                        <a:t>Klasse 5</a:t>
                      </a:r>
                      <a:endParaRPr lang="nl-BE" sz="1800" dirty="0">
                        <a:latin typeface="Arial" pitchFamily="34" charset="0"/>
                        <a:cs typeface="Arial" pitchFamily="34" charset="0"/>
                      </a:endParaRPr>
                    </a:p>
                  </a:txBody>
                  <a:tcPr marL="91437" marR="91437" marT="45719" marB="45719" anchor="ctr"/>
                </a:tc>
                <a:tc>
                  <a:txBody>
                    <a:bodyPr/>
                    <a:lstStyle/>
                    <a:p>
                      <a:endParaRPr lang="nl-BE" sz="1800" dirty="0">
                        <a:latin typeface="Arial" pitchFamily="34" charset="0"/>
                        <a:cs typeface="Arial" pitchFamily="34" charset="0"/>
                      </a:endParaRPr>
                    </a:p>
                  </a:txBody>
                  <a:tcPr marL="91437" marR="91437" marT="45719" marB="45719"/>
                </a:tc>
                <a:tc>
                  <a:txBody>
                    <a:bodyPr/>
                    <a:lstStyle/>
                    <a:p>
                      <a:endParaRPr lang="nl-BE" sz="1800" dirty="0">
                        <a:latin typeface="Arial" pitchFamily="34" charset="0"/>
                        <a:cs typeface="Arial" pitchFamily="34" charset="0"/>
                      </a:endParaRPr>
                    </a:p>
                  </a:txBody>
                  <a:tcPr marL="91437" marR="91437" marT="45719" marB="45719" anchor="b"/>
                </a:tc>
                <a:tc gridSpan="2">
                  <a:txBody>
                    <a:bodyPr/>
                    <a:lstStyle/>
                    <a:p>
                      <a:r>
                        <a:rPr lang="nl-BE" sz="1800" dirty="0" smtClean="0">
                          <a:latin typeface="Arial" pitchFamily="34" charset="0"/>
                          <a:cs typeface="Arial" pitchFamily="34" charset="0"/>
                        </a:rPr>
                        <a:t>50 -&gt;</a:t>
                      </a:r>
                      <a:r>
                        <a:rPr lang="nl-BE" sz="1800" baseline="0" dirty="0" smtClean="0">
                          <a:latin typeface="Arial" pitchFamily="34" charset="0"/>
                          <a:cs typeface="Arial" pitchFamily="34" charset="0"/>
                        </a:rPr>
                        <a:t> 53</a:t>
                      </a:r>
                      <a:endParaRPr lang="nl-BE" sz="1800" dirty="0">
                        <a:latin typeface="Arial" pitchFamily="34" charset="0"/>
                        <a:cs typeface="Arial" pitchFamily="34" charset="0"/>
                      </a:endParaRPr>
                    </a:p>
                  </a:txBody>
                  <a:tcPr marL="91437" marR="91437" marT="45719" marB="45719" anchor="b"/>
                </a:tc>
                <a:tc hMerge="1">
                  <a:txBody>
                    <a:bodyPr/>
                    <a:lstStyle/>
                    <a:p>
                      <a:endParaRPr lang="nl-BE" dirty="0">
                        <a:latin typeface="Arial" pitchFamily="34" charset="0"/>
                        <a:cs typeface="Arial" pitchFamily="34" charset="0"/>
                      </a:endParaRPr>
                    </a:p>
                  </a:txBody>
                  <a:tcPr/>
                </a:tc>
                <a:tc gridSpan="2">
                  <a:txBody>
                    <a:bodyPr/>
                    <a:lstStyle/>
                    <a:p>
                      <a:r>
                        <a:rPr lang="nl-BE" sz="1800" dirty="0" smtClean="0">
                          <a:latin typeface="Arial" pitchFamily="34" charset="0"/>
                          <a:cs typeface="Arial" pitchFamily="34" charset="0"/>
                        </a:rPr>
                        <a:t>Geldbeleggingen</a:t>
                      </a:r>
                      <a:endParaRPr lang="nl-BE" sz="1800" dirty="0">
                        <a:latin typeface="Arial" pitchFamily="34" charset="0"/>
                        <a:cs typeface="Arial" pitchFamily="34" charset="0"/>
                      </a:endParaRPr>
                    </a:p>
                  </a:txBody>
                  <a:tcPr marL="91437" marR="91437" marT="45719" marB="45719" anchor="b">
                    <a:lnR w="38100" cap="flat" cmpd="sng" algn="ctr">
                      <a:solidFill>
                        <a:schemeClr val="tx1"/>
                      </a:solidFill>
                      <a:prstDash val="solid"/>
                      <a:round/>
                      <a:headEnd type="none" w="med" len="med"/>
                      <a:tailEnd type="none" w="med" len="med"/>
                    </a:lnR>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L="91437" marR="91437" marT="45719" marB="45719">
                    <a:lnL w="38100" cap="flat" cmpd="sng" algn="ctr">
                      <a:solidFill>
                        <a:schemeClr val="tx1"/>
                      </a:solidFill>
                      <a:prstDash val="solid"/>
                      <a:round/>
                      <a:headEnd type="none" w="med" len="med"/>
                      <a:tailEnd type="none" w="med" len="med"/>
                    </a:lnL>
                  </a:tcPr>
                </a:tc>
              </a:tr>
              <a:tr h="462916">
                <a:tc vMerge="1">
                  <a:txBody>
                    <a:bodyPr/>
                    <a:lstStyle/>
                    <a:p>
                      <a:endParaRPr lang="nl-BE" dirty="0">
                        <a:latin typeface="Arial" pitchFamily="34" charset="0"/>
                        <a:cs typeface="Arial" pitchFamily="34" charset="0"/>
                      </a:endParaRPr>
                    </a:p>
                  </a:txBody>
                  <a:tcPr/>
                </a:tc>
                <a:tc>
                  <a:txBody>
                    <a:bodyPr/>
                    <a:lstStyle/>
                    <a:p>
                      <a:endParaRPr lang="nl-BE" sz="1800">
                        <a:latin typeface="Arial" pitchFamily="34" charset="0"/>
                        <a:cs typeface="Arial" pitchFamily="34" charset="0"/>
                      </a:endParaRPr>
                    </a:p>
                  </a:txBody>
                  <a:tcPr marL="91437" marR="91437" marT="45719" marB="45719"/>
                </a:tc>
                <a:tc>
                  <a:txBody>
                    <a:bodyPr/>
                    <a:lstStyle/>
                    <a:p>
                      <a:endParaRPr lang="nl-BE" sz="1800" dirty="0">
                        <a:latin typeface="Arial" pitchFamily="34" charset="0"/>
                        <a:cs typeface="Arial" pitchFamily="34" charset="0"/>
                      </a:endParaRPr>
                    </a:p>
                  </a:txBody>
                  <a:tcPr marL="91437" marR="91437" marT="45719" marB="45719"/>
                </a:tc>
                <a:tc gridSpan="2">
                  <a:txBody>
                    <a:bodyPr/>
                    <a:lstStyle/>
                    <a:p>
                      <a:r>
                        <a:rPr lang="nl-BE" sz="1800" dirty="0" smtClean="0">
                          <a:latin typeface="Arial" pitchFamily="34" charset="0"/>
                          <a:cs typeface="Arial" pitchFamily="34" charset="0"/>
                        </a:rPr>
                        <a:t>54 -&gt; 58</a:t>
                      </a:r>
                      <a:endParaRPr lang="nl-BE" sz="1800" dirty="0">
                        <a:latin typeface="Arial" pitchFamily="34" charset="0"/>
                        <a:cs typeface="Arial" pitchFamily="34" charset="0"/>
                      </a:endParaRPr>
                    </a:p>
                  </a:txBody>
                  <a:tcPr marL="91437" marR="91437" marT="45719" marB="45719"/>
                </a:tc>
                <a:tc hMerge="1">
                  <a:txBody>
                    <a:bodyPr/>
                    <a:lstStyle/>
                    <a:p>
                      <a:endParaRPr lang="nl-BE" dirty="0">
                        <a:latin typeface="Arial" pitchFamily="34" charset="0"/>
                        <a:cs typeface="Arial" pitchFamily="34" charset="0"/>
                      </a:endParaRPr>
                    </a:p>
                  </a:txBody>
                  <a:tcPr/>
                </a:tc>
                <a:tc gridSpan="2">
                  <a:txBody>
                    <a:bodyPr/>
                    <a:lstStyle/>
                    <a:p>
                      <a:r>
                        <a:rPr lang="nl-BE" sz="1800" dirty="0" smtClean="0">
                          <a:latin typeface="Arial" pitchFamily="34" charset="0"/>
                          <a:cs typeface="Arial" pitchFamily="34" charset="0"/>
                        </a:rPr>
                        <a:t>Liquide middelen</a:t>
                      </a:r>
                      <a:endParaRPr lang="nl-BE" sz="1800" dirty="0">
                        <a:latin typeface="Arial" pitchFamily="34" charset="0"/>
                        <a:cs typeface="Arial" pitchFamily="34" charset="0"/>
                      </a:endParaRPr>
                    </a:p>
                  </a:txBody>
                  <a:tcPr marL="91437" marR="91437" marT="45719" marB="45719">
                    <a:lnR w="38100" cap="flat" cmpd="sng" algn="ctr">
                      <a:solidFill>
                        <a:schemeClr val="tx1"/>
                      </a:solidFill>
                      <a:prstDash val="solid"/>
                      <a:round/>
                      <a:headEnd type="none" w="med" len="med"/>
                      <a:tailEnd type="none" w="med" len="med"/>
                    </a:lnR>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L="91437" marR="91437" marT="45719" marB="45719">
                    <a:lnL w="38100" cap="flat" cmpd="sng" algn="ctr">
                      <a:solidFill>
                        <a:schemeClr val="tx1"/>
                      </a:solidFill>
                      <a:prstDash val="solid"/>
                      <a:round/>
                      <a:headEnd type="none" w="med" len="med"/>
                      <a:tailEnd type="none" w="med" len="med"/>
                    </a:lnL>
                  </a:tcPr>
                </a:tc>
              </a:tr>
              <a:tr h="517380">
                <a:tc>
                  <a:txBody>
                    <a:bodyPr/>
                    <a:lstStyle/>
                    <a:p>
                      <a:r>
                        <a:rPr lang="nl-BE" sz="1800" dirty="0" smtClean="0">
                          <a:latin typeface="Arial" pitchFamily="34" charset="0"/>
                          <a:cs typeface="Arial" pitchFamily="34" charset="0"/>
                        </a:rPr>
                        <a:t>Klasse 4</a:t>
                      </a:r>
                      <a:endParaRPr lang="nl-BE" sz="1800" dirty="0">
                        <a:latin typeface="Arial" pitchFamily="34" charset="0"/>
                        <a:cs typeface="Arial" pitchFamily="34" charset="0"/>
                      </a:endParaRPr>
                    </a:p>
                  </a:txBody>
                  <a:tcPr marL="91437" marR="91437" marT="45719" marB="45719" anchor="ctr"/>
                </a:tc>
                <a:tc>
                  <a:txBody>
                    <a:bodyPr/>
                    <a:lstStyle/>
                    <a:p>
                      <a:endParaRPr lang="nl-BE" sz="1800" dirty="0">
                        <a:latin typeface="Arial" pitchFamily="34" charset="0"/>
                        <a:cs typeface="Arial" pitchFamily="34" charset="0"/>
                      </a:endParaRPr>
                    </a:p>
                  </a:txBody>
                  <a:tcPr marL="91437" marR="91437" marT="45719" marB="45719"/>
                </a:tc>
                <a:tc>
                  <a:txBody>
                    <a:bodyPr/>
                    <a:lstStyle/>
                    <a:p>
                      <a:endParaRPr lang="nl-BE" sz="1800" dirty="0">
                        <a:latin typeface="Arial" pitchFamily="34" charset="0"/>
                        <a:cs typeface="Arial" pitchFamily="34" charset="0"/>
                      </a:endParaRPr>
                    </a:p>
                  </a:txBody>
                  <a:tcPr marL="91437" marR="91437" marT="45719" marB="45719" anchor="ctr"/>
                </a:tc>
                <a:tc gridSpan="2">
                  <a:txBody>
                    <a:bodyPr/>
                    <a:lstStyle/>
                    <a:p>
                      <a:r>
                        <a:rPr lang="nl-BE" sz="1800" dirty="0" smtClean="0">
                          <a:latin typeface="Arial" pitchFamily="34" charset="0"/>
                          <a:cs typeface="Arial" pitchFamily="34" charset="0"/>
                        </a:rPr>
                        <a:t>490/491</a:t>
                      </a:r>
                      <a:endParaRPr lang="nl-BE" sz="1800" dirty="0">
                        <a:latin typeface="Arial" pitchFamily="34" charset="0"/>
                        <a:cs typeface="Arial" pitchFamily="34" charset="0"/>
                      </a:endParaRPr>
                    </a:p>
                  </a:txBody>
                  <a:tcPr marL="91437" marR="91437" marT="45719" marB="45719" anchor="ctr"/>
                </a:tc>
                <a:tc hMerge="1">
                  <a:txBody>
                    <a:bodyPr/>
                    <a:lstStyle/>
                    <a:p>
                      <a:endParaRPr lang="nl-BE" dirty="0">
                        <a:latin typeface="Arial" pitchFamily="34" charset="0"/>
                        <a:cs typeface="Arial" pitchFamily="34" charset="0"/>
                      </a:endParaRPr>
                    </a:p>
                  </a:txBody>
                  <a:tcPr/>
                </a:tc>
                <a:tc gridSpan="2">
                  <a:txBody>
                    <a:bodyPr/>
                    <a:lstStyle/>
                    <a:p>
                      <a:r>
                        <a:rPr lang="nl-BE" sz="1800" dirty="0" smtClean="0">
                          <a:latin typeface="Arial" pitchFamily="34" charset="0"/>
                          <a:cs typeface="Arial" pitchFamily="34" charset="0"/>
                        </a:rPr>
                        <a:t>Overlopende rekeningen</a:t>
                      </a:r>
                      <a:endParaRPr lang="nl-BE" sz="1800" dirty="0">
                        <a:latin typeface="Arial" pitchFamily="34" charset="0"/>
                        <a:cs typeface="Arial" pitchFamily="34" charset="0"/>
                      </a:endParaRPr>
                    </a:p>
                  </a:txBody>
                  <a:tcPr marL="91437" marR="91437" marT="45719" marB="45719" anchor="ctr">
                    <a:lnR w="38100" cap="flat" cmpd="sng" algn="ctr">
                      <a:solidFill>
                        <a:schemeClr val="tx1"/>
                      </a:solidFill>
                      <a:prstDash val="solid"/>
                      <a:round/>
                      <a:headEnd type="none" w="med" len="med"/>
                      <a:tailEnd type="none" w="med" len="med"/>
                    </a:lnR>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L="91437" marR="91437" marT="45719" marB="45719">
                    <a:lnL w="38100" cap="flat" cmpd="sng" algn="ctr">
                      <a:solidFill>
                        <a:schemeClr val="tx1"/>
                      </a:solidFill>
                      <a:prstDash val="solid"/>
                      <a:round/>
                      <a:headEnd type="none" w="med" len="med"/>
                      <a:tailEnd type="none" w="med" len="med"/>
                    </a:lnL>
                  </a:tcPr>
                </a:tc>
              </a:tr>
            </a:tbl>
          </a:graphicData>
        </a:graphic>
      </p:graphicFrame>
      <p:sp>
        <p:nvSpPr>
          <p:cNvPr id="15" name="Left Brace 3"/>
          <p:cNvSpPr>
            <a:spLocks/>
          </p:cNvSpPr>
          <p:nvPr/>
        </p:nvSpPr>
        <p:spPr bwMode="auto">
          <a:xfrm>
            <a:off x="1331913" y="1719263"/>
            <a:ext cx="571500" cy="2286000"/>
          </a:xfrm>
          <a:prstGeom prst="leftBrace">
            <a:avLst>
              <a:gd name="adj1" fmla="val 8333"/>
              <a:gd name="adj2" fmla="val 50000"/>
            </a:avLst>
          </a:prstGeom>
          <a:noFill/>
          <a:ln w="50800" algn="ctr">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endParaRPr lang="nl-BE" altLang="nl-BE" sz="3200"/>
          </a:p>
        </p:txBody>
      </p:sp>
      <p:sp>
        <p:nvSpPr>
          <p:cNvPr id="16" name="Left Brace 4"/>
          <p:cNvSpPr>
            <a:spLocks/>
          </p:cNvSpPr>
          <p:nvPr/>
        </p:nvSpPr>
        <p:spPr bwMode="auto">
          <a:xfrm>
            <a:off x="1336675" y="4076700"/>
            <a:ext cx="571500" cy="431800"/>
          </a:xfrm>
          <a:prstGeom prst="leftBrace">
            <a:avLst>
              <a:gd name="adj1" fmla="val 8333"/>
              <a:gd name="adj2" fmla="val 50000"/>
            </a:avLst>
          </a:prstGeom>
          <a:noFill/>
          <a:ln w="50800" algn="ctr">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endParaRPr lang="nl-BE" altLang="nl-BE" sz="3200"/>
          </a:p>
        </p:txBody>
      </p:sp>
      <p:sp>
        <p:nvSpPr>
          <p:cNvPr id="17" name="Left Brace 4"/>
          <p:cNvSpPr>
            <a:spLocks/>
          </p:cNvSpPr>
          <p:nvPr/>
        </p:nvSpPr>
        <p:spPr bwMode="auto">
          <a:xfrm>
            <a:off x="1331913" y="4584700"/>
            <a:ext cx="571500" cy="428625"/>
          </a:xfrm>
          <a:prstGeom prst="leftBrace">
            <a:avLst>
              <a:gd name="adj1" fmla="val 8333"/>
              <a:gd name="adj2" fmla="val 50000"/>
            </a:avLst>
          </a:prstGeom>
          <a:noFill/>
          <a:ln w="50800" algn="ctr">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endParaRPr lang="nl-BE" altLang="nl-BE" sz="3200"/>
          </a:p>
        </p:txBody>
      </p:sp>
      <p:sp>
        <p:nvSpPr>
          <p:cNvPr id="18" name="Left Brace 4"/>
          <p:cNvSpPr>
            <a:spLocks/>
          </p:cNvSpPr>
          <p:nvPr/>
        </p:nvSpPr>
        <p:spPr bwMode="auto">
          <a:xfrm>
            <a:off x="1331913" y="5881688"/>
            <a:ext cx="571500" cy="500062"/>
          </a:xfrm>
          <a:prstGeom prst="leftBrace">
            <a:avLst>
              <a:gd name="adj1" fmla="val 8333"/>
              <a:gd name="adj2" fmla="val 50000"/>
            </a:avLst>
          </a:prstGeom>
          <a:noFill/>
          <a:ln w="50800" algn="ctr">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endParaRPr lang="nl-BE" altLang="nl-BE" sz="3200"/>
          </a:p>
        </p:txBody>
      </p:sp>
      <p:sp>
        <p:nvSpPr>
          <p:cNvPr id="19" name="Left Brace 5"/>
          <p:cNvSpPr>
            <a:spLocks/>
          </p:cNvSpPr>
          <p:nvPr/>
        </p:nvSpPr>
        <p:spPr bwMode="auto">
          <a:xfrm>
            <a:off x="1331913" y="5084763"/>
            <a:ext cx="571500" cy="642937"/>
          </a:xfrm>
          <a:prstGeom prst="leftBrace">
            <a:avLst>
              <a:gd name="adj1" fmla="val 8333"/>
              <a:gd name="adj2" fmla="val 50000"/>
            </a:avLst>
          </a:prstGeom>
          <a:noFill/>
          <a:ln w="50800" algn="ctr">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endParaRPr lang="nl-BE" altLang="nl-BE" sz="3200"/>
          </a:p>
        </p:txBody>
      </p:sp>
    </p:spTree>
    <p:extLst>
      <p:ext uri="{BB962C8B-B14F-4D97-AF65-F5344CB8AC3E}">
        <p14:creationId xmlns:p14="http://schemas.microsoft.com/office/powerpoint/2010/main" val="32327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252" y="6414641"/>
            <a:ext cx="349691" cy="239429"/>
          </a:xfrm>
          <a:prstGeom prst="rect">
            <a:avLst/>
          </a:prstGeom>
          <a:effectLst>
            <a:outerShdw blurRad="50800" dist="38100" dir="2700000" algn="tl" rotWithShape="0">
              <a:prstClr val="black">
                <a:alpha val="40000"/>
              </a:prstClr>
            </a:outerShdw>
          </a:effectLst>
        </p:spPr>
      </p:pic>
      <p:sp>
        <p:nvSpPr>
          <p:cNvPr id="2" name="Tekstvak 1"/>
          <p:cNvSpPr txBox="1"/>
          <p:nvPr/>
        </p:nvSpPr>
        <p:spPr>
          <a:xfrm rot="5400000">
            <a:off x="8604270" y="5888056"/>
            <a:ext cx="894797" cy="207749"/>
          </a:xfrm>
          <a:prstGeom prst="rect">
            <a:avLst/>
          </a:prstGeom>
          <a:noFill/>
        </p:spPr>
        <p:txBody>
          <a:bodyPr wrap="none" rtlCol="0">
            <a:spAutoFit/>
          </a:bodyPr>
          <a:lstStyle/>
          <a:p>
            <a:r>
              <a:rPr lang="nl-BE" sz="750">
                <a:solidFill>
                  <a:prstClr val="white"/>
                </a:solidFill>
              </a:rPr>
              <a:t>Hendrik Claessens</a:t>
            </a:r>
          </a:p>
        </p:txBody>
      </p:sp>
      <p:sp>
        <p:nvSpPr>
          <p:cNvPr id="4" name="Tekstvak 3"/>
          <p:cNvSpPr txBox="1"/>
          <p:nvPr/>
        </p:nvSpPr>
        <p:spPr>
          <a:xfrm>
            <a:off x="6731605" y="1074560"/>
            <a:ext cx="2067810" cy="4524315"/>
          </a:xfrm>
          <a:prstGeom prst="rect">
            <a:avLst/>
          </a:prstGeom>
          <a:noFill/>
        </p:spPr>
        <p:txBody>
          <a:bodyPr wrap="none" rtlCol="0">
            <a:spAutoFit/>
          </a:bodyPr>
          <a:lstStyle/>
          <a:p>
            <a:r>
              <a:rPr lang="fr-BE" sz="3200" dirty="0" smtClean="0">
                <a:solidFill>
                  <a:schemeClr val="bg1"/>
                </a:solidFill>
              </a:rPr>
              <a:t>Twitter</a:t>
            </a:r>
          </a:p>
          <a:p>
            <a:r>
              <a:rPr lang="fr-BE" sz="3200" dirty="0" smtClean="0">
                <a:solidFill>
                  <a:schemeClr val="bg1"/>
                </a:solidFill>
              </a:rPr>
              <a:t>Facebook</a:t>
            </a:r>
          </a:p>
          <a:p>
            <a:r>
              <a:rPr lang="fr-BE" sz="3200" dirty="0" smtClean="0">
                <a:solidFill>
                  <a:schemeClr val="bg1"/>
                </a:solidFill>
              </a:rPr>
              <a:t>LinkedIn</a:t>
            </a:r>
          </a:p>
          <a:p>
            <a:r>
              <a:rPr lang="fr-BE" sz="3200" dirty="0" smtClean="0">
                <a:solidFill>
                  <a:schemeClr val="bg1"/>
                </a:solidFill>
              </a:rPr>
              <a:t>Pinterest</a:t>
            </a:r>
          </a:p>
          <a:p>
            <a:r>
              <a:rPr lang="fr-BE" sz="3200" dirty="0" err="1" smtClean="0">
                <a:solidFill>
                  <a:schemeClr val="bg1"/>
                </a:solidFill>
              </a:rPr>
              <a:t>Youtube</a:t>
            </a:r>
            <a:endParaRPr lang="fr-BE" sz="3200" dirty="0" smtClean="0">
              <a:solidFill>
                <a:schemeClr val="bg1"/>
              </a:solidFill>
            </a:endParaRPr>
          </a:p>
          <a:p>
            <a:r>
              <a:rPr lang="fr-BE" sz="3200" dirty="0" smtClean="0">
                <a:solidFill>
                  <a:schemeClr val="bg1"/>
                </a:solidFill>
              </a:rPr>
              <a:t>Google+</a:t>
            </a:r>
          </a:p>
          <a:p>
            <a:r>
              <a:rPr lang="fr-BE" sz="3200" dirty="0" smtClean="0">
                <a:solidFill>
                  <a:schemeClr val="bg1"/>
                </a:solidFill>
              </a:rPr>
              <a:t>Instagram</a:t>
            </a:r>
          </a:p>
          <a:p>
            <a:r>
              <a:rPr lang="fr-BE" sz="3200" dirty="0" err="1" smtClean="0">
                <a:solidFill>
                  <a:schemeClr val="bg1"/>
                </a:solidFill>
              </a:rPr>
              <a:t>Tumbler</a:t>
            </a:r>
            <a:endParaRPr lang="fr-BE" sz="3200" dirty="0" smtClean="0">
              <a:solidFill>
                <a:schemeClr val="bg1"/>
              </a:solidFill>
            </a:endParaRPr>
          </a:p>
          <a:p>
            <a:r>
              <a:rPr lang="fr-BE" sz="3200" dirty="0" err="1" smtClean="0">
                <a:solidFill>
                  <a:schemeClr val="bg1"/>
                </a:solidFill>
              </a:rPr>
              <a:t>Foursquare</a:t>
            </a:r>
            <a:endParaRPr lang="fr-BE" sz="3200" dirty="0">
              <a:solidFill>
                <a:schemeClr val="bg1"/>
              </a:solidFill>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337" y="357188"/>
            <a:ext cx="2857500" cy="160020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0596" y="358131"/>
            <a:ext cx="2762250" cy="1657350"/>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37" y="2493756"/>
            <a:ext cx="2705100" cy="1685925"/>
          </a:xfrm>
          <a:prstGeom prst="rect">
            <a:avLst/>
          </a:prstGeom>
        </p:spPr>
      </p:pic>
      <p:pic>
        <p:nvPicPr>
          <p:cNvPr id="8" name="Afbeelding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2033" y="2493756"/>
            <a:ext cx="2619375" cy="1743075"/>
          </a:xfrm>
          <a:prstGeom prst="rect">
            <a:avLst/>
          </a:prstGeom>
        </p:spPr>
      </p:pic>
      <p:pic>
        <p:nvPicPr>
          <p:cNvPr id="10" name="Afbeelding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6728" y="4657956"/>
            <a:ext cx="2905125" cy="1571625"/>
          </a:xfrm>
          <a:prstGeom prst="rect">
            <a:avLst/>
          </a:prstGeom>
        </p:spPr>
      </p:pic>
    </p:spTree>
    <p:extLst>
      <p:ext uri="{BB962C8B-B14F-4D97-AF65-F5344CB8AC3E}">
        <p14:creationId xmlns:p14="http://schemas.microsoft.com/office/powerpoint/2010/main" val="363725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10" name="Tekstvak 9"/>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graphicFrame>
        <p:nvGraphicFramePr>
          <p:cNvPr id="14" name="Table 2"/>
          <p:cNvGraphicFramePr>
            <a:graphicFrameLocks noGrp="1"/>
          </p:cNvGraphicFramePr>
          <p:nvPr>
            <p:extLst>
              <p:ext uri="{D42A27DB-BD31-4B8C-83A1-F6EECF244321}">
                <p14:modId xmlns:p14="http://schemas.microsoft.com/office/powerpoint/2010/main" val="1313489578"/>
              </p:ext>
            </p:extLst>
          </p:nvPr>
        </p:nvGraphicFramePr>
        <p:xfrm>
          <a:off x="571500" y="500063"/>
          <a:ext cx="8143875" cy="5392737"/>
        </p:xfrm>
        <a:graphic>
          <a:graphicData uri="http://schemas.openxmlformats.org/drawingml/2006/table">
            <a:tbl>
              <a:tblPr firstRow="1" bandRow="1">
                <a:tableStyleId>{2D5ABB26-0587-4C30-8999-92F81FD0307C}</a:tableStyleId>
              </a:tblPr>
              <a:tblGrid>
                <a:gridCol w="500036"/>
                <a:gridCol w="1555528"/>
                <a:gridCol w="563198"/>
                <a:gridCol w="116840"/>
                <a:gridCol w="979133"/>
                <a:gridCol w="177402"/>
                <a:gridCol w="3759939"/>
                <a:gridCol w="491799"/>
              </a:tblGrid>
              <a:tr h="640101">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3600" b="1" dirty="0" smtClean="0">
                          <a:latin typeface="Arial" pitchFamily="34" charset="0"/>
                          <a:cs typeface="Arial" pitchFamily="34" charset="0"/>
                        </a:rPr>
                        <a:t>BALANS</a:t>
                      </a:r>
                      <a:endParaRPr lang="nl-BE" sz="2800" b="1" dirty="0">
                        <a:solidFill>
                          <a:srgbClr val="FF0000"/>
                        </a:solidFill>
                        <a:latin typeface="Arial" pitchFamily="34" charset="0"/>
                        <a:cs typeface="Arial" pitchFamily="34" charset="0"/>
                      </a:endParaRPr>
                    </a:p>
                  </a:txBody>
                  <a:tcPr marT="45722" marB="45722" anchor="b">
                    <a:lnB w="38100" cap="flat" cmpd="sng" algn="ctr">
                      <a:solidFill>
                        <a:schemeClr val="tx1"/>
                      </a:solidFill>
                      <a:prstDash val="solid"/>
                      <a:round/>
                      <a:headEnd type="none" w="med" len="med"/>
                      <a:tailEnd type="none" w="med" len="med"/>
                    </a:lnB>
                  </a:tcPr>
                </a:tc>
                <a:tc hMerge="1">
                  <a:txBody>
                    <a:bodyPr/>
                    <a:lstStyle/>
                    <a:p>
                      <a:endParaRPr lang="nl-BE" sz="2800" b="1" dirty="0">
                        <a:solidFill>
                          <a:srgbClr val="FF0000"/>
                        </a:solidFill>
                        <a:latin typeface="Arial" pitchFamily="34" charset="0"/>
                        <a:cs typeface="Arial" pitchFamily="34" charset="0"/>
                      </a:endParaRPr>
                    </a:p>
                  </a:txBody>
                  <a:tcPr anchor="b">
                    <a:lnB w="38100" cap="flat" cmpd="sng" algn="ctr">
                      <a:solidFill>
                        <a:schemeClr val="tx1"/>
                      </a:solidFill>
                      <a:prstDash val="solid"/>
                      <a:round/>
                      <a:headEnd type="none" w="med" len="med"/>
                      <a:tailEnd type="none" w="med" len="med"/>
                    </a:lnB>
                  </a:tcPr>
                </a:tc>
                <a:tc hMerge="1">
                  <a:txBody>
                    <a:bodyPr/>
                    <a:lstStyle/>
                    <a:p>
                      <a:endParaRPr lang="nl-BE" dirty="0">
                        <a:latin typeface="Arial" pitchFamily="34" charset="0"/>
                        <a:cs typeface="Arial" pitchFamily="34" charset="0"/>
                      </a:endParaRPr>
                    </a:p>
                  </a:txBody>
                  <a:tcPr>
                    <a:lnB w="38100" cap="flat" cmpd="sng" algn="ctr">
                      <a:solidFill>
                        <a:schemeClr val="tx1"/>
                      </a:solidFill>
                      <a:prstDash val="solid"/>
                      <a:round/>
                      <a:headEnd type="none" w="med" len="med"/>
                      <a:tailEnd type="none" w="med" len="med"/>
                    </a:lnB>
                  </a:tcPr>
                </a:tc>
                <a:tc hMerge="1">
                  <a:txBody>
                    <a:bodyPr/>
                    <a:lstStyle/>
                    <a:p>
                      <a:endParaRPr lang="nl-BE"/>
                    </a:p>
                  </a:txBody>
                  <a:tcPr/>
                </a:tc>
                <a:tc gridSpan="2">
                  <a:txBody>
                    <a:bodyPr/>
                    <a:lstStyle/>
                    <a:p>
                      <a:endParaRPr lang="nl-BE" sz="1800" dirty="0">
                        <a:latin typeface="Arial" pitchFamily="34" charset="0"/>
                        <a:cs typeface="Arial" pitchFamily="34" charset="0"/>
                      </a:endParaRPr>
                    </a:p>
                  </a:txBody>
                  <a:tcPr marT="45722" marB="45722">
                    <a:lnB w="38100" cap="flat" cmpd="sng" algn="ctr">
                      <a:solidFill>
                        <a:schemeClr val="tx1"/>
                      </a:solidFill>
                      <a:prstDash val="solid"/>
                      <a:round/>
                      <a:headEnd type="none" w="med" len="med"/>
                      <a:tailEnd type="none" w="med" len="med"/>
                    </a:lnB>
                  </a:tcPr>
                </a:tc>
                <a:tc hMerge="1">
                  <a:txBody>
                    <a:bodyPr/>
                    <a:lstStyle/>
                    <a:p>
                      <a:endParaRPr lang="nl-BE"/>
                    </a:p>
                  </a:txBody>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BE" sz="3200" b="1" dirty="0" smtClean="0">
                          <a:solidFill>
                            <a:srgbClr val="FF0000"/>
                          </a:solidFill>
                          <a:latin typeface="Arial" pitchFamily="34" charset="0"/>
                          <a:cs typeface="Arial" pitchFamily="34" charset="0"/>
                        </a:rPr>
                        <a:t>passief</a:t>
                      </a:r>
                      <a:endParaRPr lang="nl-BE" sz="3200" b="1" dirty="0">
                        <a:latin typeface="Arial" pitchFamily="34" charset="0"/>
                        <a:cs typeface="Arial" pitchFamily="34" charset="0"/>
                      </a:endParaRPr>
                    </a:p>
                  </a:txBody>
                  <a:tcPr marT="45722" marB="45722">
                    <a:lnB w="38100" cap="flat" cmpd="sng" algn="ctr">
                      <a:solidFill>
                        <a:schemeClr val="tx1"/>
                      </a:solidFill>
                      <a:prstDash val="solid"/>
                      <a:round/>
                      <a:headEnd type="none" w="med" len="med"/>
                      <a:tailEnd type="none" w="med" len="med"/>
                    </a:lnB>
                  </a:tcPr>
                </a:tc>
                <a:tc hMerge="1">
                  <a:txBody>
                    <a:bodyPr/>
                    <a:lstStyle/>
                    <a:p>
                      <a:endParaRPr lang="nl-BE" dirty="0"/>
                    </a:p>
                  </a:txBody>
                  <a:tcPr/>
                </a:tc>
              </a:tr>
              <a:tr h="396253">
                <a:tc>
                  <a:txBody>
                    <a:bodyPr/>
                    <a:lstStyle/>
                    <a:p>
                      <a:endParaRPr lang="nl-BE" sz="1800" dirty="0">
                        <a:latin typeface="Arial" pitchFamily="34" charset="0"/>
                        <a:cs typeface="Arial" pitchFamily="34" charset="0"/>
                      </a:endParaRPr>
                    </a:p>
                  </a:txBody>
                  <a:tcPr marT="45722" marB="45722">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nl-BE" sz="1800" dirty="0">
                        <a:latin typeface="Arial" pitchFamily="34" charset="0"/>
                        <a:cs typeface="Arial" pitchFamily="34" charset="0"/>
                      </a:endParaRPr>
                    </a:p>
                  </a:txBody>
                  <a:tcPr marT="45722" marB="45722">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gridSpan="5">
                  <a:txBody>
                    <a:bodyPr/>
                    <a:lstStyle/>
                    <a:p>
                      <a:r>
                        <a:rPr lang="nl-BE" sz="2000" b="1" dirty="0" smtClean="0">
                          <a:solidFill>
                            <a:schemeClr val="accent2">
                              <a:lumMod val="75000"/>
                            </a:schemeClr>
                          </a:solidFill>
                          <a:latin typeface="Arial Black" pitchFamily="34" charset="0"/>
                          <a:cs typeface="Arial" pitchFamily="34" charset="0"/>
                        </a:rPr>
                        <a:t>Eigen</a:t>
                      </a:r>
                      <a:r>
                        <a:rPr lang="nl-BE" sz="2000" b="1" baseline="0" dirty="0" smtClean="0">
                          <a:solidFill>
                            <a:schemeClr val="accent2">
                              <a:lumMod val="75000"/>
                            </a:schemeClr>
                          </a:solidFill>
                          <a:latin typeface="Arial Black" pitchFamily="34" charset="0"/>
                          <a:cs typeface="Arial" pitchFamily="34" charset="0"/>
                        </a:rPr>
                        <a:t> vermogen</a:t>
                      </a:r>
                      <a:endParaRPr lang="nl-BE" sz="2000" b="1" dirty="0">
                        <a:solidFill>
                          <a:schemeClr val="accent2">
                            <a:lumMod val="75000"/>
                          </a:schemeClr>
                        </a:solidFill>
                        <a:latin typeface="Arial Black" pitchFamily="34" charset="0"/>
                        <a:cs typeface="Arial" pitchFamily="34" charset="0"/>
                      </a:endParaRPr>
                    </a:p>
                  </a:txBody>
                  <a:tcPr marT="45722" marB="45722">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T="45722" marB="45722">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r>
              <a:tr h="396013">
                <a:tc rowSpan="5">
                  <a:txBody>
                    <a:bodyPr/>
                    <a:lstStyle/>
                    <a:p>
                      <a:endParaRPr lang="nl-BE" sz="1800" dirty="0">
                        <a:latin typeface="Arial" pitchFamily="34" charset="0"/>
                        <a:cs typeface="Arial" pitchFamily="34" charset="0"/>
                      </a:endParaRPr>
                    </a:p>
                  </a:txBody>
                  <a:tcPr marT="45722" marB="45722" anchor="ctr">
                    <a:lnR w="38100" cap="flat" cmpd="sng" algn="ctr">
                      <a:solidFill>
                        <a:schemeClr val="tx1"/>
                      </a:solidFill>
                      <a:prstDash val="solid"/>
                      <a:round/>
                      <a:headEnd type="none" w="med" len="med"/>
                      <a:tailEnd type="none" w="med" len="med"/>
                    </a:lnR>
                  </a:tcPr>
                </a:tc>
                <a:tc rowSpan="9">
                  <a:txBody>
                    <a:bodyPr/>
                    <a:lstStyle/>
                    <a:p>
                      <a:r>
                        <a:rPr lang="nl-BE" sz="1800" dirty="0" smtClean="0">
                          <a:latin typeface="Arial" pitchFamily="34" charset="0"/>
                          <a:cs typeface="Arial" pitchFamily="34" charset="0"/>
                        </a:rPr>
                        <a:t>Klasse 1</a:t>
                      </a:r>
                      <a:endParaRPr lang="nl-BE" sz="1800" dirty="0">
                        <a:latin typeface="Arial" pitchFamily="34" charset="0"/>
                        <a:cs typeface="Arial" pitchFamily="34" charset="0"/>
                      </a:endParaRPr>
                    </a:p>
                  </a:txBody>
                  <a:tcPr marT="45722" marB="45722" anchor="ctr">
                    <a:lnL w="38100" cap="flat" cmpd="sng" algn="ctr">
                      <a:solidFill>
                        <a:schemeClr val="tx1"/>
                      </a:solidFill>
                      <a:prstDash val="solid"/>
                      <a:round/>
                      <a:headEnd type="none" w="med" len="med"/>
                      <a:tailEnd type="none" w="med" len="med"/>
                    </a:lnL>
                  </a:tcPr>
                </a:tc>
                <a:tc>
                  <a:txBody>
                    <a:bodyPr/>
                    <a:lstStyle/>
                    <a:p>
                      <a:endParaRPr lang="nl-BE" sz="1800" dirty="0">
                        <a:latin typeface="Arial" pitchFamily="34" charset="0"/>
                        <a:cs typeface="Arial" pitchFamily="34" charset="0"/>
                      </a:endParaRPr>
                    </a:p>
                  </a:txBody>
                  <a:tcPr marT="45722" marB="45722" anchor="ctr"/>
                </a:tc>
                <a:tc gridSpan="2">
                  <a:txBody>
                    <a:bodyPr/>
                    <a:lstStyle/>
                    <a:p>
                      <a:r>
                        <a:rPr lang="nl-BE" sz="1800" dirty="0" smtClean="0">
                          <a:latin typeface="Arial" pitchFamily="34" charset="0"/>
                          <a:cs typeface="Arial" pitchFamily="34" charset="0"/>
                        </a:rPr>
                        <a:t>10</a:t>
                      </a:r>
                      <a:endParaRPr lang="nl-BE" sz="1800" dirty="0">
                        <a:latin typeface="Arial" pitchFamily="34" charset="0"/>
                        <a:cs typeface="Arial" pitchFamily="34" charset="0"/>
                      </a:endParaRPr>
                    </a:p>
                  </a:txBody>
                  <a:tcPr marT="45722" marB="45722" anchor="ctr"/>
                </a:tc>
                <a:tc hMerge="1">
                  <a:txBody>
                    <a:bodyPr/>
                    <a:lstStyle/>
                    <a:p>
                      <a:endParaRPr lang="nl-BE" dirty="0">
                        <a:latin typeface="Arial" pitchFamily="34" charset="0"/>
                        <a:cs typeface="Arial" pitchFamily="34" charset="0"/>
                      </a:endParaRPr>
                    </a:p>
                  </a:txBody>
                  <a:tcPr/>
                </a:tc>
                <a:tc gridSpan="2">
                  <a:txBody>
                    <a:bodyPr/>
                    <a:lstStyle/>
                    <a:p>
                      <a:r>
                        <a:rPr lang="nl-BE" sz="1800" dirty="0" smtClean="0">
                          <a:latin typeface="Arial" pitchFamily="34" charset="0"/>
                          <a:cs typeface="Arial" pitchFamily="34" charset="0"/>
                        </a:rPr>
                        <a:t>Kapitaal</a:t>
                      </a:r>
                      <a:endParaRPr lang="nl-BE" sz="1800" dirty="0">
                        <a:latin typeface="Arial" pitchFamily="34" charset="0"/>
                        <a:cs typeface="Arial" pitchFamily="34" charset="0"/>
                      </a:endParaRPr>
                    </a:p>
                  </a:txBody>
                  <a:tcPr marT="45722" marB="45722" anchor="ctr">
                    <a:lnR w="38100" cap="flat" cmpd="sng" algn="ctr">
                      <a:noFill/>
                      <a:prstDash val="solid"/>
                      <a:round/>
                      <a:headEnd type="none" w="med" len="med"/>
                      <a:tailEnd type="none" w="med" len="med"/>
                    </a:lnR>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T="45722" marB="45722">
                    <a:lnL w="38100" cap="flat" cmpd="sng" algn="ctr">
                      <a:noFill/>
                      <a:prstDash val="solid"/>
                      <a:round/>
                      <a:headEnd type="none" w="med" len="med"/>
                      <a:tailEnd type="none" w="med" len="med"/>
                    </a:lnL>
                  </a:tcPr>
                </a:tc>
              </a:tr>
              <a:tr h="396013">
                <a:tc vMerge="1">
                  <a:txBody>
                    <a:bodyPr/>
                    <a:lstStyle/>
                    <a:p>
                      <a:endParaRPr lang="nl-BE"/>
                    </a:p>
                  </a:txBody>
                  <a:tcPr/>
                </a:tc>
                <a:tc vMerge="1">
                  <a:txBody>
                    <a:bodyPr/>
                    <a:lstStyle/>
                    <a:p>
                      <a:endParaRPr lang="nl-BE" dirty="0"/>
                    </a:p>
                  </a:txBody>
                  <a:tcPr/>
                </a:tc>
                <a:tc>
                  <a:txBody>
                    <a:bodyPr/>
                    <a:lstStyle/>
                    <a:p>
                      <a:endParaRPr lang="nl-BE" sz="1800" dirty="0">
                        <a:latin typeface="Arial" pitchFamily="34" charset="0"/>
                        <a:cs typeface="Arial" pitchFamily="34" charset="0"/>
                      </a:endParaRPr>
                    </a:p>
                  </a:txBody>
                  <a:tcPr marT="45722" marB="45722" anchor="ctr"/>
                </a:tc>
                <a:tc gridSpan="2">
                  <a:txBody>
                    <a:bodyPr/>
                    <a:lstStyle/>
                    <a:p>
                      <a:r>
                        <a:rPr lang="nl-BE" sz="1800" kern="1200" dirty="0" smtClean="0">
                          <a:solidFill>
                            <a:schemeClr val="tx1"/>
                          </a:solidFill>
                          <a:latin typeface="Arial" pitchFamily="34" charset="0"/>
                          <a:ea typeface="+mn-ea"/>
                          <a:cs typeface="Arial" pitchFamily="34" charset="0"/>
                        </a:rPr>
                        <a:t>11</a:t>
                      </a:r>
                    </a:p>
                  </a:txBody>
                  <a:tcPr marT="45722" marB="45722" anchor="ctr"/>
                </a:tc>
                <a:tc hMerge="1">
                  <a:txBody>
                    <a:bodyPr/>
                    <a:lstStyle/>
                    <a:p>
                      <a:endParaRPr lang="nl-BE" dirty="0">
                        <a:latin typeface="Arial" pitchFamily="34" charset="0"/>
                        <a:cs typeface="Arial" pitchFamily="34" charset="0"/>
                      </a:endParaRPr>
                    </a:p>
                  </a:txBody>
                  <a:tcPr/>
                </a:tc>
                <a:tc gridSpan="2">
                  <a:txBody>
                    <a:bodyPr/>
                    <a:lstStyle/>
                    <a:p>
                      <a:r>
                        <a:rPr lang="nl-BE" sz="1800" kern="1200" dirty="0" smtClean="0">
                          <a:solidFill>
                            <a:schemeClr val="tx1"/>
                          </a:solidFill>
                          <a:latin typeface="Arial" pitchFamily="34" charset="0"/>
                          <a:ea typeface="+mn-ea"/>
                          <a:cs typeface="Arial" pitchFamily="34" charset="0"/>
                        </a:rPr>
                        <a:t>Uitgiftepremies</a:t>
                      </a:r>
                    </a:p>
                  </a:txBody>
                  <a:tcPr marT="45722" marB="45722" anchor="ctr">
                    <a:lnR w="38100" cap="flat" cmpd="sng" algn="ctr">
                      <a:noFill/>
                      <a:prstDash val="solid"/>
                      <a:round/>
                      <a:headEnd type="none" w="med" len="med"/>
                      <a:tailEnd type="none" w="med" len="med"/>
                    </a:lnR>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T="45722" marB="45722">
                    <a:lnL w="38100" cap="flat" cmpd="sng" algn="ctr">
                      <a:noFill/>
                      <a:prstDash val="solid"/>
                      <a:round/>
                      <a:headEnd type="none" w="med" len="med"/>
                      <a:tailEnd type="none" w="med" len="med"/>
                    </a:lnL>
                  </a:tcPr>
                </a:tc>
              </a:tr>
              <a:tr h="396013">
                <a:tc vMerge="1">
                  <a:txBody>
                    <a:bodyPr/>
                    <a:lstStyle/>
                    <a:p>
                      <a:endParaRPr lang="nl-BE"/>
                    </a:p>
                  </a:txBody>
                  <a:tcPr/>
                </a:tc>
                <a:tc vMerge="1">
                  <a:txBody>
                    <a:bodyPr/>
                    <a:lstStyle/>
                    <a:p>
                      <a:endParaRPr lang="nl-BE" dirty="0"/>
                    </a:p>
                  </a:txBody>
                  <a:tcPr/>
                </a:tc>
                <a:tc>
                  <a:txBody>
                    <a:bodyPr/>
                    <a:lstStyle/>
                    <a:p>
                      <a:endParaRPr lang="nl-BE" sz="1800" dirty="0">
                        <a:latin typeface="Arial" pitchFamily="34" charset="0"/>
                        <a:cs typeface="Arial" pitchFamily="34" charset="0"/>
                      </a:endParaRPr>
                    </a:p>
                  </a:txBody>
                  <a:tcPr marT="45722" marB="45722" anchor="ctr"/>
                </a:tc>
                <a:tc gridSpan="2">
                  <a:txBody>
                    <a:bodyPr/>
                    <a:lstStyle/>
                    <a:p>
                      <a:r>
                        <a:rPr lang="nl-BE" sz="1800" kern="1200" dirty="0" smtClean="0">
                          <a:solidFill>
                            <a:schemeClr val="tx1"/>
                          </a:solidFill>
                          <a:latin typeface="Arial" pitchFamily="34" charset="0"/>
                          <a:ea typeface="+mn-ea"/>
                          <a:cs typeface="Arial" pitchFamily="34" charset="0"/>
                        </a:rPr>
                        <a:t>12</a:t>
                      </a:r>
                    </a:p>
                  </a:txBody>
                  <a:tcPr marT="45722" marB="45722" anchor="ctr">
                    <a:noFill/>
                  </a:tcPr>
                </a:tc>
                <a:tc hMerge="1">
                  <a:txBody>
                    <a:bodyPr/>
                    <a:lstStyle/>
                    <a:p>
                      <a:endParaRPr lang="nl-BE" dirty="0">
                        <a:latin typeface="Arial" pitchFamily="34" charset="0"/>
                        <a:cs typeface="Arial" pitchFamily="34" charset="0"/>
                      </a:endParaRPr>
                    </a:p>
                  </a:txBody>
                  <a:tcPr/>
                </a:tc>
                <a:tc gridSpan="2">
                  <a:txBody>
                    <a:bodyPr/>
                    <a:lstStyle/>
                    <a:p>
                      <a:r>
                        <a:rPr lang="nl-BE" sz="1800" kern="1200" dirty="0" smtClean="0">
                          <a:solidFill>
                            <a:schemeClr val="tx1"/>
                          </a:solidFill>
                          <a:latin typeface="Arial" pitchFamily="34" charset="0"/>
                          <a:ea typeface="+mn-ea"/>
                          <a:cs typeface="Arial" pitchFamily="34" charset="0"/>
                        </a:rPr>
                        <a:t>Herwaarderingsmeerwaarden</a:t>
                      </a:r>
                    </a:p>
                  </a:txBody>
                  <a:tcPr marT="45722" marB="45722" anchor="ctr">
                    <a:lnR w="38100" cap="flat" cmpd="sng" algn="ctr">
                      <a:noFill/>
                      <a:prstDash val="solid"/>
                      <a:round/>
                      <a:headEnd type="none" w="med" len="med"/>
                      <a:tailEnd type="none" w="med" len="med"/>
                    </a:lnR>
                    <a:noFill/>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T="45722" marB="45722">
                    <a:lnL w="38100" cap="flat" cmpd="sng" algn="ctr">
                      <a:noFill/>
                      <a:prstDash val="solid"/>
                      <a:round/>
                      <a:headEnd type="none" w="med" len="med"/>
                      <a:tailEnd type="none" w="med" len="med"/>
                    </a:lnL>
                  </a:tcPr>
                </a:tc>
              </a:tr>
              <a:tr h="396013">
                <a:tc vMerge="1">
                  <a:txBody>
                    <a:bodyPr/>
                    <a:lstStyle/>
                    <a:p>
                      <a:endParaRPr lang="nl-BE"/>
                    </a:p>
                  </a:txBody>
                  <a:tcPr/>
                </a:tc>
                <a:tc vMerge="1">
                  <a:txBody>
                    <a:bodyPr/>
                    <a:lstStyle/>
                    <a:p>
                      <a:endParaRPr lang="nl-BE" dirty="0"/>
                    </a:p>
                  </a:txBody>
                  <a:tcPr/>
                </a:tc>
                <a:tc>
                  <a:txBody>
                    <a:bodyPr/>
                    <a:lstStyle/>
                    <a:p>
                      <a:endParaRPr lang="nl-BE" sz="1800" dirty="0">
                        <a:latin typeface="Arial" pitchFamily="34" charset="0"/>
                        <a:cs typeface="Arial" pitchFamily="34" charset="0"/>
                      </a:endParaRPr>
                    </a:p>
                  </a:txBody>
                  <a:tcPr marT="45722" marB="45722" anchor="ctr"/>
                </a:tc>
                <a:tc gridSpan="2">
                  <a:txBody>
                    <a:bodyPr/>
                    <a:lstStyle/>
                    <a:p>
                      <a:r>
                        <a:rPr lang="nl-BE" sz="1800" kern="1200" dirty="0" smtClean="0">
                          <a:solidFill>
                            <a:schemeClr val="tx1"/>
                          </a:solidFill>
                          <a:latin typeface="Arial" pitchFamily="34" charset="0"/>
                          <a:ea typeface="+mn-ea"/>
                          <a:cs typeface="Arial" pitchFamily="34" charset="0"/>
                        </a:rPr>
                        <a:t>13</a:t>
                      </a:r>
                    </a:p>
                  </a:txBody>
                  <a:tcPr marT="45722" marB="45722" anchor="ctr">
                    <a:noFill/>
                  </a:tcPr>
                </a:tc>
                <a:tc hMerge="1">
                  <a:txBody>
                    <a:bodyPr/>
                    <a:lstStyle/>
                    <a:p>
                      <a:endParaRPr lang="nl-BE" dirty="0">
                        <a:latin typeface="Arial" pitchFamily="34" charset="0"/>
                        <a:cs typeface="Arial" pitchFamily="34" charset="0"/>
                      </a:endParaRPr>
                    </a:p>
                  </a:txBody>
                  <a:tcPr/>
                </a:tc>
                <a:tc gridSpan="2">
                  <a:txBody>
                    <a:bodyPr/>
                    <a:lstStyle/>
                    <a:p>
                      <a:r>
                        <a:rPr lang="nl-BE" sz="1800" kern="1200" dirty="0" smtClean="0">
                          <a:solidFill>
                            <a:schemeClr val="tx1"/>
                          </a:solidFill>
                          <a:latin typeface="Arial" pitchFamily="34" charset="0"/>
                          <a:ea typeface="+mn-ea"/>
                          <a:cs typeface="Arial" pitchFamily="34" charset="0"/>
                        </a:rPr>
                        <a:t>Reserves</a:t>
                      </a:r>
                    </a:p>
                  </a:txBody>
                  <a:tcPr marT="45722" marB="45722" anchor="ctr">
                    <a:lnR w="38100" cap="flat" cmpd="sng" algn="ctr">
                      <a:noFill/>
                      <a:prstDash val="solid"/>
                      <a:round/>
                      <a:headEnd type="none" w="med" len="med"/>
                      <a:tailEnd type="none" w="med" len="med"/>
                    </a:lnR>
                    <a:noFill/>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T="45722" marB="45722">
                    <a:lnL w="38100" cap="flat" cmpd="sng" algn="ctr">
                      <a:noFill/>
                      <a:prstDash val="solid"/>
                      <a:round/>
                      <a:headEnd type="none" w="med" len="med"/>
                      <a:tailEnd type="none" w="med" len="med"/>
                    </a:lnL>
                  </a:tcPr>
                </a:tc>
              </a:tr>
              <a:tr h="396013">
                <a:tc vMerge="1">
                  <a:txBody>
                    <a:bodyPr/>
                    <a:lstStyle/>
                    <a:p>
                      <a:endParaRPr lang="nl-BE"/>
                    </a:p>
                  </a:txBody>
                  <a:tcPr/>
                </a:tc>
                <a:tc vMerge="1">
                  <a:txBody>
                    <a:bodyPr/>
                    <a:lstStyle/>
                    <a:p>
                      <a:endParaRPr lang="nl-BE" dirty="0"/>
                    </a:p>
                  </a:txBody>
                  <a:tcPr/>
                </a:tc>
                <a:tc>
                  <a:txBody>
                    <a:bodyPr/>
                    <a:lstStyle/>
                    <a:p>
                      <a:pPr marL="0" algn="l" defTabSz="914400" rtl="0" eaLnBrk="1" latinLnBrk="0" hangingPunct="1"/>
                      <a:endParaRPr lang="nl-BE" sz="1800" kern="1200" dirty="0" smtClean="0">
                        <a:solidFill>
                          <a:schemeClr val="tx1"/>
                        </a:solidFill>
                        <a:latin typeface="Arial" pitchFamily="34" charset="0"/>
                        <a:ea typeface="+mn-ea"/>
                        <a:cs typeface="Arial" pitchFamily="34" charset="0"/>
                      </a:endParaRPr>
                    </a:p>
                  </a:txBody>
                  <a:tcPr marT="45722" marB="45722" anchor="ctr">
                    <a:noFill/>
                  </a:tcPr>
                </a:tc>
                <a:tc gridSpan="2">
                  <a:txBody>
                    <a:bodyPr/>
                    <a:lstStyle/>
                    <a:p>
                      <a:pPr marL="0" algn="l" defTabSz="914400" rtl="0" eaLnBrk="1" latinLnBrk="0" hangingPunct="1"/>
                      <a:r>
                        <a:rPr lang="nl-BE" sz="1800" kern="1200" dirty="0" smtClean="0">
                          <a:solidFill>
                            <a:schemeClr val="tx1"/>
                          </a:solidFill>
                          <a:latin typeface="Arial" pitchFamily="34" charset="0"/>
                          <a:ea typeface="+mn-ea"/>
                          <a:cs typeface="Arial" pitchFamily="34" charset="0"/>
                        </a:rPr>
                        <a:t>14 </a:t>
                      </a:r>
                    </a:p>
                  </a:txBody>
                  <a:tcPr marT="45722" marB="45722" anchor="ctr">
                    <a:noFill/>
                  </a:tcPr>
                </a:tc>
                <a:tc hMerge="1">
                  <a:txBody>
                    <a:bodyPr/>
                    <a:lstStyle/>
                    <a:p>
                      <a:endParaRPr lang="nl-BE" dirty="0">
                        <a:latin typeface="Arial" pitchFamily="34" charset="0"/>
                        <a:cs typeface="Arial" pitchFamily="34" charset="0"/>
                      </a:endParaRPr>
                    </a:p>
                  </a:txBody>
                  <a:tcPr/>
                </a:tc>
                <a:tc gridSpan="2">
                  <a:txBody>
                    <a:bodyPr/>
                    <a:lstStyle/>
                    <a:p>
                      <a:pPr marL="0" algn="l" defTabSz="914400" rtl="0" eaLnBrk="1" latinLnBrk="0" hangingPunct="1"/>
                      <a:r>
                        <a:rPr lang="nl-BE" sz="1800" kern="1200" dirty="0" smtClean="0">
                          <a:solidFill>
                            <a:schemeClr val="tx1"/>
                          </a:solidFill>
                          <a:latin typeface="Arial" pitchFamily="34" charset="0"/>
                          <a:ea typeface="+mn-ea"/>
                          <a:cs typeface="Arial" pitchFamily="34" charset="0"/>
                        </a:rPr>
                        <a:t>Overgedragen resultaat</a:t>
                      </a:r>
                    </a:p>
                  </a:txBody>
                  <a:tcPr marT="45722" marB="45722" anchor="ctr">
                    <a:lnR w="38100" cap="flat" cmpd="sng" algn="ctr">
                      <a:noFill/>
                      <a:prstDash val="solid"/>
                      <a:round/>
                      <a:headEnd type="none" w="med" len="med"/>
                      <a:tailEnd type="none" w="med" len="med"/>
                    </a:lnR>
                    <a:noFill/>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T="45722" marB="45722">
                    <a:lnL w="38100" cap="flat" cmpd="sng" algn="ctr">
                      <a:noFill/>
                      <a:prstDash val="solid"/>
                      <a:round/>
                      <a:headEnd type="none" w="med" len="med"/>
                      <a:tailEnd type="none" w="med" len="med"/>
                    </a:lnL>
                  </a:tcPr>
                </a:tc>
              </a:tr>
              <a:tr h="396013">
                <a:tc>
                  <a:txBody>
                    <a:bodyPr/>
                    <a:lstStyle/>
                    <a:p>
                      <a:endParaRPr lang="nl-BE" sz="1800" dirty="0">
                        <a:latin typeface="Arial" pitchFamily="34" charset="0"/>
                        <a:cs typeface="Arial" pitchFamily="34" charset="0"/>
                      </a:endParaRPr>
                    </a:p>
                  </a:txBody>
                  <a:tcPr marT="45722" marB="45722" anchor="ctr">
                    <a:lnR w="38100" cap="flat" cmpd="sng" algn="ctr">
                      <a:solidFill>
                        <a:schemeClr val="tx1"/>
                      </a:solidFill>
                      <a:prstDash val="solid"/>
                      <a:round/>
                      <a:headEnd type="none" w="med" len="med"/>
                      <a:tailEnd type="none" w="med" len="med"/>
                    </a:lnR>
                  </a:tcPr>
                </a:tc>
                <a:tc vMerge="1">
                  <a:txBody>
                    <a:bodyPr/>
                    <a:lstStyle/>
                    <a:p>
                      <a:endParaRPr lang="nl-BE"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tcPr>
                </a:tc>
                <a:tc>
                  <a:txBody>
                    <a:bodyPr/>
                    <a:lstStyle/>
                    <a:p>
                      <a:endParaRPr lang="nl-BE" sz="1800" kern="1200" dirty="0" smtClean="0">
                        <a:solidFill>
                          <a:schemeClr val="tx1"/>
                        </a:solidFill>
                        <a:latin typeface="Arial" pitchFamily="34" charset="0"/>
                        <a:ea typeface="+mn-ea"/>
                        <a:cs typeface="Arial" pitchFamily="34" charset="0"/>
                      </a:endParaRPr>
                    </a:p>
                  </a:txBody>
                  <a:tcPr marT="45722" marB="45722" anchor="ctr">
                    <a:noFill/>
                  </a:tcPr>
                </a:tc>
                <a:tc gridSpan="2">
                  <a:txBody>
                    <a:bodyPr/>
                    <a:lstStyle/>
                    <a:p>
                      <a:r>
                        <a:rPr lang="nl-BE" sz="1800" kern="1200" dirty="0" smtClean="0">
                          <a:solidFill>
                            <a:schemeClr val="tx1"/>
                          </a:solidFill>
                          <a:latin typeface="Arial" pitchFamily="34" charset="0"/>
                          <a:ea typeface="+mn-ea"/>
                          <a:cs typeface="Arial" pitchFamily="34" charset="0"/>
                        </a:rPr>
                        <a:t>15</a:t>
                      </a:r>
                      <a:endParaRPr lang="nl-BE" sz="1800" kern="1200" dirty="0">
                        <a:solidFill>
                          <a:schemeClr val="tx1"/>
                        </a:solidFill>
                        <a:latin typeface="Arial" pitchFamily="34" charset="0"/>
                        <a:ea typeface="+mn-ea"/>
                        <a:cs typeface="Arial" pitchFamily="34" charset="0"/>
                      </a:endParaRPr>
                    </a:p>
                  </a:txBody>
                  <a:tcPr marT="45722" marB="45722" anchor="ctr">
                    <a:noFill/>
                  </a:tcPr>
                </a:tc>
                <a:tc hMerge="1">
                  <a:txBody>
                    <a:bodyPr/>
                    <a:lstStyle/>
                    <a:p>
                      <a:endParaRPr lang="nl-BE" dirty="0">
                        <a:latin typeface="Arial" pitchFamily="34" charset="0"/>
                        <a:cs typeface="Arial" pitchFamily="34" charset="0"/>
                      </a:endParaRPr>
                    </a:p>
                  </a:txBody>
                  <a:tcPr/>
                </a:tc>
                <a:tc gridSpan="2">
                  <a:txBody>
                    <a:bodyPr/>
                    <a:lstStyle/>
                    <a:p>
                      <a:r>
                        <a:rPr lang="nl-BE" sz="1800" kern="1200" dirty="0" smtClean="0">
                          <a:solidFill>
                            <a:schemeClr val="tx1"/>
                          </a:solidFill>
                          <a:latin typeface="Arial" pitchFamily="34" charset="0"/>
                          <a:ea typeface="+mn-ea"/>
                          <a:cs typeface="Arial" pitchFamily="34" charset="0"/>
                        </a:rPr>
                        <a:t>Kapitaalsubsidies</a:t>
                      </a:r>
                    </a:p>
                  </a:txBody>
                  <a:tcPr marT="45722" marB="45722" anchor="ctr">
                    <a:lnR w="38100" cap="flat" cmpd="sng" algn="ctr">
                      <a:noFill/>
                      <a:prstDash val="solid"/>
                      <a:round/>
                      <a:headEnd type="none" w="med" len="med"/>
                      <a:tailEnd type="none" w="med" len="med"/>
                    </a:lnR>
                    <a:noFill/>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T="45722" marB="45722">
                    <a:lnL w="38100" cap="flat" cmpd="sng" algn="ctr">
                      <a:noFill/>
                      <a:prstDash val="solid"/>
                      <a:round/>
                      <a:headEnd type="none" w="med" len="med"/>
                      <a:tailEnd type="none" w="med" len="med"/>
                    </a:lnL>
                  </a:tcPr>
                </a:tc>
              </a:tr>
              <a:tr h="396253">
                <a:tc>
                  <a:txBody>
                    <a:bodyPr/>
                    <a:lstStyle/>
                    <a:p>
                      <a:endParaRPr lang="nl-BE" sz="1800" dirty="0">
                        <a:latin typeface="Arial" pitchFamily="34" charset="0"/>
                        <a:cs typeface="Arial" pitchFamily="34" charset="0"/>
                      </a:endParaRPr>
                    </a:p>
                  </a:txBody>
                  <a:tcPr marT="45722" marB="45722" anchor="ctr">
                    <a:lnR w="38100" cap="flat" cmpd="sng" algn="ctr">
                      <a:solidFill>
                        <a:schemeClr val="tx1"/>
                      </a:solidFill>
                      <a:prstDash val="solid"/>
                      <a:round/>
                      <a:headEnd type="none" w="med" len="med"/>
                      <a:tailEnd type="none" w="med" len="med"/>
                    </a:lnR>
                  </a:tcPr>
                </a:tc>
                <a:tc vMerge="1">
                  <a:txBody>
                    <a:bodyPr/>
                    <a:lstStyle/>
                    <a:p>
                      <a:endParaRPr lang="nl-BE"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tcPr>
                </a:tc>
                <a:tc gridSpan="5">
                  <a:txBody>
                    <a:bodyPr/>
                    <a:lstStyle/>
                    <a:p>
                      <a:pPr marL="0" algn="l" defTabSz="914400" rtl="0" eaLnBrk="1" latinLnBrk="0" hangingPunct="1"/>
                      <a:r>
                        <a:rPr lang="nl-BE" sz="2000" b="1" kern="1200" dirty="0" smtClean="0">
                          <a:solidFill>
                            <a:schemeClr val="accent2">
                              <a:lumMod val="75000"/>
                            </a:schemeClr>
                          </a:solidFill>
                          <a:latin typeface="Arial Black" pitchFamily="34" charset="0"/>
                          <a:ea typeface="+mn-ea"/>
                          <a:cs typeface="Arial" pitchFamily="34" charset="0"/>
                        </a:rPr>
                        <a:t>Vreemd vermogen</a:t>
                      </a:r>
                      <a:endParaRPr lang="nl-BE" sz="2000" b="1" kern="1200" dirty="0">
                        <a:solidFill>
                          <a:schemeClr val="accent2">
                            <a:lumMod val="75000"/>
                          </a:schemeClr>
                        </a:solidFill>
                        <a:latin typeface="Arial Black" pitchFamily="34" charset="0"/>
                        <a:ea typeface="+mn-ea"/>
                        <a:cs typeface="Arial" pitchFamily="34" charset="0"/>
                      </a:endParaRPr>
                    </a:p>
                  </a:txBody>
                  <a:tcPr marT="45722" marB="45722" anchor="ctr">
                    <a:lnR w="38100" cap="flat" cmpd="sng" algn="ctr">
                      <a:noFill/>
                      <a:prstDash val="solid"/>
                      <a:round/>
                      <a:headEnd type="none" w="med" len="med"/>
                      <a:tailEnd type="none" w="med" len="med"/>
                    </a:lnR>
                    <a:noFill/>
                  </a:tcPr>
                </a:tc>
                <a:tc hMerge="1">
                  <a:txBody>
                    <a:bodyPr/>
                    <a:lstStyle/>
                    <a:p>
                      <a:pPr marL="0" algn="l" defTabSz="914400" rtl="0" eaLnBrk="1" latinLnBrk="0" hangingPunct="1"/>
                      <a:endParaRPr lang="nl-BE" sz="1800" kern="1200" dirty="0">
                        <a:solidFill>
                          <a:schemeClr val="tx1"/>
                        </a:solidFill>
                        <a:latin typeface="Arial" pitchFamily="34" charset="0"/>
                        <a:ea typeface="+mn-ea"/>
                        <a:cs typeface="Arial" pitchFamily="34" charset="0"/>
                      </a:endParaRPr>
                    </a:p>
                  </a:txBody>
                  <a:tcPr anchor="ctr">
                    <a:noFill/>
                  </a:tcPr>
                </a:tc>
                <a:tc hMerge="1">
                  <a:txBody>
                    <a:bodyPr/>
                    <a:lstStyle/>
                    <a:p>
                      <a:endParaRPr lang="nl-BE" dirty="0">
                        <a:latin typeface="Arial" pitchFamily="34" charset="0"/>
                        <a:cs typeface="Arial" pitchFamily="34" charset="0"/>
                      </a:endParaRPr>
                    </a:p>
                  </a:txBody>
                  <a:tcPr/>
                </a:tc>
                <a:tc hMerge="1">
                  <a:txBody>
                    <a:bodyPr/>
                    <a:lstStyle/>
                    <a:p>
                      <a:endParaRPr lang="nl-BE"/>
                    </a:p>
                  </a:txBody>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T="45722" marB="45722">
                    <a:lnL w="38100" cap="flat" cmpd="sng" algn="ctr">
                      <a:noFill/>
                      <a:prstDash val="solid"/>
                      <a:round/>
                      <a:headEnd type="none" w="med" len="med"/>
                      <a:tailEnd type="none" w="med" len="med"/>
                    </a:lnL>
                  </a:tcPr>
                </a:tc>
              </a:tr>
              <a:tr h="396013">
                <a:tc rowSpan="2">
                  <a:txBody>
                    <a:bodyPr/>
                    <a:lstStyle/>
                    <a:p>
                      <a:endParaRPr lang="nl-BE" sz="1800" dirty="0">
                        <a:latin typeface="Arial" pitchFamily="34" charset="0"/>
                        <a:cs typeface="Arial" pitchFamily="34" charset="0"/>
                      </a:endParaRPr>
                    </a:p>
                  </a:txBody>
                  <a:tcPr marT="45722" marB="45722" anchor="ctr">
                    <a:lnR w="38100" cap="flat" cmpd="sng" algn="ctr">
                      <a:solidFill>
                        <a:schemeClr val="tx1"/>
                      </a:solidFill>
                      <a:prstDash val="solid"/>
                      <a:round/>
                      <a:headEnd type="none" w="med" len="med"/>
                      <a:tailEnd type="none" w="med" len="med"/>
                    </a:lnR>
                  </a:tcPr>
                </a:tc>
                <a:tc vMerge="1">
                  <a:txBody>
                    <a:bodyPr/>
                    <a:lstStyle/>
                    <a:p>
                      <a:endParaRPr lang="nl-BE"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tcPr>
                </a:tc>
                <a:tc>
                  <a:txBody>
                    <a:bodyPr/>
                    <a:lstStyle/>
                    <a:p>
                      <a:endParaRPr lang="nl-BE" sz="1800" kern="1200" dirty="0">
                        <a:solidFill>
                          <a:schemeClr val="tx1"/>
                        </a:solidFill>
                        <a:latin typeface="Arial" pitchFamily="34" charset="0"/>
                        <a:ea typeface="+mn-ea"/>
                        <a:cs typeface="Arial" pitchFamily="34" charset="0"/>
                      </a:endParaRPr>
                    </a:p>
                  </a:txBody>
                  <a:tcPr marT="45722" marB="45722" anchor="b">
                    <a:noFill/>
                  </a:tcPr>
                </a:tc>
                <a:tc gridSpan="2">
                  <a:txBody>
                    <a:bodyPr/>
                    <a:lstStyle/>
                    <a:p>
                      <a:r>
                        <a:rPr lang="nl-BE" sz="1800" kern="1200" dirty="0" smtClean="0">
                          <a:solidFill>
                            <a:schemeClr val="tx1"/>
                          </a:solidFill>
                          <a:latin typeface="Arial" pitchFamily="34" charset="0"/>
                          <a:ea typeface="+mn-ea"/>
                          <a:cs typeface="Arial" pitchFamily="34" charset="0"/>
                        </a:rPr>
                        <a:t>16</a:t>
                      </a:r>
                      <a:endParaRPr lang="nl-BE" sz="1800" kern="1200" dirty="0">
                        <a:solidFill>
                          <a:schemeClr val="tx1"/>
                        </a:solidFill>
                        <a:latin typeface="Arial" pitchFamily="34" charset="0"/>
                        <a:ea typeface="+mn-ea"/>
                        <a:cs typeface="Arial" pitchFamily="34" charset="0"/>
                      </a:endParaRPr>
                    </a:p>
                  </a:txBody>
                  <a:tcPr marT="45722" marB="45722" anchor="b">
                    <a:noFill/>
                  </a:tcPr>
                </a:tc>
                <a:tc hMerge="1">
                  <a:txBody>
                    <a:bodyPr/>
                    <a:lstStyle/>
                    <a:p>
                      <a:endParaRPr lang="nl-BE" dirty="0">
                        <a:latin typeface="Arial" pitchFamily="34" charset="0"/>
                        <a:cs typeface="Arial" pitchFamily="34" charset="0"/>
                      </a:endParaRPr>
                    </a:p>
                  </a:txBody>
                  <a:tcPr/>
                </a:tc>
                <a:tc gridSpan="3">
                  <a:txBody>
                    <a:bodyPr/>
                    <a:lstStyle/>
                    <a:p>
                      <a:r>
                        <a:rPr lang="nl-BE" sz="1800" kern="1200" dirty="0" smtClean="0">
                          <a:solidFill>
                            <a:schemeClr val="tx1"/>
                          </a:solidFill>
                          <a:latin typeface="Arial" pitchFamily="34" charset="0"/>
                          <a:ea typeface="+mn-ea"/>
                          <a:cs typeface="Arial" pitchFamily="34" charset="0"/>
                        </a:rPr>
                        <a:t>Voorzieningen en uitgestelde belastingen</a:t>
                      </a:r>
                      <a:endParaRPr lang="nl-BE" sz="1800" kern="1200" dirty="0">
                        <a:solidFill>
                          <a:schemeClr val="tx1"/>
                        </a:solidFill>
                        <a:latin typeface="Arial" pitchFamily="34" charset="0"/>
                        <a:ea typeface="+mn-ea"/>
                        <a:cs typeface="Arial" pitchFamily="34" charset="0"/>
                      </a:endParaRPr>
                    </a:p>
                  </a:txBody>
                  <a:tcPr marT="45722" marB="45722" anchor="b">
                    <a:noFill/>
                  </a:tcPr>
                </a:tc>
                <a:tc hMerge="1">
                  <a:txBody>
                    <a:bodyPr/>
                    <a:lstStyle/>
                    <a:p>
                      <a:endParaRPr lang="nl-BE" dirty="0">
                        <a:latin typeface="Arial" pitchFamily="34" charset="0"/>
                        <a:cs typeface="Arial" pitchFamily="34" charset="0"/>
                      </a:endParaRPr>
                    </a:p>
                  </a:txBody>
                  <a:tcPr/>
                </a:tc>
                <a:tc hMerge="1">
                  <a:txBody>
                    <a:bodyPr/>
                    <a:lstStyle/>
                    <a:p>
                      <a:endParaRPr lang="nl-BE" dirty="0"/>
                    </a:p>
                  </a:txBody>
                  <a:tcPr>
                    <a:lnL w="38100" cap="flat" cmpd="sng" algn="ctr">
                      <a:noFill/>
                      <a:prstDash val="solid"/>
                      <a:round/>
                      <a:headEnd type="none" w="med" len="med"/>
                      <a:tailEnd type="none" w="med" len="med"/>
                    </a:lnL>
                  </a:tcPr>
                </a:tc>
              </a:tr>
              <a:tr h="396013">
                <a:tc vMerge="1">
                  <a:txBody>
                    <a:bodyPr/>
                    <a:lstStyle/>
                    <a:p>
                      <a:endParaRPr lang="nl-BE"/>
                    </a:p>
                  </a:txBody>
                  <a:tcPr/>
                </a:tc>
                <a:tc vMerge="1">
                  <a:txBody>
                    <a:bodyPr/>
                    <a:lstStyle/>
                    <a:p>
                      <a:endParaRPr lang="nl-BE" dirty="0">
                        <a:latin typeface="Arial" pitchFamily="34" charset="0"/>
                        <a:cs typeface="Arial" pitchFamily="34" charset="0"/>
                      </a:endParaRPr>
                    </a:p>
                  </a:txBody>
                  <a:tcPr/>
                </a:tc>
                <a:tc>
                  <a:txBody>
                    <a:bodyPr/>
                    <a:lstStyle/>
                    <a:p>
                      <a:endParaRPr lang="nl-BE" sz="1800" kern="1200" dirty="0">
                        <a:solidFill>
                          <a:schemeClr val="tx1"/>
                        </a:solidFill>
                        <a:latin typeface="Arial" pitchFamily="34" charset="0"/>
                        <a:ea typeface="+mn-ea"/>
                        <a:cs typeface="Arial" pitchFamily="34" charset="0"/>
                      </a:endParaRPr>
                    </a:p>
                  </a:txBody>
                  <a:tcPr marT="45722" marB="45722">
                    <a:noFill/>
                  </a:tcPr>
                </a:tc>
                <a:tc gridSpan="2">
                  <a:txBody>
                    <a:bodyPr/>
                    <a:lstStyle/>
                    <a:p>
                      <a:r>
                        <a:rPr lang="nl-BE" sz="1800" kern="1200" dirty="0" smtClean="0">
                          <a:solidFill>
                            <a:schemeClr val="tx1"/>
                          </a:solidFill>
                          <a:latin typeface="Arial" pitchFamily="34" charset="0"/>
                          <a:ea typeface="+mn-ea"/>
                          <a:cs typeface="Arial" pitchFamily="34" charset="0"/>
                        </a:rPr>
                        <a:t>17</a:t>
                      </a:r>
                      <a:endParaRPr lang="nl-BE" sz="1800" kern="1200" dirty="0">
                        <a:solidFill>
                          <a:schemeClr val="tx1"/>
                        </a:solidFill>
                        <a:latin typeface="Arial" pitchFamily="34" charset="0"/>
                        <a:ea typeface="+mn-ea"/>
                        <a:cs typeface="Arial" pitchFamily="34" charset="0"/>
                      </a:endParaRPr>
                    </a:p>
                  </a:txBody>
                  <a:tcPr marT="45722" marB="45722">
                    <a:noFill/>
                  </a:tcPr>
                </a:tc>
                <a:tc hMerge="1">
                  <a:txBody>
                    <a:bodyPr/>
                    <a:lstStyle/>
                    <a:p>
                      <a:endParaRPr lang="nl-BE" dirty="0">
                        <a:latin typeface="Arial" pitchFamily="34" charset="0"/>
                        <a:cs typeface="Arial" pitchFamily="34" charset="0"/>
                      </a:endParaRPr>
                    </a:p>
                  </a:txBody>
                  <a:tcPr/>
                </a:tc>
                <a:tc gridSpan="2">
                  <a:txBody>
                    <a:bodyPr/>
                    <a:lstStyle/>
                    <a:p>
                      <a:r>
                        <a:rPr lang="nl-BE" sz="1800" kern="1200" dirty="0" smtClean="0">
                          <a:solidFill>
                            <a:schemeClr val="tx1"/>
                          </a:solidFill>
                          <a:latin typeface="Arial" pitchFamily="34" charset="0"/>
                          <a:ea typeface="+mn-ea"/>
                          <a:cs typeface="Arial" pitchFamily="34" charset="0"/>
                        </a:rPr>
                        <a:t>Schulden op meer dan 1 jaar</a:t>
                      </a:r>
                      <a:endParaRPr lang="nl-BE" sz="1800" kern="1200" dirty="0">
                        <a:solidFill>
                          <a:schemeClr val="tx1"/>
                        </a:solidFill>
                        <a:latin typeface="Arial" pitchFamily="34" charset="0"/>
                        <a:ea typeface="+mn-ea"/>
                        <a:cs typeface="Arial" pitchFamily="34" charset="0"/>
                      </a:endParaRPr>
                    </a:p>
                  </a:txBody>
                  <a:tcPr marT="45722" marB="45722">
                    <a:lnR w="38100" cap="flat" cmpd="sng" algn="ctr">
                      <a:noFill/>
                      <a:prstDash val="solid"/>
                      <a:round/>
                      <a:headEnd type="none" w="med" len="med"/>
                      <a:tailEnd type="none" w="med" len="med"/>
                    </a:lnR>
                    <a:noFill/>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T="45722" marB="45722">
                    <a:lnL w="38100" cap="flat" cmpd="sng" algn="ctr">
                      <a:noFill/>
                      <a:prstDash val="solid"/>
                      <a:round/>
                      <a:headEnd type="none" w="med" len="med"/>
                      <a:tailEnd type="none" w="med" len="med"/>
                    </a:lnL>
                  </a:tcPr>
                </a:tc>
              </a:tr>
              <a:tr h="396013">
                <a:tc>
                  <a:txBody>
                    <a:bodyPr/>
                    <a:lstStyle/>
                    <a:p>
                      <a:endParaRPr lang="nl-BE" sz="1800" dirty="0">
                        <a:latin typeface="Arial" pitchFamily="34" charset="0"/>
                        <a:cs typeface="Arial" pitchFamily="34" charset="0"/>
                      </a:endParaRPr>
                    </a:p>
                  </a:txBody>
                  <a:tcPr marT="45722" marB="45722" anchor="ctr">
                    <a:lnR w="38100" cap="flat" cmpd="sng" algn="ctr">
                      <a:solidFill>
                        <a:schemeClr val="tx1"/>
                      </a:solidFill>
                      <a:prstDash val="solid"/>
                      <a:round/>
                      <a:headEnd type="none" w="med" len="med"/>
                      <a:tailEnd type="none" w="med" len="med"/>
                    </a:lnR>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dirty="0" smtClean="0">
                          <a:latin typeface="Arial" pitchFamily="34" charset="0"/>
                          <a:cs typeface="Arial" pitchFamily="34" charset="0"/>
                        </a:rPr>
                        <a:t>Klasse 4</a:t>
                      </a:r>
                      <a:endParaRPr lang="nl-BE" sz="1800" dirty="0">
                        <a:latin typeface="Arial" pitchFamily="34" charset="0"/>
                        <a:cs typeface="Arial" pitchFamily="34" charset="0"/>
                      </a:endParaRPr>
                    </a:p>
                  </a:txBody>
                  <a:tcPr marT="45722" marB="45722" anchor="ctr">
                    <a:lnL w="38100" cap="flat" cmpd="sng" algn="ctr">
                      <a:solidFill>
                        <a:schemeClr val="tx1"/>
                      </a:solidFill>
                      <a:prstDash val="solid"/>
                      <a:round/>
                      <a:headEnd type="none" w="med" len="med"/>
                      <a:tailEnd type="none" w="med" len="med"/>
                    </a:lnL>
                  </a:tcPr>
                </a:tc>
                <a:tc>
                  <a:txBody>
                    <a:bodyPr/>
                    <a:lstStyle/>
                    <a:p>
                      <a:endParaRPr lang="nl-BE" sz="1800" dirty="0">
                        <a:latin typeface="Arial" pitchFamily="34" charset="0"/>
                        <a:cs typeface="Arial" pitchFamily="34" charset="0"/>
                      </a:endParaRPr>
                    </a:p>
                  </a:txBody>
                  <a:tcPr marT="45722" marB="45722" anchor="ctr"/>
                </a:tc>
                <a:tc gridSpan="2">
                  <a:txBody>
                    <a:bodyPr/>
                    <a:lstStyle/>
                    <a:p>
                      <a:r>
                        <a:rPr lang="nl-BE" sz="1800" smtClean="0">
                          <a:latin typeface="Arial" pitchFamily="34" charset="0"/>
                          <a:cs typeface="Arial" pitchFamily="34" charset="0"/>
                        </a:rPr>
                        <a:t>42</a:t>
                      </a:r>
                      <a:r>
                        <a:rPr lang="nl-BE" sz="1800" smtClean="0">
                          <a:latin typeface="Arial" pitchFamily="34" charset="0"/>
                          <a:cs typeface="Arial" pitchFamily="34" charset="0"/>
                          <a:sym typeface="Symbol"/>
                        </a:rPr>
                        <a:t></a:t>
                      </a:r>
                      <a:r>
                        <a:rPr lang="nl-BE" sz="1800" smtClean="0">
                          <a:latin typeface="Arial" pitchFamily="34" charset="0"/>
                          <a:cs typeface="Arial" pitchFamily="34" charset="0"/>
                        </a:rPr>
                        <a:t>48</a:t>
                      </a:r>
                      <a:endParaRPr lang="nl-BE" sz="1800" dirty="0">
                        <a:latin typeface="Arial" pitchFamily="34" charset="0"/>
                        <a:cs typeface="Arial" pitchFamily="34" charset="0"/>
                      </a:endParaRPr>
                    </a:p>
                  </a:txBody>
                  <a:tcPr marT="45722" marB="45722" anchor="ctr"/>
                </a:tc>
                <a:tc hMerge="1">
                  <a:txBody>
                    <a:bodyPr/>
                    <a:lstStyle/>
                    <a:p>
                      <a:endParaRPr lang="nl-BE"/>
                    </a:p>
                  </a:txBody>
                  <a:tcPr/>
                </a:tc>
                <a:tc gridSpan="2">
                  <a:txBody>
                    <a:bodyPr/>
                    <a:lstStyle/>
                    <a:p>
                      <a:r>
                        <a:rPr lang="nl-BE" sz="1800" dirty="0" smtClean="0">
                          <a:latin typeface="Arial" pitchFamily="34" charset="0"/>
                          <a:cs typeface="Arial" pitchFamily="34" charset="0"/>
                        </a:rPr>
                        <a:t>Schulden op ten hoogste 1 jaar</a:t>
                      </a:r>
                      <a:endParaRPr lang="nl-BE" sz="1800" dirty="0">
                        <a:latin typeface="Arial" pitchFamily="34" charset="0"/>
                        <a:cs typeface="Arial" pitchFamily="34" charset="0"/>
                      </a:endParaRPr>
                    </a:p>
                  </a:txBody>
                  <a:tcPr marT="45722" marB="45722" anchor="ctr">
                    <a:lnR w="38100" cap="flat" cmpd="sng" algn="ctr">
                      <a:noFill/>
                      <a:prstDash val="solid"/>
                      <a:round/>
                      <a:headEnd type="none" w="med" len="med"/>
                      <a:tailEnd type="none" w="med" len="med"/>
                    </a:lnR>
                  </a:tcPr>
                </a:tc>
                <a:tc hMerge="1">
                  <a:txBody>
                    <a:bodyPr/>
                    <a:lstStyle/>
                    <a:p>
                      <a:endParaRPr lang="nl-BE"/>
                    </a:p>
                  </a:txBody>
                  <a:tcPr/>
                </a:tc>
                <a:tc>
                  <a:txBody>
                    <a:bodyPr/>
                    <a:lstStyle/>
                    <a:p>
                      <a:endParaRPr lang="nl-BE" sz="1800" dirty="0"/>
                    </a:p>
                  </a:txBody>
                  <a:tcPr marT="45722" marB="45722">
                    <a:lnL w="38100" cap="flat" cmpd="sng" algn="ctr">
                      <a:noFill/>
                      <a:prstDash val="solid"/>
                      <a:round/>
                      <a:headEnd type="none" w="med" len="med"/>
                      <a:tailEnd type="none" w="med" len="med"/>
                    </a:lnL>
                  </a:tcPr>
                </a:tc>
              </a:tr>
              <a:tr h="396013">
                <a:tc>
                  <a:txBody>
                    <a:bodyPr/>
                    <a:lstStyle/>
                    <a:p>
                      <a:endParaRPr lang="nl-BE" sz="1800" dirty="0">
                        <a:latin typeface="Arial" pitchFamily="34" charset="0"/>
                        <a:cs typeface="Arial" pitchFamily="34" charset="0"/>
                      </a:endParaRPr>
                    </a:p>
                  </a:txBody>
                  <a:tcPr marT="45722" marB="45722" anchor="ctr">
                    <a:lnR w="38100" cap="flat" cmpd="sng" algn="ctr">
                      <a:solidFill>
                        <a:schemeClr val="tx1"/>
                      </a:solidFill>
                      <a:prstDash val="solid"/>
                      <a:round/>
                      <a:headEnd type="none" w="med" len="med"/>
                      <a:tailEnd type="none" w="med" len="med"/>
                    </a:lnR>
                  </a:tcPr>
                </a:tc>
                <a:tc vMerge="1">
                  <a:txBody>
                    <a:bodyPr/>
                    <a:lstStyle/>
                    <a:p>
                      <a:endParaRPr lang="nl-BE"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tcPr>
                </a:tc>
                <a:tc>
                  <a:txBody>
                    <a:bodyPr/>
                    <a:lstStyle/>
                    <a:p>
                      <a:endParaRPr lang="nl-BE" sz="1800" dirty="0">
                        <a:latin typeface="Arial" pitchFamily="34" charset="0"/>
                        <a:cs typeface="Arial" pitchFamily="34" charset="0"/>
                      </a:endParaRPr>
                    </a:p>
                  </a:txBody>
                  <a:tcPr marT="45722" marB="45722" anchor="ctr"/>
                </a:tc>
                <a:tc gridSpan="2">
                  <a:txBody>
                    <a:bodyPr/>
                    <a:lstStyle/>
                    <a:p>
                      <a:r>
                        <a:rPr lang="nl-BE" sz="1800" dirty="0" smtClean="0">
                          <a:latin typeface="Arial" pitchFamily="34" charset="0"/>
                          <a:cs typeface="Arial" pitchFamily="34" charset="0"/>
                        </a:rPr>
                        <a:t>492/493</a:t>
                      </a:r>
                      <a:endParaRPr lang="nl-BE" sz="1800" dirty="0">
                        <a:latin typeface="Arial" pitchFamily="34" charset="0"/>
                        <a:cs typeface="Arial" pitchFamily="34" charset="0"/>
                      </a:endParaRPr>
                    </a:p>
                  </a:txBody>
                  <a:tcPr marT="45722" marB="45722" anchor="ctr"/>
                </a:tc>
                <a:tc hMerge="1">
                  <a:txBody>
                    <a:bodyPr/>
                    <a:lstStyle/>
                    <a:p>
                      <a:endParaRPr lang="nl-BE" dirty="0">
                        <a:latin typeface="Arial" pitchFamily="34" charset="0"/>
                        <a:cs typeface="Arial" pitchFamily="34" charset="0"/>
                      </a:endParaRPr>
                    </a:p>
                  </a:txBody>
                  <a:tcPr/>
                </a:tc>
                <a:tc gridSpan="2">
                  <a:txBody>
                    <a:bodyPr/>
                    <a:lstStyle/>
                    <a:p>
                      <a:r>
                        <a:rPr lang="nl-BE" sz="1800" dirty="0" smtClean="0">
                          <a:latin typeface="Arial" pitchFamily="34" charset="0"/>
                          <a:cs typeface="Arial" pitchFamily="34" charset="0"/>
                        </a:rPr>
                        <a:t>Overlopende rekeningen</a:t>
                      </a:r>
                      <a:endParaRPr lang="nl-BE" sz="1800" dirty="0">
                        <a:latin typeface="Arial" pitchFamily="34" charset="0"/>
                        <a:cs typeface="Arial" pitchFamily="34" charset="0"/>
                      </a:endParaRPr>
                    </a:p>
                  </a:txBody>
                  <a:tcPr marT="45722" marB="45722" anchor="ctr">
                    <a:lnR w="38100" cap="flat" cmpd="sng" algn="ctr">
                      <a:noFill/>
                      <a:prstDash val="solid"/>
                      <a:round/>
                      <a:headEnd type="none" w="med" len="med"/>
                      <a:tailEnd type="none" w="med" len="med"/>
                    </a:lnR>
                  </a:tcPr>
                </a:tc>
                <a:tc hMerge="1">
                  <a:txBody>
                    <a:bodyPr/>
                    <a:lstStyle/>
                    <a:p>
                      <a:endParaRPr lang="nl-BE" dirty="0">
                        <a:latin typeface="Arial" pitchFamily="34" charset="0"/>
                        <a:cs typeface="Arial" pitchFamily="34" charset="0"/>
                      </a:endParaRPr>
                    </a:p>
                  </a:txBody>
                  <a:tcPr/>
                </a:tc>
                <a:tc>
                  <a:txBody>
                    <a:bodyPr/>
                    <a:lstStyle/>
                    <a:p>
                      <a:endParaRPr lang="nl-BE" sz="1800" dirty="0"/>
                    </a:p>
                  </a:txBody>
                  <a:tcPr marT="45722" marB="45722">
                    <a:lnL w="38100" cap="flat" cmpd="sng" algn="ctr">
                      <a:noFill/>
                      <a:prstDash val="solid"/>
                      <a:round/>
                      <a:headEnd type="none" w="med" len="med"/>
                      <a:tailEnd type="none" w="med" len="med"/>
                    </a:lnL>
                  </a:tcPr>
                </a:tc>
              </a:tr>
            </a:tbl>
          </a:graphicData>
        </a:graphic>
      </p:graphicFrame>
      <p:sp>
        <p:nvSpPr>
          <p:cNvPr id="15" name="Left Brace 3"/>
          <p:cNvSpPr>
            <a:spLocks/>
          </p:cNvSpPr>
          <p:nvPr/>
        </p:nvSpPr>
        <p:spPr bwMode="auto">
          <a:xfrm>
            <a:off x="2071688" y="1643063"/>
            <a:ext cx="571500" cy="3429000"/>
          </a:xfrm>
          <a:prstGeom prst="leftBrace">
            <a:avLst>
              <a:gd name="adj1" fmla="val 8333"/>
              <a:gd name="adj2" fmla="val 50000"/>
            </a:avLst>
          </a:prstGeom>
          <a:noFill/>
          <a:ln w="50800" algn="ctr">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Char char="•"/>
            </a:pPr>
            <a:endParaRPr lang="nl-BE" altLang="nl-BE" sz="3200"/>
          </a:p>
        </p:txBody>
      </p:sp>
      <p:sp>
        <p:nvSpPr>
          <p:cNvPr id="16" name="Left Brace 4"/>
          <p:cNvSpPr>
            <a:spLocks/>
          </p:cNvSpPr>
          <p:nvPr/>
        </p:nvSpPr>
        <p:spPr bwMode="auto">
          <a:xfrm>
            <a:off x="2071688" y="5143500"/>
            <a:ext cx="571500" cy="714375"/>
          </a:xfrm>
          <a:prstGeom prst="leftBrace">
            <a:avLst>
              <a:gd name="adj1" fmla="val 8333"/>
              <a:gd name="adj2" fmla="val 50000"/>
            </a:avLst>
          </a:prstGeom>
          <a:noFill/>
          <a:ln w="50800" algn="ctr">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Char char="•"/>
            </a:pPr>
            <a:endParaRPr lang="nl-BE" altLang="nl-BE" sz="3200"/>
          </a:p>
        </p:txBody>
      </p:sp>
    </p:spTree>
    <p:extLst>
      <p:ext uri="{BB962C8B-B14F-4D97-AF65-F5344CB8AC3E}">
        <p14:creationId xmlns:p14="http://schemas.microsoft.com/office/powerpoint/2010/main" val="31921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p:cNvCxnSpPr/>
          <p:nvPr/>
        </p:nvCxnSpPr>
        <p:spPr>
          <a:xfrm flipV="1">
            <a:off x="617924" y="1003177"/>
            <a:ext cx="7837919" cy="33543"/>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4525433" y="1041264"/>
            <a:ext cx="28309" cy="519928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kstvak 1"/>
          <p:cNvSpPr txBox="1"/>
          <p:nvPr/>
        </p:nvSpPr>
        <p:spPr>
          <a:xfrm>
            <a:off x="2798779" y="397772"/>
            <a:ext cx="3476208" cy="584775"/>
          </a:xfrm>
          <a:prstGeom prst="rect">
            <a:avLst/>
          </a:prstGeom>
          <a:noFill/>
        </p:spPr>
        <p:txBody>
          <a:bodyPr wrap="none" rtlCol="0">
            <a:spAutoFit/>
          </a:bodyPr>
          <a:lstStyle/>
          <a:p>
            <a:r>
              <a:rPr lang="nl-BE" sz="3200" b="1" smtClean="0">
                <a:solidFill>
                  <a:prstClr val="white"/>
                </a:solidFill>
              </a:rPr>
              <a:t>Resultatenrekening</a:t>
            </a:r>
            <a:endParaRPr lang="nl-BE" sz="3200" b="1" dirty="0">
              <a:solidFill>
                <a:prstClr val="white"/>
              </a:solidFill>
            </a:endParaRPr>
          </a:p>
        </p:txBody>
      </p:sp>
      <p:sp>
        <p:nvSpPr>
          <p:cNvPr id="3" name="Tekstvak 2"/>
          <p:cNvSpPr txBox="1"/>
          <p:nvPr/>
        </p:nvSpPr>
        <p:spPr>
          <a:xfrm>
            <a:off x="651078" y="674983"/>
            <a:ext cx="314510" cy="400110"/>
          </a:xfrm>
          <a:prstGeom prst="rect">
            <a:avLst/>
          </a:prstGeom>
          <a:noFill/>
        </p:spPr>
        <p:txBody>
          <a:bodyPr wrap="none" rtlCol="0">
            <a:spAutoFit/>
          </a:bodyPr>
          <a:lstStyle/>
          <a:p>
            <a:r>
              <a:rPr lang="nl-BE" sz="2000" smtClean="0">
                <a:solidFill>
                  <a:prstClr val="white"/>
                </a:solidFill>
              </a:rPr>
              <a:t>6</a:t>
            </a:r>
            <a:endParaRPr lang="nl-BE" sz="2000" dirty="0">
              <a:solidFill>
                <a:prstClr val="white"/>
              </a:solidFill>
            </a:endParaRPr>
          </a:p>
        </p:txBody>
      </p:sp>
      <p:sp>
        <p:nvSpPr>
          <p:cNvPr id="4" name="Tekstvak 3"/>
          <p:cNvSpPr txBox="1"/>
          <p:nvPr/>
        </p:nvSpPr>
        <p:spPr>
          <a:xfrm>
            <a:off x="8127364" y="634243"/>
            <a:ext cx="314510" cy="400110"/>
          </a:xfrm>
          <a:prstGeom prst="rect">
            <a:avLst/>
          </a:prstGeom>
          <a:noFill/>
        </p:spPr>
        <p:txBody>
          <a:bodyPr wrap="none" rtlCol="0">
            <a:spAutoFit/>
          </a:bodyPr>
          <a:lstStyle/>
          <a:p>
            <a:r>
              <a:rPr lang="nl-BE" sz="2000" smtClean="0">
                <a:solidFill>
                  <a:prstClr val="white"/>
                </a:solidFill>
              </a:rPr>
              <a:t>7</a:t>
            </a:r>
            <a:endParaRPr lang="nl-BE" sz="2000" dirty="0">
              <a:solidFill>
                <a:prstClr val="white"/>
              </a:solidFill>
            </a:endParaRPr>
          </a:p>
        </p:txBody>
      </p:sp>
      <p:pic>
        <p:nvPicPr>
          <p:cNvPr id="13" name="Afbeelding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5843" y="6400128"/>
            <a:ext cx="349691" cy="239429"/>
          </a:xfrm>
          <a:prstGeom prst="rect">
            <a:avLst/>
          </a:prstGeom>
          <a:effectLst>
            <a:outerShdw blurRad="50800" dist="38100" dir="2700000" algn="tl" rotWithShape="0">
              <a:prstClr val="black">
                <a:alpha val="40000"/>
              </a:prstClr>
            </a:outerShdw>
          </a:effectLst>
        </p:spPr>
      </p:pic>
      <p:sp>
        <p:nvSpPr>
          <p:cNvPr id="14" name="Tekstvak 13"/>
          <p:cNvSpPr txBox="1"/>
          <p:nvPr/>
        </p:nvSpPr>
        <p:spPr>
          <a:xfrm rot="5400000">
            <a:off x="8604270" y="6212907"/>
            <a:ext cx="894797" cy="207749"/>
          </a:xfrm>
          <a:prstGeom prst="rect">
            <a:avLst/>
          </a:prstGeom>
          <a:noFill/>
        </p:spPr>
        <p:txBody>
          <a:bodyPr wrap="none" rtlCol="0">
            <a:spAutoFit/>
          </a:bodyPr>
          <a:lstStyle/>
          <a:p>
            <a:r>
              <a:rPr lang="nl-BE" sz="750">
                <a:solidFill>
                  <a:prstClr val="white"/>
                </a:solidFill>
              </a:rPr>
              <a:t>Hendrik Claessens</a:t>
            </a:r>
          </a:p>
        </p:txBody>
      </p:sp>
      <p:cxnSp>
        <p:nvCxnSpPr>
          <p:cNvPr id="12" name="Rechte verbindingslijn 11"/>
          <p:cNvCxnSpPr/>
          <p:nvPr/>
        </p:nvCxnSpPr>
        <p:spPr>
          <a:xfrm flipV="1">
            <a:off x="614787" y="2600477"/>
            <a:ext cx="3880053" cy="16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flipV="1">
            <a:off x="651078" y="6223940"/>
            <a:ext cx="3880053" cy="16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4525433" y="1198641"/>
            <a:ext cx="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V="1">
            <a:off x="4536883" y="2574797"/>
            <a:ext cx="3918960" cy="1677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V="1">
            <a:off x="4545428" y="4403632"/>
            <a:ext cx="3918960" cy="1677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flipV="1">
            <a:off x="4542761" y="6204260"/>
            <a:ext cx="3918960" cy="1677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flipV="1">
            <a:off x="659785" y="4416909"/>
            <a:ext cx="3880053" cy="16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rot="16200000">
            <a:off x="-83006" y="3142613"/>
            <a:ext cx="2565126" cy="830997"/>
          </a:xfrm>
          <a:prstGeom prst="rect">
            <a:avLst/>
          </a:prstGeom>
          <a:blipFill>
            <a:blip r:embed="rId4"/>
            <a:tile tx="0" ty="0" sx="100000" sy="100000" flip="none" algn="tl"/>
          </a:blipFill>
        </p:spPr>
        <p:txBody>
          <a:bodyPr wrap="none" rtlCol="0">
            <a:spAutoFit/>
          </a:bodyPr>
          <a:lstStyle/>
          <a:p>
            <a:r>
              <a:rPr lang="nl-BE" sz="4800" smtClean="0">
                <a:solidFill>
                  <a:prstClr val="white"/>
                </a:solidFill>
                <a:effectLst>
                  <a:outerShdw blurRad="38100" dist="38100" dir="2700000" algn="tl">
                    <a:srgbClr val="000000">
                      <a:alpha val="43137"/>
                    </a:srgbClr>
                  </a:outerShdw>
                </a:effectLst>
              </a:rPr>
              <a:t>k o s t e n</a:t>
            </a:r>
            <a:endParaRPr lang="nl-BE" sz="4800">
              <a:solidFill>
                <a:prstClr val="white"/>
              </a:solidFill>
              <a:effectLst>
                <a:outerShdw blurRad="38100" dist="38100" dir="2700000" algn="tl">
                  <a:srgbClr val="000000">
                    <a:alpha val="43137"/>
                  </a:srgbClr>
                </a:outerShdw>
              </a:effectLst>
            </a:endParaRPr>
          </a:p>
        </p:txBody>
      </p:sp>
      <p:sp>
        <p:nvSpPr>
          <p:cNvPr id="11" name="Tekstvak 10"/>
          <p:cNvSpPr txBox="1"/>
          <p:nvPr/>
        </p:nvSpPr>
        <p:spPr>
          <a:xfrm rot="16200000">
            <a:off x="5887059" y="3067708"/>
            <a:ext cx="4334841" cy="830997"/>
          </a:xfrm>
          <a:prstGeom prst="rect">
            <a:avLst/>
          </a:prstGeom>
          <a:blipFill>
            <a:blip r:embed="rId4"/>
            <a:tile tx="0" ty="0" sx="100000" sy="100000" flip="none" algn="tl"/>
          </a:blipFill>
        </p:spPr>
        <p:txBody>
          <a:bodyPr wrap="none" rtlCol="0">
            <a:spAutoFit/>
          </a:bodyPr>
          <a:lstStyle/>
          <a:p>
            <a:r>
              <a:rPr lang="nl-BE" sz="4800" smtClean="0">
                <a:solidFill>
                  <a:prstClr val="white"/>
                </a:solidFill>
                <a:effectLst>
                  <a:outerShdw blurRad="38100" dist="38100" dir="2700000" algn="tl">
                    <a:srgbClr val="000000">
                      <a:alpha val="43137"/>
                    </a:srgbClr>
                  </a:outerShdw>
                </a:effectLst>
              </a:rPr>
              <a:t>o p b r e n s t e n</a:t>
            </a:r>
            <a:endParaRPr lang="nl-BE" sz="480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088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p:cNvCxnSpPr/>
          <p:nvPr/>
        </p:nvCxnSpPr>
        <p:spPr>
          <a:xfrm flipV="1">
            <a:off x="617924" y="1003177"/>
            <a:ext cx="7837919" cy="33543"/>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4525433" y="1041264"/>
            <a:ext cx="28309" cy="519928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kstvak 1"/>
          <p:cNvSpPr txBox="1"/>
          <p:nvPr/>
        </p:nvSpPr>
        <p:spPr>
          <a:xfrm>
            <a:off x="2798779" y="397772"/>
            <a:ext cx="3476208" cy="584775"/>
          </a:xfrm>
          <a:prstGeom prst="rect">
            <a:avLst/>
          </a:prstGeom>
          <a:noFill/>
        </p:spPr>
        <p:txBody>
          <a:bodyPr wrap="none" rtlCol="0">
            <a:spAutoFit/>
          </a:bodyPr>
          <a:lstStyle/>
          <a:p>
            <a:r>
              <a:rPr lang="nl-BE" sz="3200" b="1" smtClean="0">
                <a:solidFill>
                  <a:prstClr val="white"/>
                </a:solidFill>
              </a:rPr>
              <a:t>Resultatenrekening</a:t>
            </a:r>
            <a:endParaRPr lang="nl-BE" sz="3200" b="1" dirty="0">
              <a:solidFill>
                <a:prstClr val="white"/>
              </a:solidFill>
            </a:endParaRPr>
          </a:p>
        </p:txBody>
      </p:sp>
      <p:sp>
        <p:nvSpPr>
          <p:cNvPr id="3" name="Tekstvak 2"/>
          <p:cNvSpPr txBox="1"/>
          <p:nvPr/>
        </p:nvSpPr>
        <p:spPr>
          <a:xfrm>
            <a:off x="651078" y="674983"/>
            <a:ext cx="314510" cy="400110"/>
          </a:xfrm>
          <a:prstGeom prst="rect">
            <a:avLst/>
          </a:prstGeom>
          <a:noFill/>
        </p:spPr>
        <p:txBody>
          <a:bodyPr wrap="none" rtlCol="0">
            <a:spAutoFit/>
          </a:bodyPr>
          <a:lstStyle/>
          <a:p>
            <a:r>
              <a:rPr lang="nl-BE" sz="2000" smtClean="0">
                <a:solidFill>
                  <a:prstClr val="white"/>
                </a:solidFill>
              </a:rPr>
              <a:t>6</a:t>
            </a:r>
            <a:endParaRPr lang="nl-BE" sz="2000" dirty="0">
              <a:solidFill>
                <a:prstClr val="white"/>
              </a:solidFill>
            </a:endParaRPr>
          </a:p>
        </p:txBody>
      </p:sp>
      <p:sp>
        <p:nvSpPr>
          <p:cNvPr id="4" name="Tekstvak 3"/>
          <p:cNvSpPr txBox="1"/>
          <p:nvPr/>
        </p:nvSpPr>
        <p:spPr>
          <a:xfrm>
            <a:off x="8127364" y="634243"/>
            <a:ext cx="314510" cy="400110"/>
          </a:xfrm>
          <a:prstGeom prst="rect">
            <a:avLst/>
          </a:prstGeom>
          <a:noFill/>
        </p:spPr>
        <p:txBody>
          <a:bodyPr wrap="none" rtlCol="0">
            <a:spAutoFit/>
          </a:bodyPr>
          <a:lstStyle/>
          <a:p>
            <a:r>
              <a:rPr lang="nl-BE" sz="2000" smtClean="0">
                <a:solidFill>
                  <a:prstClr val="white"/>
                </a:solidFill>
              </a:rPr>
              <a:t>7</a:t>
            </a:r>
            <a:endParaRPr lang="nl-BE" sz="2000" dirty="0">
              <a:solidFill>
                <a:prstClr val="white"/>
              </a:solidFill>
            </a:endParaRPr>
          </a:p>
        </p:txBody>
      </p:sp>
      <p:pic>
        <p:nvPicPr>
          <p:cNvPr id="13" name="Afbeelding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5843" y="6400128"/>
            <a:ext cx="349691" cy="239429"/>
          </a:xfrm>
          <a:prstGeom prst="rect">
            <a:avLst/>
          </a:prstGeom>
          <a:effectLst>
            <a:outerShdw blurRad="50800" dist="38100" dir="2700000" algn="tl" rotWithShape="0">
              <a:prstClr val="black">
                <a:alpha val="40000"/>
              </a:prstClr>
            </a:outerShdw>
          </a:effectLst>
        </p:spPr>
      </p:pic>
      <p:sp>
        <p:nvSpPr>
          <p:cNvPr id="14" name="Tekstvak 13"/>
          <p:cNvSpPr txBox="1"/>
          <p:nvPr/>
        </p:nvSpPr>
        <p:spPr>
          <a:xfrm rot="5400000">
            <a:off x="8604270" y="6212907"/>
            <a:ext cx="894797" cy="207749"/>
          </a:xfrm>
          <a:prstGeom prst="rect">
            <a:avLst/>
          </a:prstGeom>
          <a:noFill/>
        </p:spPr>
        <p:txBody>
          <a:bodyPr wrap="none" rtlCol="0">
            <a:spAutoFit/>
          </a:bodyPr>
          <a:lstStyle/>
          <a:p>
            <a:r>
              <a:rPr lang="nl-BE" sz="750">
                <a:solidFill>
                  <a:prstClr val="white"/>
                </a:solidFill>
              </a:rPr>
              <a:t>Hendrik Claessens</a:t>
            </a:r>
          </a:p>
        </p:txBody>
      </p:sp>
      <p:cxnSp>
        <p:nvCxnSpPr>
          <p:cNvPr id="12" name="Rechte verbindingslijn 11"/>
          <p:cNvCxnSpPr/>
          <p:nvPr/>
        </p:nvCxnSpPr>
        <p:spPr>
          <a:xfrm flipV="1">
            <a:off x="614787" y="2600477"/>
            <a:ext cx="3880053" cy="16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flipV="1">
            <a:off x="651078" y="6223940"/>
            <a:ext cx="3880053" cy="16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4525433" y="1198641"/>
            <a:ext cx="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V="1">
            <a:off x="4536883" y="2574797"/>
            <a:ext cx="3918960" cy="1677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V="1">
            <a:off x="4545428" y="4403632"/>
            <a:ext cx="3918960" cy="1677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flipV="1">
            <a:off x="4542761" y="6204260"/>
            <a:ext cx="3918960" cy="1677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flipV="1">
            <a:off x="659785" y="4416909"/>
            <a:ext cx="3880053" cy="16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nvSpPr>
        <p:spPr>
          <a:xfrm>
            <a:off x="3633456" y="1361758"/>
            <a:ext cx="1840568" cy="830997"/>
          </a:xfrm>
          <a:prstGeom prst="rect">
            <a:avLst/>
          </a:prstGeom>
          <a:solidFill>
            <a:schemeClr val="bg1"/>
          </a:solidFill>
        </p:spPr>
        <p:txBody>
          <a:bodyPr wrap="none" rtlCol="0">
            <a:spAutoFit/>
          </a:bodyPr>
          <a:lstStyle/>
          <a:p>
            <a:r>
              <a:rPr lang="nl-BE" sz="4800" smtClean="0">
                <a:solidFill>
                  <a:prstClr val="black"/>
                </a:solidFill>
              </a:rPr>
              <a:t>Bedrijf</a:t>
            </a:r>
            <a:endParaRPr lang="nl-BE" sz="4800">
              <a:solidFill>
                <a:prstClr val="black"/>
              </a:solidFill>
            </a:endParaRPr>
          </a:p>
        </p:txBody>
      </p:sp>
      <p:sp>
        <p:nvSpPr>
          <p:cNvPr id="10" name="Tekstvak 9"/>
          <p:cNvSpPr txBox="1"/>
          <p:nvPr/>
        </p:nvSpPr>
        <p:spPr>
          <a:xfrm rot="16200000">
            <a:off x="-83006" y="3142613"/>
            <a:ext cx="2565126" cy="830997"/>
          </a:xfrm>
          <a:prstGeom prst="rect">
            <a:avLst/>
          </a:prstGeom>
          <a:blipFill>
            <a:blip r:embed="rId4"/>
            <a:tile tx="0" ty="0" sx="100000" sy="100000" flip="none" algn="tl"/>
          </a:blipFill>
        </p:spPr>
        <p:txBody>
          <a:bodyPr wrap="none" rtlCol="0">
            <a:spAutoFit/>
          </a:bodyPr>
          <a:lstStyle/>
          <a:p>
            <a:r>
              <a:rPr lang="nl-BE" sz="4800" smtClean="0">
                <a:solidFill>
                  <a:prstClr val="white"/>
                </a:solidFill>
                <a:effectLst>
                  <a:outerShdw blurRad="38100" dist="38100" dir="2700000" algn="tl">
                    <a:srgbClr val="000000">
                      <a:alpha val="43137"/>
                    </a:srgbClr>
                  </a:outerShdw>
                </a:effectLst>
              </a:rPr>
              <a:t>k o s t e n</a:t>
            </a:r>
            <a:endParaRPr lang="nl-BE" sz="4800">
              <a:solidFill>
                <a:prstClr val="white"/>
              </a:solidFill>
              <a:effectLst>
                <a:outerShdw blurRad="38100" dist="38100" dir="2700000" algn="tl">
                  <a:srgbClr val="000000">
                    <a:alpha val="43137"/>
                  </a:srgbClr>
                </a:outerShdw>
              </a:effectLst>
            </a:endParaRPr>
          </a:p>
        </p:txBody>
      </p:sp>
      <p:sp>
        <p:nvSpPr>
          <p:cNvPr id="11" name="Tekstvak 10"/>
          <p:cNvSpPr txBox="1"/>
          <p:nvPr/>
        </p:nvSpPr>
        <p:spPr>
          <a:xfrm rot="16200000">
            <a:off x="5887059" y="3067708"/>
            <a:ext cx="4334841" cy="830997"/>
          </a:xfrm>
          <a:prstGeom prst="rect">
            <a:avLst/>
          </a:prstGeom>
          <a:blipFill>
            <a:blip r:embed="rId4"/>
            <a:tile tx="0" ty="0" sx="100000" sy="100000" flip="none" algn="tl"/>
          </a:blipFill>
        </p:spPr>
        <p:txBody>
          <a:bodyPr wrap="none" rtlCol="0">
            <a:spAutoFit/>
          </a:bodyPr>
          <a:lstStyle/>
          <a:p>
            <a:r>
              <a:rPr lang="nl-BE" sz="4800" smtClean="0">
                <a:solidFill>
                  <a:prstClr val="white"/>
                </a:solidFill>
                <a:effectLst>
                  <a:outerShdw blurRad="38100" dist="38100" dir="2700000" algn="tl">
                    <a:srgbClr val="000000">
                      <a:alpha val="43137"/>
                    </a:srgbClr>
                  </a:outerShdw>
                </a:effectLst>
              </a:rPr>
              <a:t>o p b r e n s t e n</a:t>
            </a:r>
            <a:endParaRPr lang="nl-BE" sz="480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892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p:cNvCxnSpPr/>
          <p:nvPr/>
        </p:nvCxnSpPr>
        <p:spPr>
          <a:xfrm flipV="1">
            <a:off x="617924" y="1003177"/>
            <a:ext cx="7837919" cy="33543"/>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4525433" y="1041264"/>
            <a:ext cx="28309" cy="519928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kstvak 1"/>
          <p:cNvSpPr txBox="1"/>
          <p:nvPr/>
        </p:nvSpPr>
        <p:spPr>
          <a:xfrm>
            <a:off x="2798779" y="397772"/>
            <a:ext cx="3476208" cy="584775"/>
          </a:xfrm>
          <a:prstGeom prst="rect">
            <a:avLst/>
          </a:prstGeom>
          <a:noFill/>
        </p:spPr>
        <p:txBody>
          <a:bodyPr wrap="none" rtlCol="0">
            <a:spAutoFit/>
          </a:bodyPr>
          <a:lstStyle/>
          <a:p>
            <a:r>
              <a:rPr lang="nl-BE" sz="3200" b="1" smtClean="0">
                <a:solidFill>
                  <a:prstClr val="white"/>
                </a:solidFill>
              </a:rPr>
              <a:t>Resultatenrekening</a:t>
            </a:r>
            <a:endParaRPr lang="nl-BE" sz="3200" b="1" dirty="0">
              <a:solidFill>
                <a:prstClr val="white"/>
              </a:solidFill>
            </a:endParaRPr>
          </a:p>
        </p:txBody>
      </p:sp>
      <p:sp>
        <p:nvSpPr>
          <p:cNvPr id="3" name="Tekstvak 2"/>
          <p:cNvSpPr txBox="1"/>
          <p:nvPr/>
        </p:nvSpPr>
        <p:spPr>
          <a:xfrm>
            <a:off x="651078" y="674983"/>
            <a:ext cx="314510" cy="400110"/>
          </a:xfrm>
          <a:prstGeom prst="rect">
            <a:avLst/>
          </a:prstGeom>
          <a:noFill/>
        </p:spPr>
        <p:txBody>
          <a:bodyPr wrap="none" rtlCol="0">
            <a:spAutoFit/>
          </a:bodyPr>
          <a:lstStyle/>
          <a:p>
            <a:r>
              <a:rPr lang="nl-BE" sz="2000" smtClean="0">
                <a:solidFill>
                  <a:prstClr val="white"/>
                </a:solidFill>
              </a:rPr>
              <a:t>6</a:t>
            </a:r>
            <a:endParaRPr lang="nl-BE" sz="2000" dirty="0">
              <a:solidFill>
                <a:prstClr val="white"/>
              </a:solidFill>
            </a:endParaRPr>
          </a:p>
        </p:txBody>
      </p:sp>
      <p:sp>
        <p:nvSpPr>
          <p:cNvPr id="4" name="Tekstvak 3"/>
          <p:cNvSpPr txBox="1"/>
          <p:nvPr/>
        </p:nvSpPr>
        <p:spPr>
          <a:xfrm>
            <a:off x="8127364" y="634243"/>
            <a:ext cx="314510" cy="400110"/>
          </a:xfrm>
          <a:prstGeom prst="rect">
            <a:avLst/>
          </a:prstGeom>
          <a:noFill/>
        </p:spPr>
        <p:txBody>
          <a:bodyPr wrap="none" rtlCol="0">
            <a:spAutoFit/>
          </a:bodyPr>
          <a:lstStyle/>
          <a:p>
            <a:r>
              <a:rPr lang="nl-BE" sz="2000" smtClean="0">
                <a:solidFill>
                  <a:prstClr val="white"/>
                </a:solidFill>
              </a:rPr>
              <a:t>7</a:t>
            </a:r>
            <a:endParaRPr lang="nl-BE" sz="2000" dirty="0">
              <a:solidFill>
                <a:prstClr val="white"/>
              </a:solidFill>
            </a:endParaRPr>
          </a:p>
        </p:txBody>
      </p:sp>
      <p:pic>
        <p:nvPicPr>
          <p:cNvPr id="13" name="Afbeelding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5843" y="6400128"/>
            <a:ext cx="349691" cy="239429"/>
          </a:xfrm>
          <a:prstGeom prst="rect">
            <a:avLst/>
          </a:prstGeom>
          <a:effectLst>
            <a:outerShdw blurRad="50800" dist="38100" dir="2700000" algn="tl" rotWithShape="0">
              <a:prstClr val="black">
                <a:alpha val="40000"/>
              </a:prstClr>
            </a:outerShdw>
          </a:effectLst>
        </p:spPr>
      </p:pic>
      <p:sp>
        <p:nvSpPr>
          <p:cNvPr id="14" name="Tekstvak 13"/>
          <p:cNvSpPr txBox="1"/>
          <p:nvPr/>
        </p:nvSpPr>
        <p:spPr>
          <a:xfrm rot="5400000">
            <a:off x="8604270" y="6212907"/>
            <a:ext cx="894797" cy="207749"/>
          </a:xfrm>
          <a:prstGeom prst="rect">
            <a:avLst/>
          </a:prstGeom>
          <a:noFill/>
        </p:spPr>
        <p:txBody>
          <a:bodyPr wrap="none" rtlCol="0">
            <a:spAutoFit/>
          </a:bodyPr>
          <a:lstStyle/>
          <a:p>
            <a:r>
              <a:rPr lang="nl-BE" sz="750">
                <a:solidFill>
                  <a:prstClr val="white"/>
                </a:solidFill>
              </a:rPr>
              <a:t>Hendrik Claessens</a:t>
            </a:r>
          </a:p>
        </p:txBody>
      </p:sp>
      <p:cxnSp>
        <p:nvCxnSpPr>
          <p:cNvPr id="12" name="Rechte verbindingslijn 11"/>
          <p:cNvCxnSpPr/>
          <p:nvPr/>
        </p:nvCxnSpPr>
        <p:spPr>
          <a:xfrm flipV="1">
            <a:off x="614787" y="2600477"/>
            <a:ext cx="3880053" cy="16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flipV="1">
            <a:off x="651078" y="6223940"/>
            <a:ext cx="3880053" cy="16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4525433" y="1198641"/>
            <a:ext cx="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V="1">
            <a:off x="4536883" y="2574797"/>
            <a:ext cx="3918960" cy="1677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V="1">
            <a:off x="4545428" y="4403632"/>
            <a:ext cx="3918960" cy="1677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flipV="1">
            <a:off x="4542761" y="6204260"/>
            <a:ext cx="3918960" cy="1677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flipV="1">
            <a:off x="659785" y="4416909"/>
            <a:ext cx="3880053" cy="16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nvSpPr>
        <p:spPr>
          <a:xfrm>
            <a:off x="3633456" y="1361758"/>
            <a:ext cx="1840568" cy="830997"/>
          </a:xfrm>
          <a:prstGeom prst="rect">
            <a:avLst/>
          </a:prstGeom>
          <a:solidFill>
            <a:schemeClr val="bg1"/>
          </a:solidFill>
        </p:spPr>
        <p:txBody>
          <a:bodyPr wrap="none" rtlCol="0">
            <a:spAutoFit/>
          </a:bodyPr>
          <a:lstStyle/>
          <a:p>
            <a:r>
              <a:rPr lang="nl-BE" sz="4800" smtClean="0">
                <a:solidFill>
                  <a:prstClr val="black"/>
                </a:solidFill>
              </a:rPr>
              <a:t>Bedrijf</a:t>
            </a:r>
            <a:endParaRPr lang="nl-BE" sz="4800">
              <a:solidFill>
                <a:prstClr val="black"/>
              </a:solidFill>
            </a:endParaRPr>
          </a:p>
        </p:txBody>
      </p:sp>
      <p:sp>
        <p:nvSpPr>
          <p:cNvPr id="8" name="Tekstvak 7"/>
          <p:cNvSpPr txBox="1"/>
          <p:nvPr/>
        </p:nvSpPr>
        <p:spPr>
          <a:xfrm>
            <a:off x="3201448" y="3040849"/>
            <a:ext cx="2704587" cy="830997"/>
          </a:xfrm>
          <a:prstGeom prst="rect">
            <a:avLst/>
          </a:prstGeom>
          <a:solidFill>
            <a:schemeClr val="bg1"/>
          </a:solidFill>
        </p:spPr>
        <p:txBody>
          <a:bodyPr wrap="none" rtlCol="0">
            <a:spAutoFit/>
          </a:bodyPr>
          <a:lstStyle/>
          <a:p>
            <a:r>
              <a:rPr lang="nl-BE" sz="4800" smtClean="0">
                <a:solidFill>
                  <a:prstClr val="black"/>
                </a:solidFill>
              </a:rPr>
              <a:t>Financieel</a:t>
            </a:r>
            <a:endParaRPr lang="nl-BE" sz="4800">
              <a:solidFill>
                <a:prstClr val="black"/>
              </a:solidFill>
            </a:endParaRPr>
          </a:p>
        </p:txBody>
      </p:sp>
      <p:sp>
        <p:nvSpPr>
          <p:cNvPr id="10" name="Tekstvak 9"/>
          <p:cNvSpPr txBox="1"/>
          <p:nvPr/>
        </p:nvSpPr>
        <p:spPr>
          <a:xfrm rot="16200000">
            <a:off x="-83006" y="3142613"/>
            <a:ext cx="2565126" cy="830997"/>
          </a:xfrm>
          <a:prstGeom prst="rect">
            <a:avLst/>
          </a:prstGeom>
          <a:blipFill>
            <a:blip r:embed="rId4"/>
            <a:tile tx="0" ty="0" sx="100000" sy="100000" flip="none" algn="tl"/>
          </a:blipFill>
        </p:spPr>
        <p:txBody>
          <a:bodyPr wrap="none" rtlCol="0">
            <a:spAutoFit/>
          </a:bodyPr>
          <a:lstStyle/>
          <a:p>
            <a:r>
              <a:rPr lang="nl-BE" sz="4800" smtClean="0">
                <a:solidFill>
                  <a:prstClr val="white"/>
                </a:solidFill>
                <a:effectLst>
                  <a:outerShdw blurRad="38100" dist="38100" dir="2700000" algn="tl">
                    <a:srgbClr val="000000">
                      <a:alpha val="43137"/>
                    </a:srgbClr>
                  </a:outerShdw>
                </a:effectLst>
              </a:rPr>
              <a:t>k o s t e n</a:t>
            </a:r>
            <a:endParaRPr lang="nl-BE" sz="4800">
              <a:solidFill>
                <a:prstClr val="white"/>
              </a:solidFill>
              <a:effectLst>
                <a:outerShdw blurRad="38100" dist="38100" dir="2700000" algn="tl">
                  <a:srgbClr val="000000">
                    <a:alpha val="43137"/>
                  </a:srgbClr>
                </a:outerShdw>
              </a:effectLst>
            </a:endParaRPr>
          </a:p>
        </p:txBody>
      </p:sp>
      <p:sp>
        <p:nvSpPr>
          <p:cNvPr id="11" name="Tekstvak 10"/>
          <p:cNvSpPr txBox="1"/>
          <p:nvPr/>
        </p:nvSpPr>
        <p:spPr>
          <a:xfrm rot="16200000">
            <a:off x="5887059" y="3067708"/>
            <a:ext cx="4334841" cy="830997"/>
          </a:xfrm>
          <a:prstGeom prst="rect">
            <a:avLst/>
          </a:prstGeom>
          <a:blipFill>
            <a:blip r:embed="rId4"/>
            <a:tile tx="0" ty="0" sx="100000" sy="100000" flip="none" algn="tl"/>
          </a:blipFill>
        </p:spPr>
        <p:txBody>
          <a:bodyPr wrap="none" rtlCol="0">
            <a:spAutoFit/>
          </a:bodyPr>
          <a:lstStyle/>
          <a:p>
            <a:r>
              <a:rPr lang="nl-BE" sz="4800" smtClean="0">
                <a:solidFill>
                  <a:prstClr val="white"/>
                </a:solidFill>
                <a:effectLst>
                  <a:outerShdw blurRad="38100" dist="38100" dir="2700000" algn="tl">
                    <a:srgbClr val="000000">
                      <a:alpha val="43137"/>
                    </a:srgbClr>
                  </a:outerShdw>
                </a:effectLst>
              </a:rPr>
              <a:t>o p b r e n s t e n</a:t>
            </a:r>
            <a:endParaRPr lang="nl-BE" sz="480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128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p:cNvCxnSpPr/>
          <p:nvPr/>
        </p:nvCxnSpPr>
        <p:spPr>
          <a:xfrm flipV="1">
            <a:off x="617924" y="1003177"/>
            <a:ext cx="7837919" cy="33543"/>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4525433" y="1041264"/>
            <a:ext cx="28309" cy="519928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kstvak 1"/>
          <p:cNvSpPr txBox="1"/>
          <p:nvPr/>
        </p:nvSpPr>
        <p:spPr>
          <a:xfrm>
            <a:off x="2798779" y="397772"/>
            <a:ext cx="3476208" cy="584775"/>
          </a:xfrm>
          <a:prstGeom prst="rect">
            <a:avLst/>
          </a:prstGeom>
          <a:noFill/>
        </p:spPr>
        <p:txBody>
          <a:bodyPr wrap="none" rtlCol="0">
            <a:spAutoFit/>
          </a:bodyPr>
          <a:lstStyle/>
          <a:p>
            <a:r>
              <a:rPr lang="nl-BE" sz="3200" b="1" smtClean="0">
                <a:solidFill>
                  <a:prstClr val="white"/>
                </a:solidFill>
              </a:rPr>
              <a:t>Resultatenrekening</a:t>
            </a:r>
            <a:endParaRPr lang="nl-BE" sz="3200" b="1" dirty="0">
              <a:solidFill>
                <a:prstClr val="white"/>
              </a:solidFill>
            </a:endParaRPr>
          </a:p>
        </p:txBody>
      </p:sp>
      <p:sp>
        <p:nvSpPr>
          <p:cNvPr id="3" name="Tekstvak 2"/>
          <p:cNvSpPr txBox="1"/>
          <p:nvPr/>
        </p:nvSpPr>
        <p:spPr>
          <a:xfrm>
            <a:off x="651078" y="674983"/>
            <a:ext cx="314510" cy="400110"/>
          </a:xfrm>
          <a:prstGeom prst="rect">
            <a:avLst/>
          </a:prstGeom>
          <a:noFill/>
        </p:spPr>
        <p:txBody>
          <a:bodyPr wrap="none" rtlCol="0">
            <a:spAutoFit/>
          </a:bodyPr>
          <a:lstStyle/>
          <a:p>
            <a:r>
              <a:rPr lang="nl-BE" sz="2000" smtClean="0">
                <a:solidFill>
                  <a:prstClr val="white"/>
                </a:solidFill>
              </a:rPr>
              <a:t>6</a:t>
            </a:r>
            <a:endParaRPr lang="nl-BE" sz="2000" dirty="0">
              <a:solidFill>
                <a:prstClr val="white"/>
              </a:solidFill>
            </a:endParaRPr>
          </a:p>
        </p:txBody>
      </p:sp>
      <p:sp>
        <p:nvSpPr>
          <p:cNvPr id="4" name="Tekstvak 3"/>
          <p:cNvSpPr txBox="1"/>
          <p:nvPr/>
        </p:nvSpPr>
        <p:spPr>
          <a:xfrm>
            <a:off x="8127364" y="634243"/>
            <a:ext cx="314510" cy="400110"/>
          </a:xfrm>
          <a:prstGeom prst="rect">
            <a:avLst/>
          </a:prstGeom>
          <a:noFill/>
        </p:spPr>
        <p:txBody>
          <a:bodyPr wrap="none" rtlCol="0">
            <a:spAutoFit/>
          </a:bodyPr>
          <a:lstStyle/>
          <a:p>
            <a:r>
              <a:rPr lang="nl-BE" sz="2000" smtClean="0">
                <a:solidFill>
                  <a:prstClr val="white"/>
                </a:solidFill>
              </a:rPr>
              <a:t>7</a:t>
            </a:r>
            <a:endParaRPr lang="nl-BE" sz="2000" dirty="0">
              <a:solidFill>
                <a:prstClr val="white"/>
              </a:solidFill>
            </a:endParaRPr>
          </a:p>
        </p:txBody>
      </p:sp>
      <p:pic>
        <p:nvPicPr>
          <p:cNvPr id="13" name="Afbeelding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5843" y="6400128"/>
            <a:ext cx="349691" cy="239429"/>
          </a:xfrm>
          <a:prstGeom prst="rect">
            <a:avLst/>
          </a:prstGeom>
          <a:effectLst>
            <a:outerShdw blurRad="50800" dist="38100" dir="2700000" algn="tl" rotWithShape="0">
              <a:prstClr val="black">
                <a:alpha val="40000"/>
              </a:prstClr>
            </a:outerShdw>
          </a:effectLst>
        </p:spPr>
      </p:pic>
      <p:sp>
        <p:nvSpPr>
          <p:cNvPr id="14" name="Tekstvak 13"/>
          <p:cNvSpPr txBox="1"/>
          <p:nvPr/>
        </p:nvSpPr>
        <p:spPr>
          <a:xfrm rot="5400000">
            <a:off x="8604270" y="6212907"/>
            <a:ext cx="894797" cy="207749"/>
          </a:xfrm>
          <a:prstGeom prst="rect">
            <a:avLst/>
          </a:prstGeom>
          <a:noFill/>
        </p:spPr>
        <p:txBody>
          <a:bodyPr wrap="none" rtlCol="0">
            <a:spAutoFit/>
          </a:bodyPr>
          <a:lstStyle/>
          <a:p>
            <a:r>
              <a:rPr lang="nl-BE" sz="750">
                <a:solidFill>
                  <a:prstClr val="white"/>
                </a:solidFill>
              </a:rPr>
              <a:t>Hendrik Claessens</a:t>
            </a:r>
          </a:p>
        </p:txBody>
      </p:sp>
      <p:cxnSp>
        <p:nvCxnSpPr>
          <p:cNvPr id="12" name="Rechte verbindingslijn 11"/>
          <p:cNvCxnSpPr/>
          <p:nvPr/>
        </p:nvCxnSpPr>
        <p:spPr>
          <a:xfrm flipV="1">
            <a:off x="614787" y="2600477"/>
            <a:ext cx="3880053" cy="16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flipV="1">
            <a:off x="651078" y="6223940"/>
            <a:ext cx="3880053" cy="16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4525433" y="1198641"/>
            <a:ext cx="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V="1">
            <a:off x="4536883" y="2574797"/>
            <a:ext cx="3918960" cy="1677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V="1">
            <a:off x="4545428" y="4403632"/>
            <a:ext cx="3918960" cy="1677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flipV="1">
            <a:off x="4542761" y="6204260"/>
            <a:ext cx="3918960" cy="1677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flipV="1">
            <a:off x="659785" y="4416909"/>
            <a:ext cx="3880053" cy="1660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nvSpPr>
        <p:spPr>
          <a:xfrm>
            <a:off x="3633456" y="1361758"/>
            <a:ext cx="1840568" cy="830997"/>
          </a:xfrm>
          <a:prstGeom prst="rect">
            <a:avLst/>
          </a:prstGeom>
          <a:solidFill>
            <a:schemeClr val="bg1"/>
          </a:solidFill>
        </p:spPr>
        <p:txBody>
          <a:bodyPr wrap="none" rtlCol="0">
            <a:spAutoFit/>
          </a:bodyPr>
          <a:lstStyle/>
          <a:p>
            <a:r>
              <a:rPr lang="nl-BE" sz="4800" smtClean="0">
                <a:solidFill>
                  <a:prstClr val="black"/>
                </a:solidFill>
              </a:rPr>
              <a:t>Bedrijf</a:t>
            </a:r>
            <a:endParaRPr lang="nl-BE" sz="4800">
              <a:solidFill>
                <a:prstClr val="black"/>
              </a:solidFill>
            </a:endParaRPr>
          </a:p>
        </p:txBody>
      </p:sp>
      <p:sp>
        <p:nvSpPr>
          <p:cNvPr id="8" name="Tekstvak 7"/>
          <p:cNvSpPr txBox="1"/>
          <p:nvPr/>
        </p:nvSpPr>
        <p:spPr>
          <a:xfrm>
            <a:off x="3201448" y="3040849"/>
            <a:ext cx="2704587" cy="830997"/>
          </a:xfrm>
          <a:prstGeom prst="rect">
            <a:avLst/>
          </a:prstGeom>
          <a:solidFill>
            <a:schemeClr val="bg1"/>
          </a:solidFill>
        </p:spPr>
        <p:txBody>
          <a:bodyPr wrap="none" rtlCol="0">
            <a:spAutoFit/>
          </a:bodyPr>
          <a:lstStyle/>
          <a:p>
            <a:r>
              <a:rPr lang="nl-BE" sz="4800" smtClean="0">
                <a:solidFill>
                  <a:prstClr val="black"/>
                </a:solidFill>
              </a:rPr>
              <a:t>Financieel</a:t>
            </a:r>
            <a:endParaRPr lang="nl-BE" sz="4800">
              <a:solidFill>
                <a:prstClr val="black"/>
              </a:solidFill>
            </a:endParaRPr>
          </a:p>
        </p:txBody>
      </p:sp>
      <p:sp>
        <p:nvSpPr>
          <p:cNvPr id="9" name="Tekstvak 8"/>
          <p:cNvSpPr txBox="1"/>
          <p:nvPr/>
        </p:nvSpPr>
        <p:spPr>
          <a:xfrm>
            <a:off x="2873184" y="4840675"/>
            <a:ext cx="3361113" cy="830997"/>
          </a:xfrm>
          <a:prstGeom prst="rect">
            <a:avLst/>
          </a:prstGeom>
          <a:solidFill>
            <a:schemeClr val="bg1"/>
          </a:solidFill>
        </p:spPr>
        <p:txBody>
          <a:bodyPr wrap="none" rtlCol="0">
            <a:spAutoFit/>
          </a:bodyPr>
          <a:lstStyle/>
          <a:p>
            <a:r>
              <a:rPr lang="nl-BE" sz="4800" smtClean="0">
                <a:solidFill>
                  <a:prstClr val="black"/>
                </a:solidFill>
              </a:rPr>
              <a:t>Uitzonderlijk</a:t>
            </a:r>
            <a:endParaRPr lang="nl-BE" sz="4800">
              <a:solidFill>
                <a:prstClr val="black"/>
              </a:solidFill>
            </a:endParaRPr>
          </a:p>
        </p:txBody>
      </p:sp>
      <p:sp>
        <p:nvSpPr>
          <p:cNvPr id="10" name="Tekstvak 9"/>
          <p:cNvSpPr txBox="1"/>
          <p:nvPr/>
        </p:nvSpPr>
        <p:spPr>
          <a:xfrm rot="16200000">
            <a:off x="-83006" y="3142613"/>
            <a:ext cx="2565126" cy="830997"/>
          </a:xfrm>
          <a:prstGeom prst="rect">
            <a:avLst/>
          </a:prstGeom>
          <a:blipFill>
            <a:blip r:embed="rId4"/>
            <a:tile tx="0" ty="0" sx="100000" sy="100000" flip="none" algn="tl"/>
          </a:blipFill>
        </p:spPr>
        <p:txBody>
          <a:bodyPr wrap="none" rtlCol="0">
            <a:spAutoFit/>
          </a:bodyPr>
          <a:lstStyle/>
          <a:p>
            <a:r>
              <a:rPr lang="nl-BE" sz="4800" smtClean="0">
                <a:solidFill>
                  <a:prstClr val="white"/>
                </a:solidFill>
                <a:effectLst>
                  <a:outerShdw blurRad="38100" dist="38100" dir="2700000" algn="tl">
                    <a:srgbClr val="000000">
                      <a:alpha val="43137"/>
                    </a:srgbClr>
                  </a:outerShdw>
                </a:effectLst>
              </a:rPr>
              <a:t>k o s t e n</a:t>
            </a:r>
            <a:endParaRPr lang="nl-BE" sz="4800">
              <a:solidFill>
                <a:prstClr val="white"/>
              </a:solidFill>
              <a:effectLst>
                <a:outerShdw blurRad="38100" dist="38100" dir="2700000" algn="tl">
                  <a:srgbClr val="000000">
                    <a:alpha val="43137"/>
                  </a:srgbClr>
                </a:outerShdw>
              </a:effectLst>
            </a:endParaRPr>
          </a:p>
        </p:txBody>
      </p:sp>
      <p:sp>
        <p:nvSpPr>
          <p:cNvPr id="11" name="Tekstvak 10"/>
          <p:cNvSpPr txBox="1"/>
          <p:nvPr/>
        </p:nvSpPr>
        <p:spPr>
          <a:xfrm rot="16200000">
            <a:off x="5887059" y="3067708"/>
            <a:ext cx="4334841" cy="830997"/>
          </a:xfrm>
          <a:prstGeom prst="rect">
            <a:avLst/>
          </a:prstGeom>
          <a:blipFill>
            <a:blip r:embed="rId4"/>
            <a:tile tx="0" ty="0" sx="100000" sy="100000" flip="none" algn="tl"/>
          </a:blipFill>
        </p:spPr>
        <p:txBody>
          <a:bodyPr wrap="none" rtlCol="0">
            <a:spAutoFit/>
          </a:bodyPr>
          <a:lstStyle/>
          <a:p>
            <a:r>
              <a:rPr lang="nl-BE" sz="4800" smtClean="0">
                <a:solidFill>
                  <a:prstClr val="white"/>
                </a:solidFill>
                <a:effectLst>
                  <a:outerShdw blurRad="38100" dist="38100" dir="2700000" algn="tl">
                    <a:srgbClr val="000000">
                      <a:alpha val="43137"/>
                    </a:srgbClr>
                  </a:outerShdw>
                </a:effectLst>
              </a:rPr>
              <a:t>o p b r e n s t e n</a:t>
            </a:r>
            <a:endParaRPr lang="nl-BE" sz="480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868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3240440" y="2225592"/>
            <a:ext cx="2843278" cy="1508105"/>
          </a:xfrm>
          <a:prstGeom prst="rect">
            <a:avLst/>
          </a:prstGeom>
          <a:noFill/>
        </p:spPr>
        <p:txBody>
          <a:bodyPr wrap="none" rtlCol="0">
            <a:spAutoFit/>
          </a:bodyPr>
          <a:lstStyle/>
          <a:p>
            <a:pPr algn="ctr"/>
            <a:r>
              <a:rPr lang="nl-BE" sz="3600" smtClean="0">
                <a:solidFill>
                  <a:prstClr val="black"/>
                </a:solidFill>
              </a:rPr>
              <a:t>de rekeningen</a:t>
            </a:r>
            <a:endParaRPr lang="nl-BE" sz="3600">
              <a:solidFill>
                <a:prstClr val="black"/>
              </a:solidFill>
            </a:endParaRPr>
          </a:p>
          <a:p>
            <a:pPr algn="ctr"/>
            <a:endParaRPr lang="nl-BE" sz="3600" smtClean="0">
              <a:solidFill>
                <a:prstClr val="black"/>
              </a:solidFill>
            </a:endParaRPr>
          </a:p>
          <a:p>
            <a:pPr algn="ctr"/>
            <a:r>
              <a:rPr lang="nl-BE" sz="2000" smtClean="0">
                <a:solidFill>
                  <a:prstClr val="black"/>
                </a:solidFill>
              </a:rPr>
              <a:t>(t-rekeningen)</a:t>
            </a:r>
            <a:endParaRPr lang="nl-BE" sz="2000">
              <a:solidFill>
                <a:prstClr val="black"/>
              </a:solidFill>
            </a:endParaRPr>
          </a:p>
        </p:txBody>
      </p:sp>
    </p:spTree>
    <p:extLst>
      <p:ext uri="{BB962C8B-B14F-4D97-AF65-F5344CB8AC3E}">
        <p14:creationId xmlns:p14="http://schemas.microsoft.com/office/powerpoint/2010/main" val="947601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nvPr>
        </p:nvGraphicFramePr>
        <p:xfrm>
          <a:off x="58847" y="954611"/>
          <a:ext cx="5943600" cy="1621632"/>
        </p:xfrm>
        <a:graphic>
          <a:graphicData uri="http://schemas.openxmlformats.org/drawingml/2006/table">
            <a:tbl>
              <a:tblPr>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tblGrid>
              <a:tr h="185738">
                <a:tc>
                  <a:txBody>
                    <a:bodyPr/>
                    <a:lstStyle/>
                    <a:p>
                      <a:pPr algn="l" fontAlgn="b"/>
                      <a:r>
                        <a:rPr lang="nl-BE" sz="800" u="none" strike="noStrike">
                          <a:effectLst/>
                        </a:rPr>
                        <a:t>Actief</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ctr" fontAlgn="b"/>
                      <a:r>
                        <a:rPr lang="nl-BE" sz="1100" u="none" strike="noStrike">
                          <a:effectLst/>
                        </a:rPr>
                        <a:t>BALANS</a:t>
                      </a:r>
                      <a:endParaRPr lang="nl-BE" sz="11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nl-BE" sz="800" u="none" strike="noStrike">
                          <a:effectLst/>
                        </a:rPr>
                        <a:t>Passief</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6</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3">
                  <a:txBody>
                    <a:bodyPr/>
                    <a:lstStyle/>
                    <a:p>
                      <a:pPr algn="l" fontAlgn="b"/>
                      <a:r>
                        <a:rPr lang="nl-BE" sz="1100" u="none" strike="noStrike">
                          <a:effectLst/>
                        </a:rPr>
                        <a:t>Resultatenrekening</a:t>
                      </a:r>
                      <a:endParaRPr lang="nl-BE" sz="11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hMerge="1">
                  <a:txBody>
                    <a:bodyPr/>
                    <a:lstStyle/>
                    <a:p>
                      <a:endParaRPr lang="nl-BE"/>
                    </a:p>
                  </a:txBody>
                  <a:tcPr/>
                </a:tc>
                <a:tc>
                  <a:txBody>
                    <a:bodyPr/>
                    <a:lstStyle/>
                    <a:p>
                      <a:pPr algn="r" fontAlgn="b"/>
                      <a:r>
                        <a:rPr lang="nl-BE" sz="800" u="none" strike="noStrike">
                          <a:effectLst/>
                        </a:rPr>
                        <a:t>7</a:t>
                      </a:r>
                      <a:endParaRPr lang="nl-BE" sz="800" b="0" i="0" u="none" strike="noStrike">
                        <a:solidFill>
                          <a:srgbClr val="000000"/>
                        </a:solidFill>
                        <a:effectLst/>
                        <a:latin typeface="Calibri" panose="020F0502020204030204" pitchFamily="34" charset="0"/>
                      </a:endParaRPr>
                    </a:p>
                  </a:txBody>
                  <a:tcPr marL="7144" marR="7144" marT="7144" marB="0" anchor="b"/>
                </a:tc>
              </a:tr>
              <a:tr h="150019">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bl>
          </a:graphicData>
        </a:graphic>
      </p:graphicFrame>
      <p:cxnSp>
        <p:nvCxnSpPr>
          <p:cNvPr id="5" name="Rechte verbindingslijn 4"/>
          <p:cNvCxnSpPr/>
          <p:nvPr/>
        </p:nvCxnSpPr>
        <p:spPr>
          <a:xfrm>
            <a:off x="74691" y="1183175"/>
            <a:ext cx="27228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3279618" y="1183175"/>
            <a:ext cx="2716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flipH="1">
            <a:off x="1432711" y="1183176"/>
            <a:ext cx="2263" cy="12697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flipH="1">
            <a:off x="4624057" y="1183176"/>
            <a:ext cx="11042" cy="12697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142876" y="1250151"/>
            <a:ext cx="2593787" cy="300082"/>
          </a:xfrm>
          <a:prstGeom prst="rect">
            <a:avLst/>
          </a:prstGeom>
          <a:noFill/>
        </p:spPr>
        <p:txBody>
          <a:bodyPr wrap="none" rtlCol="0">
            <a:spAutoFit/>
          </a:bodyPr>
          <a:lstStyle/>
          <a:p>
            <a:r>
              <a:rPr lang="nl-BE" sz="1350">
                <a:solidFill>
                  <a:prstClr val="black"/>
                </a:solidFill>
              </a:rPr>
              <a:t>Bank 30 000            Kapitaal 30 000</a:t>
            </a:r>
          </a:p>
        </p:txBody>
      </p:sp>
      <p:pic>
        <p:nvPicPr>
          <p:cNvPr id="12" name="Afbeelding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7931" y="4566464"/>
            <a:ext cx="6415088" cy="1100138"/>
          </a:xfrm>
          <a:prstGeom prst="rect">
            <a:avLst/>
          </a:prstGeom>
        </p:spPr>
      </p:pic>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965" y="2867278"/>
            <a:ext cx="4436269" cy="1485900"/>
          </a:xfrm>
          <a:prstGeom prst="rect">
            <a:avLst/>
          </a:prstGeom>
        </p:spPr>
      </p:pic>
      <p:sp>
        <p:nvSpPr>
          <p:cNvPr id="3" name="PIJL-LINKS en -OMHOOG 2"/>
          <p:cNvSpPr/>
          <p:nvPr/>
        </p:nvSpPr>
        <p:spPr>
          <a:xfrm rot="5400000">
            <a:off x="533725" y="3144189"/>
            <a:ext cx="2091353" cy="532280"/>
          </a:xfrm>
          <a:prstGeom prst="lef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eraccolade 14"/>
          <p:cNvSpPr/>
          <p:nvPr/>
        </p:nvSpPr>
        <p:spPr>
          <a:xfrm rot="10800000">
            <a:off x="2007914" y="3224128"/>
            <a:ext cx="260260" cy="2190203"/>
          </a:xfrm>
          <a:prstGeom prst="rightBrace">
            <a:avLst/>
          </a:prstGeom>
          <a:ln w="730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sz="1350">
              <a:solidFill>
                <a:prstClr val="black"/>
              </a:solidFill>
            </a:endParaRPr>
          </a:p>
        </p:txBody>
      </p:sp>
      <p:pic>
        <p:nvPicPr>
          <p:cNvPr id="17" name="Afbeelding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18" name="Tekstvak 17"/>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sp>
        <p:nvSpPr>
          <p:cNvPr id="19" name="Ovaal 18"/>
          <p:cNvSpPr/>
          <p:nvPr/>
        </p:nvSpPr>
        <p:spPr>
          <a:xfrm>
            <a:off x="2079177" y="2264421"/>
            <a:ext cx="5111843" cy="2447925"/>
          </a:xfrm>
          <a:prstGeom prst="ellipse">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Tekstvak 8"/>
          <p:cNvSpPr txBox="1"/>
          <p:nvPr/>
        </p:nvSpPr>
        <p:spPr>
          <a:xfrm>
            <a:off x="3203973" y="2653992"/>
            <a:ext cx="1991251" cy="715581"/>
          </a:xfrm>
          <a:prstGeom prst="rect">
            <a:avLst/>
          </a:prstGeom>
          <a:noFill/>
          <a:effectLst>
            <a:outerShdw blurRad="50800" dist="38100" dir="2700000" algn="tl" rotWithShape="0">
              <a:prstClr val="black">
                <a:alpha val="40000"/>
              </a:prstClr>
            </a:outerShdw>
          </a:effectLst>
        </p:spPr>
        <p:txBody>
          <a:bodyPr wrap="none" rtlCol="0">
            <a:spAutoFit/>
          </a:bodyPr>
          <a:lstStyle/>
          <a:p>
            <a:r>
              <a:rPr lang="nl-BE" sz="4050">
                <a:solidFill>
                  <a:prstClr val="white"/>
                </a:solidFill>
                <a:effectLst>
                  <a:outerShdw blurRad="38100" dist="38100" dir="2700000" algn="tl">
                    <a:srgbClr val="000000">
                      <a:alpha val="43137"/>
                    </a:srgbClr>
                  </a:outerShdw>
                </a:effectLst>
              </a:rPr>
              <a:t>dagboek</a:t>
            </a:r>
          </a:p>
        </p:txBody>
      </p:sp>
      <p:sp>
        <p:nvSpPr>
          <p:cNvPr id="20" name="Rechteraccolade 19"/>
          <p:cNvSpPr/>
          <p:nvPr/>
        </p:nvSpPr>
        <p:spPr>
          <a:xfrm rot="5400000">
            <a:off x="1159195" y="-2152076"/>
            <a:ext cx="574385" cy="8798499"/>
          </a:xfrm>
          <a:prstGeom prst="rightBrace">
            <a:avLst/>
          </a:prstGeom>
          <a:ln w="730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sz="1350">
              <a:solidFill>
                <a:prstClr val="black"/>
              </a:solidFill>
            </a:endParaRPr>
          </a:p>
        </p:txBody>
      </p:sp>
    </p:spTree>
    <p:extLst>
      <p:ext uri="{BB962C8B-B14F-4D97-AF65-F5344CB8AC3E}">
        <p14:creationId xmlns:p14="http://schemas.microsoft.com/office/powerpoint/2010/main" val="76437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nvPr>
        </p:nvGraphicFramePr>
        <p:xfrm>
          <a:off x="58847" y="954611"/>
          <a:ext cx="5943600" cy="1621632"/>
        </p:xfrm>
        <a:graphic>
          <a:graphicData uri="http://schemas.openxmlformats.org/drawingml/2006/table">
            <a:tbl>
              <a:tblPr>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tblGrid>
              <a:tr h="185738">
                <a:tc>
                  <a:txBody>
                    <a:bodyPr/>
                    <a:lstStyle/>
                    <a:p>
                      <a:pPr algn="l" fontAlgn="b"/>
                      <a:r>
                        <a:rPr lang="nl-BE" sz="800" u="none" strike="noStrike">
                          <a:effectLst/>
                        </a:rPr>
                        <a:t>Actief</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ctr" fontAlgn="b"/>
                      <a:r>
                        <a:rPr lang="nl-BE" sz="1100" u="none" strike="noStrike">
                          <a:effectLst/>
                        </a:rPr>
                        <a:t>BALANS</a:t>
                      </a:r>
                      <a:endParaRPr lang="nl-BE" sz="11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nl-BE" sz="800" u="none" strike="noStrike">
                          <a:effectLst/>
                        </a:rPr>
                        <a:t>Passief</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6</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3">
                  <a:txBody>
                    <a:bodyPr/>
                    <a:lstStyle/>
                    <a:p>
                      <a:pPr algn="l" fontAlgn="b"/>
                      <a:r>
                        <a:rPr lang="nl-BE" sz="1100" u="none" strike="noStrike">
                          <a:effectLst/>
                        </a:rPr>
                        <a:t>Resultatenrekening</a:t>
                      </a:r>
                      <a:endParaRPr lang="nl-BE" sz="11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hMerge="1">
                  <a:txBody>
                    <a:bodyPr/>
                    <a:lstStyle/>
                    <a:p>
                      <a:endParaRPr lang="nl-BE"/>
                    </a:p>
                  </a:txBody>
                  <a:tcPr/>
                </a:tc>
                <a:tc>
                  <a:txBody>
                    <a:bodyPr/>
                    <a:lstStyle/>
                    <a:p>
                      <a:pPr algn="r" fontAlgn="b"/>
                      <a:r>
                        <a:rPr lang="nl-BE" sz="800" u="none" strike="noStrike">
                          <a:effectLst/>
                        </a:rPr>
                        <a:t>7</a:t>
                      </a:r>
                      <a:endParaRPr lang="nl-BE" sz="800" b="0" i="0" u="none" strike="noStrike">
                        <a:solidFill>
                          <a:srgbClr val="000000"/>
                        </a:solidFill>
                        <a:effectLst/>
                        <a:latin typeface="Calibri" panose="020F0502020204030204" pitchFamily="34" charset="0"/>
                      </a:endParaRPr>
                    </a:p>
                  </a:txBody>
                  <a:tcPr marL="7144" marR="7144" marT="7144" marB="0" anchor="b"/>
                </a:tc>
              </a:tr>
              <a:tr h="150019">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bl>
          </a:graphicData>
        </a:graphic>
      </p:graphicFrame>
      <p:cxnSp>
        <p:nvCxnSpPr>
          <p:cNvPr id="5" name="Rechte verbindingslijn 4"/>
          <p:cNvCxnSpPr/>
          <p:nvPr/>
        </p:nvCxnSpPr>
        <p:spPr>
          <a:xfrm>
            <a:off x="74691" y="1183175"/>
            <a:ext cx="27228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3279618" y="1183175"/>
            <a:ext cx="2716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flipH="1">
            <a:off x="1432711" y="1183176"/>
            <a:ext cx="2263" cy="12697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flipH="1">
            <a:off x="4624057" y="1183176"/>
            <a:ext cx="11042" cy="12697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142876" y="1250151"/>
            <a:ext cx="2593787" cy="300082"/>
          </a:xfrm>
          <a:prstGeom prst="rect">
            <a:avLst/>
          </a:prstGeom>
          <a:noFill/>
        </p:spPr>
        <p:txBody>
          <a:bodyPr wrap="none" rtlCol="0">
            <a:spAutoFit/>
          </a:bodyPr>
          <a:lstStyle/>
          <a:p>
            <a:r>
              <a:rPr lang="nl-BE" sz="1350">
                <a:solidFill>
                  <a:prstClr val="black"/>
                </a:solidFill>
              </a:rPr>
              <a:t>Bank 30 000            Kapitaal 30 000</a:t>
            </a:r>
          </a:p>
        </p:txBody>
      </p:sp>
      <p:pic>
        <p:nvPicPr>
          <p:cNvPr id="12" name="Afbeelding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7931" y="4566464"/>
            <a:ext cx="6415088" cy="1100138"/>
          </a:xfrm>
          <a:prstGeom prst="rect">
            <a:avLst/>
          </a:prstGeom>
        </p:spPr>
      </p:pic>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965" y="2867278"/>
            <a:ext cx="4436269" cy="1485900"/>
          </a:xfrm>
          <a:prstGeom prst="rect">
            <a:avLst/>
          </a:prstGeom>
        </p:spPr>
      </p:pic>
      <p:sp>
        <p:nvSpPr>
          <p:cNvPr id="3" name="PIJL-LINKS en -OMHOOG 2"/>
          <p:cNvSpPr/>
          <p:nvPr/>
        </p:nvSpPr>
        <p:spPr>
          <a:xfrm rot="5400000">
            <a:off x="533725" y="3144189"/>
            <a:ext cx="2091353" cy="532280"/>
          </a:xfrm>
          <a:prstGeom prst="lef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eraccolade 14"/>
          <p:cNvSpPr/>
          <p:nvPr/>
        </p:nvSpPr>
        <p:spPr>
          <a:xfrm rot="10800000">
            <a:off x="2007914" y="3224128"/>
            <a:ext cx="260260" cy="2190203"/>
          </a:xfrm>
          <a:prstGeom prst="rightBrace">
            <a:avLst/>
          </a:prstGeom>
          <a:ln w="730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sz="1350">
              <a:solidFill>
                <a:prstClr val="black"/>
              </a:solidFill>
            </a:endParaRPr>
          </a:p>
        </p:txBody>
      </p:sp>
      <p:pic>
        <p:nvPicPr>
          <p:cNvPr id="17" name="Afbeelding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18" name="Tekstvak 17"/>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sp>
        <p:nvSpPr>
          <p:cNvPr id="19" name="Ovaal 18"/>
          <p:cNvSpPr/>
          <p:nvPr/>
        </p:nvSpPr>
        <p:spPr>
          <a:xfrm>
            <a:off x="2314489" y="3892571"/>
            <a:ext cx="6829511" cy="2447925"/>
          </a:xfrm>
          <a:prstGeom prst="ellipse">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Tekstvak 8"/>
          <p:cNvSpPr txBox="1"/>
          <p:nvPr/>
        </p:nvSpPr>
        <p:spPr>
          <a:xfrm>
            <a:off x="4477196" y="4933585"/>
            <a:ext cx="2365969" cy="715581"/>
          </a:xfrm>
          <a:prstGeom prst="rect">
            <a:avLst/>
          </a:prstGeom>
          <a:noFill/>
          <a:effectLst>
            <a:outerShdw blurRad="50800" dist="38100" dir="2700000" algn="tl" rotWithShape="0">
              <a:prstClr val="black">
                <a:alpha val="40000"/>
              </a:prstClr>
            </a:outerShdw>
          </a:effectLst>
        </p:spPr>
        <p:txBody>
          <a:bodyPr wrap="none" rtlCol="0">
            <a:spAutoFit/>
          </a:bodyPr>
          <a:lstStyle/>
          <a:p>
            <a:r>
              <a:rPr lang="nl-BE" sz="4050">
                <a:solidFill>
                  <a:prstClr val="white"/>
                </a:solidFill>
                <a:effectLst>
                  <a:outerShdw blurRad="38100" dist="38100" dir="2700000" algn="tl">
                    <a:srgbClr val="000000">
                      <a:alpha val="43137"/>
                    </a:srgbClr>
                  </a:outerShdw>
                </a:effectLst>
              </a:rPr>
              <a:t>grootboek</a:t>
            </a:r>
          </a:p>
        </p:txBody>
      </p:sp>
      <p:sp>
        <p:nvSpPr>
          <p:cNvPr id="20" name="Rechteraccolade 19"/>
          <p:cNvSpPr/>
          <p:nvPr/>
        </p:nvSpPr>
        <p:spPr>
          <a:xfrm rot="5400000">
            <a:off x="1159195" y="-2302094"/>
            <a:ext cx="574385" cy="8798499"/>
          </a:xfrm>
          <a:prstGeom prst="rightBrace">
            <a:avLst/>
          </a:prstGeom>
          <a:ln w="730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sz="1350">
              <a:solidFill>
                <a:prstClr val="black"/>
              </a:solidFill>
            </a:endParaRPr>
          </a:p>
        </p:txBody>
      </p:sp>
    </p:spTree>
    <p:extLst>
      <p:ext uri="{BB962C8B-B14F-4D97-AF65-F5344CB8AC3E}">
        <p14:creationId xmlns:p14="http://schemas.microsoft.com/office/powerpoint/2010/main" val="194881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1822582" y="609734"/>
            <a:ext cx="5353324" cy="2308324"/>
          </a:xfrm>
          <a:prstGeom prst="rect">
            <a:avLst/>
          </a:prstGeom>
          <a:noFill/>
        </p:spPr>
        <p:txBody>
          <a:bodyPr wrap="none" rtlCol="0">
            <a:spAutoFit/>
          </a:bodyPr>
          <a:lstStyle/>
          <a:p>
            <a:pPr algn="ctr"/>
            <a:r>
              <a:rPr lang="nl-BE" sz="3600" smtClean="0">
                <a:solidFill>
                  <a:prstClr val="black"/>
                </a:solidFill>
              </a:rPr>
              <a:t>de boeking van een </a:t>
            </a:r>
            <a:r>
              <a:rPr lang="nl-BE" sz="2000" smtClean="0">
                <a:solidFill>
                  <a:prstClr val="black"/>
                </a:solidFill>
              </a:rPr>
              <a:t>(eenvoudige) </a:t>
            </a:r>
          </a:p>
          <a:p>
            <a:pPr algn="ctr"/>
            <a:endParaRPr lang="nl-BE" sz="3600">
              <a:solidFill>
                <a:prstClr val="black"/>
              </a:solidFill>
            </a:endParaRPr>
          </a:p>
          <a:p>
            <a:pPr algn="ctr"/>
            <a:r>
              <a:rPr lang="nl-BE" sz="3600" smtClean="0">
                <a:solidFill>
                  <a:prstClr val="black"/>
                </a:solidFill>
              </a:rPr>
              <a:t>aankoop</a:t>
            </a:r>
          </a:p>
          <a:p>
            <a:pPr algn="ctr"/>
            <a:endParaRPr lang="nl-BE" sz="3600">
              <a:solidFill>
                <a:prstClr val="black"/>
              </a:solidFill>
            </a:endParaRPr>
          </a:p>
        </p:txBody>
      </p:sp>
      <p:sp>
        <p:nvSpPr>
          <p:cNvPr id="3" name="Tekstvak 2"/>
          <p:cNvSpPr txBox="1"/>
          <p:nvPr/>
        </p:nvSpPr>
        <p:spPr>
          <a:xfrm>
            <a:off x="2978892" y="4734838"/>
            <a:ext cx="3040704" cy="923330"/>
          </a:xfrm>
          <a:prstGeom prst="rect">
            <a:avLst/>
          </a:prstGeom>
          <a:noFill/>
        </p:spPr>
        <p:txBody>
          <a:bodyPr wrap="none" rtlCol="0">
            <a:spAutoFit/>
          </a:bodyPr>
          <a:lstStyle/>
          <a:p>
            <a:r>
              <a:rPr lang="nl-BE" smtClean="0"/>
              <a:t>handelsgoederen: 	1 000 euro</a:t>
            </a:r>
          </a:p>
          <a:p>
            <a:r>
              <a:rPr lang="nl-BE" smtClean="0"/>
              <a:t>BTW 21%:                    210 euro</a:t>
            </a:r>
          </a:p>
          <a:p>
            <a:r>
              <a:rPr lang="nl-BE" smtClean="0"/>
              <a:t>Totaal:		1 210 euro</a:t>
            </a:r>
            <a:endParaRPr lang="nl-BE"/>
          </a:p>
        </p:txBody>
      </p:sp>
    </p:spTree>
    <p:extLst>
      <p:ext uri="{BB962C8B-B14F-4D97-AF65-F5344CB8AC3E}">
        <p14:creationId xmlns:p14="http://schemas.microsoft.com/office/powerpoint/2010/main" val="1505271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2" name="Rechte verbindingslijn 31"/>
          <p:cNvCxnSpPr/>
          <p:nvPr/>
        </p:nvCxnSpPr>
        <p:spPr>
          <a:xfrm>
            <a:off x="138545" y="581891"/>
            <a:ext cx="390698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kstvak 32"/>
          <p:cNvSpPr txBox="1"/>
          <p:nvPr/>
        </p:nvSpPr>
        <p:spPr>
          <a:xfrm>
            <a:off x="1690797" y="212558"/>
            <a:ext cx="792205" cy="369332"/>
          </a:xfrm>
          <a:prstGeom prst="rect">
            <a:avLst/>
          </a:prstGeom>
          <a:noFill/>
        </p:spPr>
        <p:txBody>
          <a:bodyPr wrap="none" rtlCol="0">
            <a:spAutoFit/>
          </a:bodyPr>
          <a:lstStyle/>
          <a:p>
            <a:r>
              <a:rPr lang="nl-BE" smtClean="0"/>
              <a:t>balans</a:t>
            </a:r>
            <a:endParaRPr lang="nl-BE"/>
          </a:p>
        </p:txBody>
      </p:sp>
      <p:cxnSp>
        <p:nvCxnSpPr>
          <p:cNvPr id="35" name="Rechte verbindingslijn 34"/>
          <p:cNvCxnSpPr>
            <a:stCxn id="33" idx="2"/>
          </p:cNvCxnSpPr>
          <p:nvPr/>
        </p:nvCxnSpPr>
        <p:spPr>
          <a:xfrm flipH="1">
            <a:off x="2086899" y="581890"/>
            <a:ext cx="1" cy="11637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4752108" y="581886"/>
            <a:ext cx="390698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flipH="1">
            <a:off x="6700462" y="581885"/>
            <a:ext cx="1" cy="11637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kstvak 38"/>
          <p:cNvSpPr txBox="1"/>
          <p:nvPr/>
        </p:nvSpPr>
        <p:spPr>
          <a:xfrm>
            <a:off x="5737584" y="212558"/>
            <a:ext cx="1946302" cy="369332"/>
          </a:xfrm>
          <a:prstGeom prst="rect">
            <a:avLst/>
          </a:prstGeom>
          <a:noFill/>
        </p:spPr>
        <p:txBody>
          <a:bodyPr wrap="none" rtlCol="0">
            <a:spAutoFit/>
          </a:bodyPr>
          <a:lstStyle/>
          <a:p>
            <a:r>
              <a:rPr lang="nl-BE" smtClean="0"/>
              <a:t>resultatenrekening</a:t>
            </a:r>
            <a:endParaRPr lang="nl-BE"/>
          </a:p>
        </p:txBody>
      </p:sp>
      <p:sp>
        <p:nvSpPr>
          <p:cNvPr id="40" name="Tekstvak 39"/>
          <p:cNvSpPr txBox="1"/>
          <p:nvPr/>
        </p:nvSpPr>
        <p:spPr>
          <a:xfrm>
            <a:off x="78270" y="286389"/>
            <a:ext cx="288862" cy="307777"/>
          </a:xfrm>
          <a:prstGeom prst="rect">
            <a:avLst/>
          </a:prstGeom>
          <a:noFill/>
        </p:spPr>
        <p:txBody>
          <a:bodyPr wrap="none" rtlCol="0">
            <a:spAutoFit/>
          </a:bodyPr>
          <a:lstStyle/>
          <a:p>
            <a:r>
              <a:rPr lang="nl-BE" sz="1400" smtClean="0"/>
              <a:t>A</a:t>
            </a:r>
            <a:endParaRPr lang="nl-BE" sz="1400"/>
          </a:p>
        </p:txBody>
      </p:sp>
      <p:sp>
        <p:nvSpPr>
          <p:cNvPr id="41" name="Tekstvak 40"/>
          <p:cNvSpPr txBox="1"/>
          <p:nvPr/>
        </p:nvSpPr>
        <p:spPr>
          <a:xfrm>
            <a:off x="3799179" y="286389"/>
            <a:ext cx="277640" cy="307777"/>
          </a:xfrm>
          <a:prstGeom prst="rect">
            <a:avLst/>
          </a:prstGeom>
          <a:noFill/>
        </p:spPr>
        <p:txBody>
          <a:bodyPr wrap="none" rtlCol="0">
            <a:spAutoFit/>
          </a:bodyPr>
          <a:lstStyle/>
          <a:p>
            <a:r>
              <a:rPr lang="nl-BE" sz="1400" smtClean="0"/>
              <a:t>P</a:t>
            </a:r>
            <a:endParaRPr lang="nl-BE" sz="1400"/>
          </a:p>
        </p:txBody>
      </p:sp>
      <p:sp>
        <p:nvSpPr>
          <p:cNvPr id="42" name="Tekstvak 41"/>
          <p:cNvSpPr txBox="1"/>
          <p:nvPr/>
        </p:nvSpPr>
        <p:spPr>
          <a:xfrm>
            <a:off x="4668979" y="286389"/>
            <a:ext cx="276038" cy="307777"/>
          </a:xfrm>
          <a:prstGeom prst="rect">
            <a:avLst/>
          </a:prstGeom>
          <a:noFill/>
        </p:spPr>
        <p:txBody>
          <a:bodyPr wrap="none" rtlCol="0">
            <a:spAutoFit/>
          </a:bodyPr>
          <a:lstStyle/>
          <a:p>
            <a:r>
              <a:rPr lang="nl-BE" sz="1400" smtClean="0"/>
              <a:t>6</a:t>
            </a:r>
            <a:endParaRPr lang="nl-BE" sz="1400"/>
          </a:p>
        </p:txBody>
      </p:sp>
      <p:sp>
        <p:nvSpPr>
          <p:cNvPr id="43" name="Tekstvak 42"/>
          <p:cNvSpPr txBox="1"/>
          <p:nvPr/>
        </p:nvSpPr>
        <p:spPr>
          <a:xfrm>
            <a:off x="8466181" y="286389"/>
            <a:ext cx="276038" cy="307777"/>
          </a:xfrm>
          <a:prstGeom prst="rect">
            <a:avLst/>
          </a:prstGeom>
          <a:noFill/>
        </p:spPr>
        <p:txBody>
          <a:bodyPr wrap="none" rtlCol="0">
            <a:spAutoFit/>
          </a:bodyPr>
          <a:lstStyle/>
          <a:p>
            <a:r>
              <a:rPr lang="nl-BE" sz="1400" smtClean="0"/>
              <a:t>7</a:t>
            </a:r>
            <a:endParaRPr lang="nl-BE" sz="1400"/>
          </a:p>
        </p:txBody>
      </p:sp>
      <p:sp>
        <p:nvSpPr>
          <p:cNvPr id="44" name="Tekstvak 43"/>
          <p:cNvSpPr txBox="1"/>
          <p:nvPr/>
        </p:nvSpPr>
        <p:spPr>
          <a:xfrm>
            <a:off x="2102644" y="778832"/>
            <a:ext cx="1566647" cy="369332"/>
          </a:xfrm>
          <a:prstGeom prst="rect">
            <a:avLst/>
          </a:prstGeom>
          <a:noFill/>
        </p:spPr>
        <p:txBody>
          <a:bodyPr wrap="none" rtlCol="0">
            <a:spAutoFit/>
          </a:bodyPr>
          <a:lstStyle/>
          <a:p>
            <a:r>
              <a:rPr lang="nl-BE" smtClean="0"/>
              <a:t>LEVERANCIERS</a:t>
            </a:r>
            <a:endParaRPr lang="nl-BE" b="1">
              <a:solidFill>
                <a:srgbClr val="C00000"/>
              </a:solidFill>
            </a:endParaRPr>
          </a:p>
        </p:txBody>
      </p:sp>
      <p:sp>
        <p:nvSpPr>
          <p:cNvPr id="45" name="Tekstvak 44"/>
          <p:cNvSpPr txBox="1"/>
          <p:nvPr/>
        </p:nvSpPr>
        <p:spPr>
          <a:xfrm>
            <a:off x="441722" y="774726"/>
            <a:ext cx="964751" cy="369332"/>
          </a:xfrm>
          <a:prstGeom prst="rect">
            <a:avLst/>
          </a:prstGeom>
          <a:noFill/>
        </p:spPr>
        <p:txBody>
          <a:bodyPr wrap="none" rtlCol="0">
            <a:spAutoFit/>
          </a:bodyPr>
          <a:lstStyle/>
          <a:p>
            <a:r>
              <a:rPr lang="nl-BE" smtClean="0"/>
              <a:t>T R BTW</a:t>
            </a:r>
            <a:endParaRPr lang="nl-BE" b="1">
              <a:solidFill>
                <a:srgbClr val="C00000"/>
              </a:solidFill>
            </a:endParaRPr>
          </a:p>
        </p:txBody>
      </p:sp>
      <p:sp>
        <p:nvSpPr>
          <p:cNvPr id="46" name="Tekstvak 45"/>
          <p:cNvSpPr txBox="1"/>
          <p:nvPr/>
        </p:nvSpPr>
        <p:spPr>
          <a:xfrm>
            <a:off x="4858048" y="778832"/>
            <a:ext cx="1132298" cy="369332"/>
          </a:xfrm>
          <a:prstGeom prst="rect">
            <a:avLst/>
          </a:prstGeom>
          <a:noFill/>
        </p:spPr>
        <p:txBody>
          <a:bodyPr wrap="none" rtlCol="0">
            <a:spAutoFit/>
          </a:bodyPr>
          <a:lstStyle/>
          <a:p>
            <a:r>
              <a:rPr lang="nl-BE" smtClean="0"/>
              <a:t>AANKOOP</a:t>
            </a:r>
            <a:endParaRPr lang="nl-BE" b="1">
              <a:solidFill>
                <a:srgbClr val="C00000"/>
              </a:solidFill>
            </a:endParaRPr>
          </a:p>
        </p:txBody>
      </p:sp>
    </p:spTree>
    <p:extLst>
      <p:ext uri="{BB962C8B-B14F-4D97-AF65-F5344CB8AC3E}">
        <p14:creationId xmlns:p14="http://schemas.microsoft.com/office/powerpoint/2010/main" val="1401294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252" y="6414641"/>
            <a:ext cx="349691" cy="239429"/>
          </a:xfrm>
          <a:prstGeom prst="rect">
            <a:avLst/>
          </a:prstGeom>
          <a:effectLst>
            <a:outerShdw blurRad="50800" dist="38100" dir="2700000" algn="tl" rotWithShape="0">
              <a:prstClr val="black">
                <a:alpha val="40000"/>
              </a:prstClr>
            </a:outerShdw>
          </a:effectLst>
        </p:spPr>
      </p:pic>
      <p:sp>
        <p:nvSpPr>
          <p:cNvPr id="2" name="Tekstvak 1"/>
          <p:cNvSpPr txBox="1"/>
          <p:nvPr/>
        </p:nvSpPr>
        <p:spPr>
          <a:xfrm rot="5400000">
            <a:off x="8604270" y="5888056"/>
            <a:ext cx="894797" cy="207749"/>
          </a:xfrm>
          <a:prstGeom prst="rect">
            <a:avLst/>
          </a:prstGeom>
          <a:noFill/>
        </p:spPr>
        <p:txBody>
          <a:bodyPr wrap="none" rtlCol="0">
            <a:spAutoFit/>
          </a:bodyPr>
          <a:lstStyle/>
          <a:p>
            <a:r>
              <a:rPr lang="nl-BE" sz="750">
                <a:solidFill>
                  <a:prstClr val="white"/>
                </a:solidFill>
              </a:rPr>
              <a:t>Hendrik Claessens</a:t>
            </a:r>
          </a:p>
        </p:txBody>
      </p:sp>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603" y="331923"/>
            <a:ext cx="5368999" cy="3290429"/>
          </a:xfrm>
          <a:prstGeom prst="rect">
            <a:avLst/>
          </a:prstGeom>
          <a:effectLst>
            <a:outerShdw blurRad="203200" dist="215900" dir="13500000" algn="br" rotWithShape="0">
              <a:prstClr val="black">
                <a:alpha val="40000"/>
              </a:prstClr>
            </a:outerShdw>
          </a:effectLst>
        </p:spPr>
      </p:pic>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144" y="2852643"/>
            <a:ext cx="4381650" cy="2635161"/>
          </a:xfrm>
          <a:prstGeom prst="rect">
            <a:avLst/>
          </a:prstGeom>
          <a:effectLst>
            <a:outerShdw blurRad="203200" dist="215900" dir="13500000" algn="br" rotWithShape="0">
              <a:prstClr val="black">
                <a:alpha val="40000"/>
              </a:prstClr>
            </a:outerShdw>
          </a:effectLst>
        </p:spPr>
      </p:pic>
      <p:pic>
        <p:nvPicPr>
          <p:cNvPr id="15" name="Afbeelding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671" y="2852643"/>
            <a:ext cx="4364876" cy="2635161"/>
          </a:xfrm>
          <a:prstGeom prst="rect">
            <a:avLst/>
          </a:prstGeom>
          <a:effectLst>
            <a:outerShdw blurRad="203200" dist="215900" dir="13500000" algn="br" rotWithShape="0">
              <a:prstClr val="black">
                <a:alpha val="40000"/>
              </a:prstClr>
            </a:outerShdw>
          </a:effectLst>
        </p:spPr>
      </p:pic>
    </p:spTree>
    <p:extLst>
      <p:ext uri="{BB962C8B-B14F-4D97-AF65-F5344CB8AC3E}">
        <p14:creationId xmlns:p14="http://schemas.microsoft.com/office/powerpoint/2010/main" val="231804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2" name="Rechte verbindingslijn 31"/>
          <p:cNvCxnSpPr/>
          <p:nvPr/>
        </p:nvCxnSpPr>
        <p:spPr>
          <a:xfrm>
            <a:off x="138545" y="581891"/>
            <a:ext cx="390698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kstvak 32"/>
          <p:cNvSpPr txBox="1"/>
          <p:nvPr/>
        </p:nvSpPr>
        <p:spPr>
          <a:xfrm>
            <a:off x="1690797" y="212558"/>
            <a:ext cx="792205" cy="369332"/>
          </a:xfrm>
          <a:prstGeom prst="rect">
            <a:avLst/>
          </a:prstGeom>
          <a:noFill/>
        </p:spPr>
        <p:txBody>
          <a:bodyPr wrap="none" rtlCol="0">
            <a:spAutoFit/>
          </a:bodyPr>
          <a:lstStyle/>
          <a:p>
            <a:r>
              <a:rPr lang="nl-BE" smtClean="0"/>
              <a:t>balans</a:t>
            </a:r>
            <a:endParaRPr lang="nl-BE"/>
          </a:p>
        </p:txBody>
      </p:sp>
      <p:cxnSp>
        <p:nvCxnSpPr>
          <p:cNvPr id="35" name="Rechte verbindingslijn 34"/>
          <p:cNvCxnSpPr>
            <a:stCxn id="33" idx="2"/>
          </p:cNvCxnSpPr>
          <p:nvPr/>
        </p:nvCxnSpPr>
        <p:spPr>
          <a:xfrm flipH="1">
            <a:off x="2086899" y="581890"/>
            <a:ext cx="1" cy="11637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4752108" y="581886"/>
            <a:ext cx="390698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flipH="1">
            <a:off x="6700462" y="581885"/>
            <a:ext cx="1" cy="11637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kstvak 38"/>
          <p:cNvSpPr txBox="1"/>
          <p:nvPr/>
        </p:nvSpPr>
        <p:spPr>
          <a:xfrm>
            <a:off x="5737584" y="212558"/>
            <a:ext cx="1946302" cy="369332"/>
          </a:xfrm>
          <a:prstGeom prst="rect">
            <a:avLst/>
          </a:prstGeom>
          <a:noFill/>
        </p:spPr>
        <p:txBody>
          <a:bodyPr wrap="none" rtlCol="0">
            <a:spAutoFit/>
          </a:bodyPr>
          <a:lstStyle/>
          <a:p>
            <a:r>
              <a:rPr lang="nl-BE" smtClean="0"/>
              <a:t>resultatenrekening</a:t>
            </a:r>
            <a:endParaRPr lang="nl-BE"/>
          </a:p>
        </p:txBody>
      </p:sp>
      <p:sp>
        <p:nvSpPr>
          <p:cNvPr id="40" name="Tekstvak 39"/>
          <p:cNvSpPr txBox="1"/>
          <p:nvPr/>
        </p:nvSpPr>
        <p:spPr>
          <a:xfrm>
            <a:off x="78270" y="286389"/>
            <a:ext cx="288862" cy="307777"/>
          </a:xfrm>
          <a:prstGeom prst="rect">
            <a:avLst/>
          </a:prstGeom>
          <a:noFill/>
        </p:spPr>
        <p:txBody>
          <a:bodyPr wrap="none" rtlCol="0">
            <a:spAutoFit/>
          </a:bodyPr>
          <a:lstStyle/>
          <a:p>
            <a:r>
              <a:rPr lang="nl-BE" sz="1400" smtClean="0"/>
              <a:t>A</a:t>
            </a:r>
            <a:endParaRPr lang="nl-BE" sz="1400"/>
          </a:p>
        </p:txBody>
      </p:sp>
      <p:sp>
        <p:nvSpPr>
          <p:cNvPr id="41" name="Tekstvak 40"/>
          <p:cNvSpPr txBox="1"/>
          <p:nvPr/>
        </p:nvSpPr>
        <p:spPr>
          <a:xfrm>
            <a:off x="3799179" y="286389"/>
            <a:ext cx="277640" cy="307777"/>
          </a:xfrm>
          <a:prstGeom prst="rect">
            <a:avLst/>
          </a:prstGeom>
          <a:noFill/>
        </p:spPr>
        <p:txBody>
          <a:bodyPr wrap="none" rtlCol="0">
            <a:spAutoFit/>
          </a:bodyPr>
          <a:lstStyle/>
          <a:p>
            <a:r>
              <a:rPr lang="nl-BE" sz="1400" smtClean="0"/>
              <a:t>P</a:t>
            </a:r>
            <a:endParaRPr lang="nl-BE" sz="1400"/>
          </a:p>
        </p:txBody>
      </p:sp>
      <p:sp>
        <p:nvSpPr>
          <p:cNvPr id="42" name="Tekstvak 41"/>
          <p:cNvSpPr txBox="1"/>
          <p:nvPr/>
        </p:nvSpPr>
        <p:spPr>
          <a:xfrm>
            <a:off x="4668979" y="286389"/>
            <a:ext cx="276038" cy="307777"/>
          </a:xfrm>
          <a:prstGeom prst="rect">
            <a:avLst/>
          </a:prstGeom>
          <a:noFill/>
        </p:spPr>
        <p:txBody>
          <a:bodyPr wrap="none" rtlCol="0">
            <a:spAutoFit/>
          </a:bodyPr>
          <a:lstStyle/>
          <a:p>
            <a:r>
              <a:rPr lang="nl-BE" sz="1400" smtClean="0"/>
              <a:t>6</a:t>
            </a:r>
            <a:endParaRPr lang="nl-BE" sz="1400"/>
          </a:p>
        </p:txBody>
      </p:sp>
      <p:sp>
        <p:nvSpPr>
          <p:cNvPr id="43" name="Tekstvak 42"/>
          <p:cNvSpPr txBox="1"/>
          <p:nvPr/>
        </p:nvSpPr>
        <p:spPr>
          <a:xfrm>
            <a:off x="8466181" y="286389"/>
            <a:ext cx="276038" cy="307777"/>
          </a:xfrm>
          <a:prstGeom prst="rect">
            <a:avLst/>
          </a:prstGeom>
          <a:noFill/>
        </p:spPr>
        <p:txBody>
          <a:bodyPr wrap="none" rtlCol="0">
            <a:spAutoFit/>
          </a:bodyPr>
          <a:lstStyle/>
          <a:p>
            <a:r>
              <a:rPr lang="nl-BE" sz="1400" smtClean="0"/>
              <a:t>7</a:t>
            </a:r>
            <a:endParaRPr lang="nl-BE" sz="1400"/>
          </a:p>
        </p:txBody>
      </p:sp>
      <p:sp>
        <p:nvSpPr>
          <p:cNvPr id="44" name="Tekstvak 43"/>
          <p:cNvSpPr txBox="1"/>
          <p:nvPr/>
        </p:nvSpPr>
        <p:spPr>
          <a:xfrm>
            <a:off x="2102644" y="778832"/>
            <a:ext cx="2193421" cy="369332"/>
          </a:xfrm>
          <a:prstGeom prst="rect">
            <a:avLst/>
          </a:prstGeom>
          <a:noFill/>
        </p:spPr>
        <p:txBody>
          <a:bodyPr wrap="none" rtlCol="0">
            <a:spAutoFit/>
          </a:bodyPr>
          <a:lstStyle/>
          <a:p>
            <a:r>
              <a:rPr lang="nl-BE" smtClean="0"/>
              <a:t>LEVERANCIERS  </a:t>
            </a:r>
            <a:r>
              <a:rPr lang="nl-BE" b="1" smtClean="0">
                <a:solidFill>
                  <a:srgbClr val="C00000"/>
                </a:solidFill>
              </a:rPr>
              <a:t>1 210</a:t>
            </a:r>
            <a:endParaRPr lang="nl-BE" b="1">
              <a:solidFill>
                <a:srgbClr val="C00000"/>
              </a:solidFill>
            </a:endParaRPr>
          </a:p>
        </p:txBody>
      </p:sp>
      <p:sp>
        <p:nvSpPr>
          <p:cNvPr id="45" name="Tekstvak 44"/>
          <p:cNvSpPr txBox="1"/>
          <p:nvPr/>
        </p:nvSpPr>
        <p:spPr>
          <a:xfrm>
            <a:off x="441722" y="774726"/>
            <a:ext cx="1421608" cy="369332"/>
          </a:xfrm>
          <a:prstGeom prst="rect">
            <a:avLst/>
          </a:prstGeom>
          <a:noFill/>
        </p:spPr>
        <p:txBody>
          <a:bodyPr wrap="none" rtlCol="0">
            <a:spAutoFit/>
          </a:bodyPr>
          <a:lstStyle/>
          <a:p>
            <a:r>
              <a:rPr lang="nl-BE" smtClean="0"/>
              <a:t>T R BTW  </a:t>
            </a:r>
            <a:r>
              <a:rPr lang="nl-BE" b="1" smtClean="0">
                <a:solidFill>
                  <a:srgbClr val="C00000"/>
                </a:solidFill>
              </a:rPr>
              <a:t>210</a:t>
            </a:r>
            <a:endParaRPr lang="nl-BE" b="1">
              <a:solidFill>
                <a:srgbClr val="C00000"/>
              </a:solidFill>
            </a:endParaRPr>
          </a:p>
        </p:txBody>
      </p:sp>
      <p:sp>
        <p:nvSpPr>
          <p:cNvPr id="46" name="Tekstvak 45"/>
          <p:cNvSpPr txBox="1"/>
          <p:nvPr/>
        </p:nvSpPr>
        <p:spPr>
          <a:xfrm>
            <a:off x="4858048" y="778832"/>
            <a:ext cx="1759071" cy="369332"/>
          </a:xfrm>
          <a:prstGeom prst="rect">
            <a:avLst/>
          </a:prstGeom>
          <a:noFill/>
        </p:spPr>
        <p:txBody>
          <a:bodyPr wrap="none" rtlCol="0">
            <a:spAutoFit/>
          </a:bodyPr>
          <a:lstStyle/>
          <a:p>
            <a:r>
              <a:rPr lang="nl-BE" smtClean="0"/>
              <a:t>AANKOOP  </a:t>
            </a:r>
            <a:r>
              <a:rPr lang="nl-BE" b="1" smtClean="0">
                <a:solidFill>
                  <a:srgbClr val="C00000"/>
                </a:solidFill>
              </a:rPr>
              <a:t>1 000</a:t>
            </a:r>
            <a:endParaRPr lang="nl-BE" b="1">
              <a:solidFill>
                <a:srgbClr val="C00000"/>
              </a:solidFill>
            </a:endParaRPr>
          </a:p>
        </p:txBody>
      </p:sp>
    </p:spTree>
    <p:extLst>
      <p:ext uri="{BB962C8B-B14F-4D97-AF65-F5344CB8AC3E}">
        <p14:creationId xmlns:p14="http://schemas.microsoft.com/office/powerpoint/2010/main" val="2972216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2" name="Rechte verbindingslijn 31"/>
          <p:cNvCxnSpPr/>
          <p:nvPr/>
        </p:nvCxnSpPr>
        <p:spPr>
          <a:xfrm>
            <a:off x="138545" y="581891"/>
            <a:ext cx="390698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kstvak 32"/>
          <p:cNvSpPr txBox="1"/>
          <p:nvPr/>
        </p:nvSpPr>
        <p:spPr>
          <a:xfrm>
            <a:off x="1690797" y="212558"/>
            <a:ext cx="792205" cy="369332"/>
          </a:xfrm>
          <a:prstGeom prst="rect">
            <a:avLst/>
          </a:prstGeom>
          <a:noFill/>
        </p:spPr>
        <p:txBody>
          <a:bodyPr wrap="none" rtlCol="0">
            <a:spAutoFit/>
          </a:bodyPr>
          <a:lstStyle/>
          <a:p>
            <a:r>
              <a:rPr lang="nl-BE" smtClean="0"/>
              <a:t>balans</a:t>
            </a:r>
            <a:endParaRPr lang="nl-BE"/>
          </a:p>
        </p:txBody>
      </p:sp>
      <p:cxnSp>
        <p:nvCxnSpPr>
          <p:cNvPr id="35" name="Rechte verbindingslijn 34"/>
          <p:cNvCxnSpPr>
            <a:stCxn id="33" idx="2"/>
          </p:cNvCxnSpPr>
          <p:nvPr/>
        </p:nvCxnSpPr>
        <p:spPr>
          <a:xfrm flipH="1">
            <a:off x="2086899" y="581890"/>
            <a:ext cx="1" cy="11637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4752108" y="581886"/>
            <a:ext cx="390698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flipH="1">
            <a:off x="6700462" y="581885"/>
            <a:ext cx="1" cy="11637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kstvak 38"/>
          <p:cNvSpPr txBox="1"/>
          <p:nvPr/>
        </p:nvSpPr>
        <p:spPr>
          <a:xfrm>
            <a:off x="5737584" y="212558"/>
            <a:ext cx="1946302" cy="369332"/>
          </a:xfrm>
          <a:prstGeom prst="rect">
            <a:avLst/>
          </a:prstGeom>
          <a:noFill/>
        </p:spPr>
        <p:txBody>
          <a:bodyPr wrap="none" rtlCol="0">
            <a:spAutoFit/>
          </a:bodyPr>
          <a:lstStyle/>
          <a:p>
            <a:r>
              <a:rPr lang="nl-BE" smtClean="0"/>
              <a:t>resultatenrekening</a:t>
            </a:r>
            <a:endParaRPr lang="nl-BE"/>
          </a:p>
        </p:txBody>
      </p:sp>
      <p:sp>
        <p:nvSpPr>
          <p:cNvPr id="40" name="Tekstvak 39"/>
          <p:cNvSpPr txBox="1"/>
          <p:nvPr/>
        </p:nvSpPr>
        <p:spPr>
          <a:xfrm>
            <a:off x="78270" y="286389"/>
            <a:ext cx="288862" cy="307777"/>
          </a:xfrm>
          <a:prstGeom prst="rect">
            <a:avLst/>
          </a:prstGeom>
          <a:noFill/>
        </p:spPr>
        <p:txBody>
          <a:bodyPr wrap="none" rtlCol="0">
            <a:spAutoFit/>
          </a:bodyPr>
          <a:lstStyle/>
          <a:p>
            <a:r>
              <a:rPr lang="nl-BE" sz="1400" smtClean="0"/>
              <a:t>A</a:t>
            </a:r>
            <a:endParaRPr lang="nl-BE" sz="1400"/>
          </a:p>
        </p:txBody>
      </p:sp>
      <p:sp>
        <p:nvSpPr>
          <p:cNvPr id="41" name="Tekstvak 40"/>
          <p:cNvSpPr txBox="1"/>
          <p:nvPr/>
        </p:nvSpPr>
        <p:spPr>
          <a:xfrm>
            <a:off x="3799179" y="286389"/>
            <a:ext cx="277640" cy="307777"/>
          </a:xfrm>
          <a:prstGeom prst="rect">
            <a:avLst/>
          </a:prstGeom>
          <a:noFill/>
        </p:spPr>
        <p:txBody>
          <a:bodyPr wrap="none" rtlCol="0">
            <a:spAutoFit/>
          </a:bodyPr>
          <a:lstStyle/>
          <a:p>
            <a:r>
              <a:rPr lang="nl-BE" sz="1400" smtClean="0"/>
              <a:t>P</a:t>
            </a:r>
            <a:endParaRPr lang="nl-BE" sz="1400"/>
          </a:p>
        </p:txBody>
      </p:sp>
      <p:sp>
        <p:nvSpPr>
          <p:cNvPr id="42" name="Tekstvak 41"/>
          <p:cNvSpPr txBox="1"/>
          <p:nvPr/>
        </p:nvSpPr>
        <p:spPr>
          <a:xfrm>
            <a:off x="4668979" y="286389"/>
            <a:ext cx="276038" cy="307777"/>
          </a:xfrm>
          <a:prstGeom prst="rect">
            <a:avLst/>
          </a:prstGeom>
          <a:noFill/>
        </p:spPr>
        <p:txBody>
          <a:bodyPr wrap="none" rtlCol="0">
            <a:spAutoFit/>
          </a:bodyPr>
          <a:lstStyle/>
          <a:p>
            <a:r>
              <a:rPr lang="nl-BE" sz="1400" smtClean="0"/>
              <a:t>6</a:t>
            </a:r>
            <a:endParaRPr lang="nl-BE" sz="1400"/>
          </a:p>
        </p:txBody>
      </p:sp>
      <p:sp>
        <p:nvSpPr>
          <p:cNvPr id="43" name="Tekstvak 42"/>
          <p:cNvSpPr txBox="1"/>
          <p:nvPr/>
        </p:nvSpPr>
        <p:spPr>
          <a:xfrm>
            <a:off x="8466181" y="286389"/>
            <a:ext cx="276038" cy="307777"/>
          </a:xfrm>
          <a:prstGeom prst="rect">
            <a:avLst/>
          </a:prstGeom>
          <a:noFill/>
        </p:spPr>
        <p:txBody>
          <a:bodyPr wrap="none" rtlCol="0">
            <a:spAutoFit/>
          </a:bodyPr>
          <a:lstStyle/>
          <a:p>
            <a:r>
              <a:rPr lang="nl-BE" sz="1400" smtClean="0"/>
              <a:t>7</a:t>
            </a:r>
            <a:endParaRPr lang="nl-BE" sz="1400"/>
          </a:p>
        </p:txBody>
      </p:sp>
      <p:cxnSp>
        <p:nvCxnSpPr>
          <p:cNvPr id="48" name="Rechte verbindingslijn 47"/>
          <p:cNvCxnSpPr/>
          <p:nvPr/>
        </p:nvCxnSpPr>
        <p:spPr>
          <a:xfrm>
            <a:off x="279896" y="969818"/>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a:off x="1070148" y="969818"/>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kstvak 51"/>
          <p:cNvSpPr txBox="1"/>
          <p:nvPr/>
        </p:nvSpPr>
        <p:spPr>
          <a:xfrm>
            <a:off x="461201" y="609782"/>
            <a:ext cx="1368708" cy="369332"/>
          </a:xfrm>
          <a:prstGeom prst="rect">
            <a:avLst/>
          </a:prstGeom>
          <a:noFill/>
        </p:spPr>
        <p:txBody>
          <a:bodyPr wrap="none" rtlCol="0">
            <a:spAutoFit/>
          </a:bodyPr>
          <a:lstStyle/>
          <a:p>
            <a:r>
              <a:rPr lang="nl-BE" smtClean="0"/>
              <a:t>411 T R BTW</a:t>
            </a:r>
            <a:endParaRPr lang="nl-BE" b="1">
              <a:solidFill>
                <a:srgbClr val="C00000"/>
              </a:solidFill>
            </a:endParaRPr>
          </a:p>
        </p:txBody>
      </p:sp>
      <p:sp>
        <p:nvSpPr>
          <p:cNvPr id="53" name="Tekstvak 52"/>
          <p:cNvSpPr txBox="1"/>
          <p:nvPr/>
        </p:nvSpPr>
        <p:spPr>
          <a:xfrm>
            <a:off x="453788" y="985434"/>
            <a:ext cx="535724" cy="369332"/>
          </a:xfrm>
          <a:prstGeom prst="rect">
            <a:avLst/>
          </a:prstGeom>
          <a:noFill/>
        </p:spPr>
        <p:txBody>
          <a:bodyPr wrap="none" rtlCol="0">
            <a:spAutoFit/>
          </a:bodyPr>
          <a:lstStyle/>
          <a:p>
            <a:r>
              <a:rPr lang="nl-BE" b="1" smtClean="0">
                <a:solidFill>
                  <a:srgbClr val="C00000"/>
                </a:solidFill>
              </a:rPr>
              <a:t>210</a:t>
            </a:r>
            <a:endParaRPr lang="nl-BE" b="1">
              <a:solidFill>
                <a:srgbClr val="C00000"/>
              </a:solidFill>
            </a:endParaRPr>
          </a:p>
        </p:txBody>
      </p:sp>
      <p:sp>
        <p:nvSpPr>
          <p:cNvPr id="54" name="Tekstvak 53"/>
          <p:cNvSpPr txBox="1"/>
          <p:nvPr/>
        </p:nvSpPr>
        <p:spPr>
          <a:xfrm>
            <a:off x="2274470" y="636824"/>
            <a:ext cx="1970604" cy="369332"/>
          </a:xfrm>
          <a:prstGeom prst="rect">
            <a:avLst/>
          </a:prstGeom>
          <a:noFill/>
        </p:spPr>
        <p:txBody>
          <a:bodyPr wrap="none" rtlCol="0">
            <a:spAutoFit/>
          </a:bodyPr>
          <a:lstStyle/>
          <a:p>
            <a:r>
              <a:rPr lang="nl-BE" smtClean="0"/>
              <a:t>440 LEVERANCIERS</a:t>
            </a:r>
            <a:endParaRPr lang="nl-BE" b="1">
              <a:solidFill>
                <a:srgbClr val="C00000"/>
              </a:solidFill>
            </a:endParaRPr>
          </a:p>
        </p:txBody>
      </p:sp>
      <p:sp>
        <p:nvSpPr>
          <p:cNvPr id="55" name="Tekstvak 54"/>
          <p:cNvSpPr txBox="1"/>
          <p:nvPr/>
        </p:nvSpPr>
        <p:spPr>
          <a:xfrm>
            <a:off x="3182705" y="1006156"/>
            <a:ext cx="705642" cy="646331"/>
          </a:xfrm>
          <a:prstGeom prst="rect">
            <a:avLst/>
          </a:prstGeom>
          <a:noFill/>
        </p:spPr>
        <p:txBody>
          <a:bodyPr wrap="none" rtlCol="0">
            <a:spAutoFit/>
          </a:bodyPr>
          <a:lstStyle/>
          <a:p>
            <a:r>
              <a:rPr lang="nl-BE" b="1">
                <a:solidFill>
                  <a:srgbClr val="C00000"/>
                </a:solidFill>
              </a:rPr>
              <a:t>1 210</a:t>
            </a:r>
          </a:p>
          <a:p>
            <a:endParaRPr lang="nl-BE"/>
          </a:p>
        </p:txBody>
      </p:sp>
      <p:sp>
        <p:nvSpPr>
          <p:cNvPr id="56" name="Tekstvak 55"/>
          <p:cNvSpPr txBox="1"/>
          <p:nvPr/>
        </p:nvSpPr>
        <p:spPr>
          <a:xfrm>
            <a:off x="4906495" y="612982"/>
            <a:ext cx="1589153" cy="369332"/>
          </a:xfrm>
          <a:prstGeom prst="rect">
            <a:avLst/>
          </a:prstGeom>
          <a:noFill/>
        </p:spPr>
        <p:txBody>
          <a:bodyPr wrap="none" rtlCol="0">
            <a:spAutoFit/>
          </a:bodyPr>
          <a:lstStyle/>
          <a:p>
            <a:r>
              <a:rPr lang="nl-BE" smtClean="0"/>
              <a:t>604  AANKOOP</a:t>
            </a:r>
            <a:endParaRPr lang="nl-BE" b="1">
              <a:solidFill>
                <a:srgbClr val="C00000"/>
              </a:solidFill>
            </a:endParaRPr>
          </a:p>
        </p:txBody>
      </p:sp>
      <p:sp>
        <p:nvSpPr>
          <p:cNvPr id="57" name="Tekstvak 56"/>
          <p:cNvSpPr txBox="1"/>
          <p:nvPr/>
        </p:nvSpPr>
        <p:spPr>
          <a:xfrm>
            <a:off x="4885273" y="1001130"/>
            <a:ext cx="705642" cy="369332"/>
          </a:xfrm>
          <a:prstGeom prst="rect">
            <a:avLst/>
          </a:prstGeom>
          <a:noFill/>
        </p:spPr>
        <p:txBody>
          <a:bodyPr wrap="none" rtlCol="0">
            <a:spAutoFit/>
          </a:bodyPr>
          <a:lstStyle/>
          <a:p>
            <a:r>
              <a:rPr lang="nl-BE" b="1">
                <a:solidFill>
                  <a:srgbClr val="C00000"/>
                </a:solidFill>
              </a:rPr>
              <a:t>1 </a:t>
            </a:r>
            <a:r>
              <a:rPr lang="nl-BE" b="1" smtClean="0">
                <a:solidFill>
                  <a:srgbClr val="C00000"/>
                </a:solidFill>
              </a:rPr>
              <a:t>000</a:t>
            </a:r>
            <a:endParaRPr lang="nl-BE" b="1">
              <a:solidFill>
                <a:srgbClr val="C00000"/>
              </a:solidFill>
            </a:endParaRPr>
          </a:p>
        </p:txBody>
      </p:sp>
      <p:cxnSp>
        <p:nvCxnSpPr>
          <p:cNvPr id="58" name="Rechte verbindingslijn 57"/>
          <p:cNvCxnSpPr/>
          <p:nvPr/>
        </p:nvCxnSpPr>
        <p:spPr>
          <a:xfrm>
            <a:off x="2363170" y="969818"/>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a:off x="3153422" y="969818"/>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a:off x="4843842" y="969818"/>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p:nvCxnSpPr>
        <p:spPr>
          <a:xfrm>
            <a:off x="5634094" y="969818"/>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692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2" name="Rechte verbindingslijn 31"/>
          <p:cNvCxnSpPr/>
          <p:nvPr/>
        </p:nvCxnSpPr>
        <p:spPr>
          <a:xfrm>
            <a:off x="138545" y="581891"/>
            <a:ext cx="390698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kstvak 32"/>
          <p:cNvSpPr txBox="1"/>
          <p:nvPr/>
        </p:nvSpPr>
        <p:spPr>
          <a:xfrm>
            <a:off x="1690797" y="212558"/>
            <a:ext cx="792205" cy="369332"/>
          </a:xfrm>
          <a:prstGeom prst="rect">
            <a:avLst/>
          </a:prstGeom>
          <a:noFill/>
        </p:spPr>
        <p:txBody>
          <a:bodyPr wrap="none" rtlCol="0">
            <a:spAutoFit/>
          </a:bodyPr>
          <a:lstStyle/>
          <a:p>
            <a:r>
              <a:rPr lang="nl-BE" smtClean="0"/>
              <a:t>balans</a:t>
            </a:r>
            <a:endParaRPr lang="nl-BE"/>
          </a:p>
        </p:txBody>
      </p:sp>
      <p:cxnSp>
        <p:nvCxnSpPr>
          <p:cNvPr id="35" name="Rechte verbindingslijn 34"/>
          <p:cNvCxnSpPr>
            <a:stCxn id="33" idx="2"/>
          </p:cNvCxnSpPr>
          <p:nvPr/>
        </p:nvCxnSpPr>
        <p:spPr>
          <a:xfrm flipH="1">
            <a:off x="2086899" y="581890"/>
            <a:ext cx="1" cy="11637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4752108" y="581886"/>
            <a:ext cx="390698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flipH="1">
            <a:off x="6700462" y="581885"/>
            <a:ext cx="1" cy="11637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kstvak 38"/>
          <p:cNvSpPr txBox="1"/>
          <p:nvPr/>
        </p:nvSpPr>
        <p:spPr>
          <a:xfrm>
            <a:off x="5737584" y="212558"/>
            <a:ext cx="1946302" cy="369332"/>
          </a:xfrm>
          <a:prstGeom prst="rect">
            <a:avLst/>
          </a:prstGeom>
          <a:noFill/>
        </p:spPr>
        <p:txBody>
          <a:bodyPr wrap="none" rtlCol="0">
            <a:spAutoFit/>
          </a:bodyPr>
          <a:lstStyle/>
          <a:p>
            <a:r>
              <a:rPr lang="nl-BE" smtClean="0"/>
              <a:t>resultatenrekening</a:t>
            </a:r>
            <a:endParaRPr lang="nl-BE"/>
          </a:p>
        </p:txBody>
      </p:sp>
      <p:sp>
        <p:nvSpPr>
          <p:cNvPr id="40" name="Tekstvak 39"/>
          <p:cNvSpPr txBox="1"/>
          <p:nvPr/>
        </p:nvSpPr>
        <p:spPr>
          <a:xfrm>
            <a:off x="78270" y="286389"/>
            <a:ext cx="288862" cy="307777"/>
          </a:xfrm>
          <a:prstGeom prst="rect">
            <a:avLst/>
          </a:prstGeom>
          <a:noFill/>
        </p:spPr>
        <p:txBody>
          <a:bodyPr wrap="none" rtlCol="0">
            <a:spAutoFit/>
          </a:bodyPr>
          <a:lstStyle/>
          <a:p>
            <a:r>
              <a:rPr lang="nl-BE" sz="1400" smtClean="0"/>
              <a:t>A</a:t>
            </a:r>
            <a:endParaRPr lang="nl-BE" sz="1400"/>
          </a:p>
        </p:txBody>
      </p:sp>
      <p:sp>
        <p:nvSpPr>
          <p:cNvPr id="41" name="Tekstvak 40"/>
          <p:cNvSpPr txBox="1"/>
          <p:nvPr/>
        </p:nvSpPr>
        <p:spPr>
          <a:xfrm>
            <a:off x="3799179" y="286389"/>
            <a:ext cx="277640" cy="307777"/>
          </a:xfrm>
          <a:prstGeom prst="rect">
            <a:avLst/>
          </a:prstGeom>
          <a:noFill/>
        </p:spPr>
        <p:txBody>
          <a:bodyPr wrap="none" rtlCol="0">
            <a:spAutoFit/>
          </a:bodyPr>
          <a:lstStyle/>
          <a:p>
            <a:r>
              <a:rPr lang="nl-BE" sz="1400" smtClean="0"/>
              <a:t>P</a:t>
            </a:r>
            <a:endParaRPr lang="nl-BE" sz="1400"/>
          </a:p>
        </p:txBody>
      </p:sp>
      <p:sp>
        <p:nvSpPr>
          <p:cNvPr id="42" name="Tekstvak 41"/>
          <p:cNvSpPr txBox="1"/>
          <p:nvPr/>
        </p:nvSpPr>
        <p:spPr>
          <a:xfrm>
            <a:off x="4668979" y="286389"/>
            <a:ext cx="276038" cy="307777"/>
          </a:xfrm>
          <a:prstGeom prst="rect">
            <a:avLst/>
          </a:prstGeom>
          <a:noFill/>
        </p:spPr>
        <p:txBody>
          <a:bodyPr wrap="none" rtlCol="0">
            <a:spAutoFit/>
          </a:bodyPr>
          <a:lstStyle/>
          <a:p>
            <a:r>
              <a:rPr lang="nl-BE" sz="1400" smtClean="0"/>
              <a:t>6</a:t>
            </a:r>
            <a:endParaRPr lang="nl-BE" sz="1400"/>
          </a:p>
        </p:txBody>
      </p:sp>
      <p:sp>
        <p:nvSpPr>
          <p:cNvPr id="43" name="Tekstvak 42"/>
          <p:cNvSpPr txBox="1"/>
          <p:nvPr/>
        </p:nvSpPr>
        <p:spPr>
          <a:xfrm>
            <a:off x="8466181" y="286389"/>
            <a:ext cx="276038" cy="307777"/>
          </a:xfrm>
          <a:prstGeom prst="rect">
            <a:avLst/>
          </a:prstGeom>
          <a:noFill/>
        </p:spPr>
        <p:txBody>
          <a:bodyPr wrap="none" rtlCol="0">
            <a:spAutoFit/>
          </a:bodyPr>
          <a:lstStyle/>
          <a:p>
            <a:r>
              <a:rPr lang="nl-BE" sz="1400" smtClean="0"/>
              <a:t>7</a:t>
            </a:r>
            <a:endParaRPr lang="nl-BE" sz="1400"/>
          </a:p>
        </p:txBody>
      </p:sp>
      <p:cxnSp>
        <p:nvCxnSpPr>
          <p:cNvPr id="48" name="Rechte verbindingslijn 47"/>
          <p:cNvCxnSpPr/>
          <p:nvPr/>
        </p:nvCxnSpPr>
        <p:spPr>
          <a:xfrm>
            <a:off x="279896" y="969818"/>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a:off x="1070148" y="969818"/>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kstvak 50"/>
          <p:cNvSpPr txBox="1"/>
          <p:nvPr/>
        </p:nvSpPr>
        <p:spPr>
          <a:xfrm>
            <a:off x="1829909" y="3344571"/>
            <a:ext cx="5492209" cy="1200329"/>
          </a:xfrm>
          <a:prstGeom prst="rect">
            <a:avLst/>
          </a:prstGeom>
          <a:noFill/>
        </p:spPr>
        <p:txBody>
          <a:bodyPr wrap="none" rtlCol="0">
            <a:spAutoFit/>
          </a:bodyPr>
          <a:lstStyle/>
          <a:p>
            <a:r>
              <a:rPr lang="nl-BE" sz="2400" smtClean="0"/>
              <a:t>604  Aankoop		1 000</a:t>
            </a:r>
          </a:p>
          <a:p>
            <a:r>
              <a:rPr lang="nl-BE" sz="2400" smtClean="0"/>
              <a:t>411  T R BTW 		   210</a:t>
            </a:r>
          </a:p>
          <a:p>
            <a:r>
              <a:rPr lang="nl-BE" sz="2400" smtClean="0"/>
              <a:t>440  @ Leveranciers			1 210</a:t>
            </a:r>
            <a:endParaRPr lang="nl-BE" sz="2400"/>
          </a:p>
        </p:txBody>
      </p:sp>
      <p:sp>
        <p:nvSpPr>
          <p:cNvPr id="52" name="Tekstvak 51"/>
          <p:cNvSpPr txBox="1"/>
          <p:nvPr/>
        </p:nvSpPr>
        <p:spPr>
          <a:xfrm>
            <a:off x="461201" y="609782"/>
            <a:ext cx="1368708" cy="369332"/>
          </a:xfrm>
          <a:prstGeom prst="rect">
            <a:avLst/>
          </a:prstGeom>
          <a:noFill/>
        </p:spPr>
        <p:txBody>
          <a:bodyPr wrap="none" rtlCol="0">
            <a:spAutoFit/>
          </a:bodyPr>
          <a:lstStyle/>
          <a:p>
            <a:r>
              <a:rPr lang="nl-BE" smtClean="0"/>
              <a:t>411 T R BTW</a:t>
            </a:r>
            <a:endParaRPr lang="nl-BE" b="1">
              <a:solidFill>
                <a:srgbClr val="C00000"/>
              </a:solidFill>
            </a:endParaRPr>
          </a:p>
        </p:txBody>
      </p:sp>
      <p:sp>
        <p:nvSpPr>
          <p:cNvPr id="53" name="Tekstvak 52"/>
          <p:cNvSpPr txBox="1"/>
          <p:nvPr/>
        </p:nvSpPr>
        <p:spPr>
          <a:xfrm>
            <a:off x="453788" y="985434"/>
            <a:ext cx="535724" cy="369332"/>
          </a:xfrm>
          <a:prstGeom prst="rect">
            <a:avLst/>
          </a:prstGeom>
          <a:noFill/>
        </p:spPr>
        <p:txBody>
          <a:bodyPr wrap="none" rtlCol="0">
            <a:spAutoFit/>
          </a:bodyPr>
          <a:lstStyle/>
          <a:p>
            <a:r>
              <a:rPr lang="nl-BE" b="1" smtClean="0">
                <a:solidFill>
                  <a:srgbClr val="C00000"/>
                </a:solidFill>
              </a:rPr>
              <a:t>210</a:t>
            </a:r>
            <a:endParaRPr lang="nl-BE" b="1">
              <a:solidFill>
                <a:srgbClr val="C00000"/>
              </a:solidFill>
            </a:endParaRPr>
          </a:p>
        </p:txBody>
      </p:sp>
      <p:sp>
        <p:nvSpPr>
          <p:cNvPr id="54" name="Tekstvak 53"/>
          <p:cNvSpPr txBox="1"/>
          <p:nvPr/>
        </p:nvSpPr>
        <p:spPr>
          <a:xfrm>
            <a:off x="2274470" y="636824"/>
            <a:ext cx="1970604" cy="369332"/>
          </a:xfrm>
          <a:prstGeom prst="rect">
            <a:avLst/>
          </a:prstGeom>
          <a:noFill/>
        </p:spPr>
        <p:txBody>
          <a:bodyPr wrap="none" rtlCol="0">
            <a:spAutoFit/>
          </a:bodyPr>
          <a:lstStyle/>
          <a:p>
            <a:r>
              <a:rPr lang="nl-BE" smtClean="0"/>
              <a:t>440 LEVERANCIERS</a:t>
            </a:r>
            <a:endParaRPr lang="nl-BE" b="1">
              <a:solidFill>
                <a:srgbClr val="C00000"/>
              </a:solidFill>
            </a:endParaRPr>
          </a:p>
        </p:txBody>
      </p:sp>
      <p:sp>
        <p:nvSpPr>
          <p:cNvPr id="55" name="Tekstvak 54"/>
          <p:cNvSpPr txBox="1"/>
          <p:nvPr/>
        </p:nvSpPr>
        <p:spPr>
          <a:xfrm>
            <a:off x="3182705" y="1006156"/>
            <a:ext cx="705642" cy="646331"/>
          </a:xfrm>
          <a:prstGeom prst="rect">
            <a:avLst/>
          </a:prstGeom>
          <a:noFill/>
        </p:spPr>
        <p:txBody>
          <a:bodyPr wrap="none" rtlCol="0">
            <a:spAutoFit/>
          </a:bodyPr>
          <a:lstStyle/>
          <a:p>
            <a:r>
              <a:rPr lang="nl-BE" b="1">
                <a:solidFill>
                  <a:srgbClr val="C00000"/>
                </a:solidFill>
              </a:rPr>
              <a:t>1 210</a:t>
            </a:r>
          </a:p>
          <a:p>
            <a:endParaRPr lang="nl-BE"/>
          </a:p>
        </p:txBody>
      </p:sp>
      <p:sp>
        <p:nvSpPr>
          <p:cNvPr id="56" name="Tekstvak 55"/>
          <p:cNvSpPr txBox="1"/>
          <p:nvPr/>
        </p:nvSpPr>
        <p:spPr>
          <a:xfrm>
            <a:off x="4906495" y="612982"/>
            <a:ext cx="1589153" cy="369332"/>
          </a:xfrm>
          <a:prstGeom prst="rect">
            <a:avLst/>
          </a:prstGeom>
          <a:noFill/>
        </p:spPr>
        <p:txBody>
          <a:bodyPr wrap="none" rtlCol="0">
            <a:spAutoFit/>
          </a:bodyPr>
          <a:lstStyle/>
          <a:p>
            <a:r>
              <a:rPr lang="nl-BE" smtClean="0"/>
              <a:t>604  AANKOOP</a:t>
            </a:r>
            <a:endParaRPr lang="nl-BE" b="1">
              <a:solidFill>
                <a:srgbClr val="C00000"/>
              </a:solidFill>
            </a:endParaRPr>
          </a:p>
        </p:txBody>
      </p:sp>
      <p:sp>
        <p:nvSpPr>
          <p:cNvPr id="57" name="Tekstvak 56"/>
          <p:cNvSpPr txBox="1"/>
          <p:nvPr/>
        </p:nvSpPr>
        <p:spPr>
          <a:xfrm>
            <a:off x="4885273" y="1001130"/>
            <a:ext cx="705642" cy="369332"/>
          </a:xfrm>
          <a:prstGeom prst="rect">
            <a:avLst/>
          </a:prstGeom>
          <a:noFill/>
        </p:spPr>
        <p:txBody>
          <a:bodyPr wrap="none" rtlCol="0">
            <a:spAutoFit/>
          </a:bodyPr>
          <a:lstStyle/>
          <a:p>
            <a:r>
              <a:rPr lang="nl-BE" b="1">
                <a:solidFill>
                  <a:srgbClr val="C00000"/>
                </a:solidFill>
              </a:rPr>
              <a:t>1 </a:t>
            </a:r>
            <a:r>
              <a:rPr lang="nl-BE" b="1" smtClean="0">
                <a:solidFill>
                  <a:srgbClr val="C00000"/>
                </a:solidFill>
              </a:rPr>
              <a:t>000</a:t>
            </a:r>
            <a:endParaRPr lang="nl-BE" b="1">
              <a:solidFill>
                <a:srgbClr val="C00000"/>
              </a:solidFill>
            </a:endParaRPr>
          </a:p>
        </p:txBody>
      </p:sp>
      <p:cxnSp>
        <p:nvCxnSpPr>
          <p:cNvPr id="58" name="Rechte verbindingslijn 57"/>
          <p:cNvCxnSpPr/>
          <p:nvPr/>
        </p:nvCxnSpPr>
        <p:spPr>
          <a:xfrm>
            <a:off x="2363170" y="969818"/>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a:off x="3153422" y="969818"/>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a:off x="4843842" y="969818"/>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p:nvCxnSpPr>
        <p:spPr>
          <a:xfrm>
            <a:off x="5634094" y="969818"/>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469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8" name="Rechte verbindingslijn 47"/>
          <p:cNvCxnSpPr/>
          <p:nvPr/>
        </p:nvCxnSpPr>
        <p:spPr>
          <a:xfrm>
            <a:off x="279896" y="1773384"/>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a:off x="1070148" y="1773384"/>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kstvak 50"/>
          <p:cNvSpPr txBox="1"/>
          <p:nvPr/>
        </p:nvSpPr>
        <p:spPr>
          <a:xfrm>
            <a:off x="1829909" y="3344571"/>
            <a:ext cx="5492209" cy="1200329"/>
          </a:xfrm>
          <a:prstGeom prst="rect">
            <a:avLst/>
          </a:prstGeom>
          <a:noFill/>
        </p:spPr>
        <p:txBody>
          <a:bodyPr wrap="none" rtlCol="0">
            <a:spAutoFit/>
          </a:bodyPr>
          <a:lstStyle/>
          <a:p>
            <a:r>
              <a:rPr lang="nl-BE" sz="2400" smtClean="0"/>
              <a:t>604  Aankoop		1 000</a:t>
            </a:r>
          </a:p>
          <a:p>
            <a:r>
              <a:rPr lang="nl-BE" sz="2400" smtClean="0"/>
              <a:t>411  T R BTW 		   210</a:t>
            </a:r>
          </a:p>
          <a:p>
            <a:r>
              <a:rPr lang="nl-BE" sz="2400" smtClean="0"/>
              <a:t>440  @ Leveranciers			1 210</a:t>
            </a:r>
            <a:endParaRPr lang="nl-BE" sz="2400"/>
          </a:p>
        </p:txBody>
      </p:sp>
      <p:sp>
        <p:nvSpPr>
          <p:cNvPr id="52" name="Tekstvak 51"/>
          <p:cNvSpPr txBox="1"/>
          <p:nvPr/>
        </p:nvSpPr>
        <p:spPr>
          <a:xfrm>
            <a:off x="461201" y="1413348"/>
            <a:ext cx="1368708" cy="369332"/>
          </a:xfrm>
          <a:prstGeom prst="rect">
            <a:avLst/>
          </a:prstGeom>
          <a:noFill/>
        </p:spPr>
        <p:txBody>
          <a:bodyPr wrap="none" rtlCol="0">
            <a:spAutoFit/>
          </a:bodyPr>
          <a:lstStyle/>
          <a:p>
            <a:r>
              <a:rPr lang="nl-BE" smtClean="0"/>
              <a:t>411 T R BTW</a:t>
            </a:r>
            <a:endParaRPr lang="nl-BE" b="1">
              <a:solidFill>
                <a:srgbClr val="C00000"/>
              </a:solidFill>
            </a:endParaRPr>
          </a:p>
        </p:txBody>
      </p:sp>
      <p:sp>
        <p:nvSpPr>
          <p:cNvPr id="53" name="Tekstvak 52"/>
          <p:cNvSpPr txBox="1"/>
          <p:nvPr/>
        </p:nvSpPr>
        <p:spPr>
          <a:xfrm>
            <a:off x="453788" y="1789000"/>
            <a:ext cx="535724" cy="369332"/>
          </a:xfrm>
          <a:prstGeom prst="rect">
            <a:avLst/>
          </a:prstGeom>
          <a:noFill/>
        </p:spPr>
        <p:txBody>
          <a:bodyPr wrap="none" rtlCol="0">
            <a:spAutoFit/>
          </a:bodyPr>
          <a:lstStyle/>
          <a:p>
            <a:r>
              <a:rPr lang="nl-BE" b="1" smtClean="0">
                <a:solidFill>
                  <a:srgbClr val="C00000"/>
                </a:solidFill>
              </a:rPr>
              <a:t>210</a:t>
            </a:r>
            <a:endParaRPr lang="nl-BE" b="1">
              <a:solidFill>
                <a:srgbClr val="C00000"/>
              </a:solidFill>
            </a:endParaRPr>
          </a:p>
        </p:txBody>
      </p:sp>
      <p:sp>
        <p:nvSpPr>
          <p:cNvPr id="54" name="Tekstvak 53"/>
          <p:cNvSpPr txBox="1"/>
          <p:nvPr/>
        </p:nvSpPr>
        <p:spPr>
          <a:xfrm>
            <a:off x="2274470" y="1440390"/>
            <a:ext cx="1970604" cy="369332"/>
          </a:xfrm>
          <a:prstGeom prst="rect">
            <a:avLst/>
          </a:prstGeom>
          <a:noFill/>
        </p:spPr>
        <p:txBody>
          <a:bodyPr wrap="none" rtlCol="0">
            <a:spAutoFit/>
          </a:bodyPr>
          <a:lstStyle/>
          <a:p>
            <a:r>
              <a:rPr lang="nl-BE" smtClean="0"/>
              <a:t>440 LEVERANCIERS</a:t>
            </a:r>
            <a:endParaRPr lang="nl-BE" b="1">
              <a:solidFill>
                <a:srgbClr val="C00000"/>
              </a:solidFill>
            </a:endParaRPr>
          </a:p>
        </p:txBody>
      </p:sp>
      <p:sp>
        <p:nvSpPr>
          <p:cNvPr id="55" name="Tekstvak 54"/>
          <p:cNvSpPr txBox="1"/>
          <p:nvPr/>
        </p:nvSpPr>
        <p:spPr>
          <a:xfrm>
            <a:off x="3182705" y="1809722"/>
            <a:ext cx="705642" cy="646331"/>
          </a:xfrm>
          <a:prstGeom prst="rect">
            <a:avLst/>
          </a:prstGeom>
          <a:noFill/>
        </p:spPr>
        <p:txBody>
          <a:bodyPr wrap="none" rtlCol="0">
            <a:spAutoFit/>
          </a:bodyPr>
          <a:lstStyle/>
          <a:p>
            <a:r>
              <a:rPr lang="nl-BE" b="1">
                <a:solidFill>
                  <a:srgbClr val="C00000"/>
                </a:solidFill>
              </a:rPr>
              <a:t>1 210</a:t>
            </a:r>
          </a:p>
          <a:p>
            <a:endParaRPr lang="nl-BE"/>
          </a:p>
        </p:txBody>
      </p:sp>
      <p:sp>
        <p:nvSpPr>
          <p:cNvPr id="56" name="Tekstvak 55"/>
          <p:cNvSpPr txBox="1"/>
          <p:nvPr/>
        </p:nvSpPr>
        <p:spPr>
          <a:xfrm>
            <a:off x="4906495" y="1416548"/>
            <a:ext cx="1589153" cy="369332"/>
          </a:xfrm>
          <a:prstGeom prst="rect">
            <a:avLst/>
          </a:prstGeom>
          <a:noFill/>
        </p:spPr>
        <p:txBody>
          <a:bodyPr wrap="none" rtlCol="0">
            <a:spAutoFit/>
          </a:bodyPr>
          <a:lstStyle/>
          <a:p>
            <a:r>
              <a:rPr lang="nl-BE" smtClean="0"/>
              <a:t>604  AANKOOP</a:t>
            </a:r>
            <a:endParaRPr lang="nl-BE" b="1">
              <a:solidFill>
                <a:srgbClr val="C00000"/>
              </a:solidFill>
            </a:endParaRPr>
          </a:p>
        </p:txBody>
      </p:sp>
      <p:sp>
        <p:nvSpPr>
          <p:cNvPr id="57" name="Tekstvak 56"/>
          <p:cNvSpPr txBox="1"/>
          <p:nvPr/>
        </p:nvSpPr>
        <p:spPr>
          <a:xfrm>
            <a:off x="4885273" y="1804696"/>
            <a:ext cx="705642" cy="369332"/>
          </a:xfrm>
          <a:prstGeom prst="rect">
            <a:avLst/>
          </a:prstGeom>
          <a:noFill/>
        </p:spPr>
        <p:txBody>
          <a:bodyPr wrap="none" rtlCol="0">
            <a:spAutoFit/>
          </a:bodyPr>
          <a:lstStyle/>
          <a:p>
            <a:r>
              <a:rPr lang="nl-BE" b="1">
                <a:solidFill>
                  <a:srgbClr val="C00000"/>
                </a:solidFill>
              </a:rPr>
              <a:t>1 </a:t>
            </a:r>
            <a:r>
              <a:rPr lang="nl-BE" b="1" smtClean="0">
                <a:solidFill>
                  <a:srgbClr val="C00000"/>
                </a:solidFill>
              </a:rPr>
              <a:t>000</a:t>
            </a:r>
            <a:endParaRPr lang="nl-BE" b="1">
              <a:solidFill>
                <a:srgbClr val="C00000"/>
              </a:solidFill>
            </a:endParaRPr>
          </a:p>
        </p:txBody>
      </p:sp>
      <p:cxnSp>
        <p:nvCxnSpPr>
          <p:cNvPr id="58" name="Rechte verbindingslijn 57"/>
          <p:cNvCxnSpPr/>
          <p:nvPr/>
        </p:nvCxnSpPr>
        <p:spPr>
          <a:xfrm>
            <a:off x="2363170" y="1773384"/>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a:off x="3153422" y="1773384"/>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a:off x="4843842" y="1773384"/>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p:nvCxnSpPr>
        <p:spPr>
          <a:xfrm>
            <a:off x="5634094" y="1773384"/>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kstvak 1"/>
          <p:cNvSpPr txBox="1"/>
          <p:nvPr/>
        </p:nvSpPr>
        <p:spPr>
          <a:xfrm>
            <a:off x="453788" y="319280"/>
            <a:ext cx="5180306" cy="523220"/>
          </a:xfrm>
          <a:prstGeom prst="rect">
            <a:avLst/>
          </a:prstGeom>
          <a:noFill/>
        </p:spPr>
        <p:txBody>
          <a:bodyPr wrap="square" rtlCol="0">
            <a:spAutoFit/>
          </a:bodyPr>
          <a:lstStyle/>
          <a:p>
            <a:r>
              <a:rPr lang="nl-BE" sz="2800"/>
              <a:t>inkomende </a:t>
            </a:r>
            <a:r>
              <a:rPr lang="nl-BE" sz="2800" smtClean="0"/>
              <a:t>factuur</a:t>
            </a:r>
            <a:endParaRPr lang="nl-BE" sz="2800"/>
          </a:p>
        </p:txBody>
      </p:sp>
    </p:spTree>
    <p:extLst>
      <p:ext uri="{BB962C8B-B14F-4D97-AF65-F5344CB8AC3E}">
        <p14:creationId xmlns:p14="http://schemas.microsoft.com/office/powerpoint/2010/main" val="350330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 y="3972201"/>
            <a:ext cx="9144000" cy="2890838"/>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7" name="Tekstvak 6"/>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4119" y="1714265"/>
            <a:ext cx="2666666" cy="3142857"/>
          </a:xfrm>
          <a:prstGeom prst="rect">
            <a:avLst/>
          </a:prstGeom>
        </p:spPr>
      </p:pic>
    </p:spTree>
    <p:extLst>
      <p:ext uri="{BB962C8B-B14F-4D97-AF65-F5344CB8AC3E}">
        <p14:creationId xmlns:p14="http://schemas.microsoft.com/office/powerpoint/2010/main" val="145068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040" y="1189624"/>
            <a:ext cx="3554609" cy="3554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86850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kstvak 5"/>
          <p:cNvSpPr txBox="1"/>
          <p:nvPr/>
        </p:nvSpPr>
        <p:spPr>
          <a:xfrm>
            <a:off x="143838" y="215757"/>
            <a:ext cx="6440289" cy="2585323"/>
          </a:xfrm>
          <a:prstGeom prst="rect">
            <a:avLst/>
          </a:prstGeom>
          <a:noFill/>
        </p:spPr>
        <p:txBody>
          <a:bodyPr wrap="none" rtlCol="0">
            <a:spAutoFit/>
          </a:bodyPr>
          <a:lstStyle/>
          <a:p>
            <a:r>
              <a:rPr lang="nl-BE" dirty="0" smtClean="0"/>
              <a:t>Ik start met een onderneming en plaats 10500 euro op de bank</a:t>
            </a:r>
          </a:p>
          <a:p>
            <a:r>
              <a:rPr lang="nl-BE" dirty="0" smtClean="0"/>
              <a:t>alle onderstaande bedragen zijn exclusief BTW 21%</a:t>
            </a:r>
          </a:p>
          <a:p>
            <a:endParaRPr lang="nl-BE" dirty="0"/>
          </a:p>
          <a:p>
            <a:pPr marL="342900" indent="-342900">
              <a:buFont typeface="Arial" panose="020B0604020202020204" pitchFamily="34" charset="0"/>
              <a:buChar char="•"/>
            </a:pPr>
            <a:r>
              <a:rPr lang="nl-BE" dirty="0" smtClean="0"/>
              <a:t>aankoop handelsgoederen: 4 000 euro  </a:t>
            </a:r>
          </a:p>
          <a:p>
            <a:pPr marL="342900" indent="-342900">
              <a:buFont typeface="Arial" panose="020B0604020202020204" pitchFamily="34" charset="0"/>
              <a:buChar char="•"/>
            </a:pPr>
            <a:r>
              <a:rPr lang="nl-BE" dirty="0" smtClean="0"/>
              <a:t>verkoop handelsgoederen: 7 500 euro </a:t>
            </a:r>
          </a:p>
          <a:p>
            <a:pPr marL="342900" indent="-342900">
              <a:buFont typeface="Arial" panose="020B0604020202020204" pitchFamily="34" charset="0"/>
              <a:buChar char="•"/>
            </a:pPr>
            <a:r>
              <a:rPr lang="nl-BE" dirty="0" smtClean="0"/>
              <a:t>ik koop een winkeltoog: 2 000 </a:t>
            </a:r>
            <a:r>
              <a:rPr lang="nl-BE" dirty="0"/>
              <a:t>euro </a:t>
            </a:r>
            <a:r>
              <a:rPr lang="nl-BE" dirty="0" smtClean="0"/>
              <a:t>(afschrijving 5 jaar)</a:t>
            </a:r>
          </a:p>
          <a:p>
            <a:pPr marL="342900" indent="-342900">
              <a:buFont typeface="Arial" panose="020B0604020202020204" pitchFamily="34" charset="0"/>
              <a:buChar char="•"/>
            </a:pPr>
            <a:r>
              <a:rPr lang="nl-BE" dirty="0" smtClean="0"/>
              <a:t>op het einde van het jaar heb ik in voorraad: 2 000 euro </a:t>
            </a:r>
            <a:endParaRPr lang="nl-BE" dirty="0"/>
          </a:p>
          <a:p>
            <a:endParaRPr lang="nl-BE" dirty="0"/>
          </a:p>
          <a:p>
            <a:r>
              <a:rPr lang="nl-BE" dirty="0" smtClean="0"/>
              <a:t>Realiseer de eindbalans en de resultatenrekening (Winst of verlies)</a:t>
            </a:r>
          </a:p>
        </p:txBody>
      </p:sp>
    </p:spTree>
    <p:extLst>
      <p:ext uri="{BB962C8B-B14F-4D97-AF65-F5344CB8AC3E}">
        <p14:creationId xmlns:p14="http://schemas.microsoft.com/office/powerpoint/2010/main" val="1550851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kstvak 5"/>
          <p:cNvSpPr txBox="1"/>
          <p:nvPr/>
        </p:nvSpPr>
        <p:spPr>
          <a:xfrm>
            <a:off x="143838" y="215757"/>
            <a:ext cx="6440289" cy="3693319"/>
          </a:xfrm>
          <a:prstGeom prst="rect">
            <a:avLst/>
          </a:prstGeom>
          <a:noFill/>
        </p:spPr>
        <p:txBody>
          <a:bodyPr wrap="none" rtlCol="0">
            <a:spAutoFit/>
          </a:bodyPr>
          <a:lstStyle/>
          <a:p>
            <a:r>
              <a:rPr lang="nl-BE" dirty="0" smtClean="0">
                <a:solidFill>
                  <a:prstClr val="black"/>
                </a:solidFill>
              </a:rPr>
              <a:t>Ik start met een onderneming en plaats 25000 euro op de bank</a:t>
            </a:r>
          </a:p>
          <a:p>
            <a:r>
              <a:rPr lang="nl-BE" dirty="0" smtClean="0">
                <a:solidFill>
                  <a:prstClr val="black"/>
                </a:solidFill>
              </a:rPr>
              <a:t>alle onderstaande bedragen zijn exclusief BTW 21%</a:t>
            </a:r>
          </a:p>
          <a:p>
            <a:endParaRPr lang="nl-BE" dirty="0">
              <a:solidFill>
                <a:prstClr val="black"/>
              </a:solidFill>
            </a:endParaRPr>
          </a:p>
          <a:p>
            <a:pPr marL="342900" indent="-342900">
              <a:buFont typeface="Arial" panose="020B0604020202020204" pitchFamily="34" charset="0"/>
              <a:buChar char="•"/>
            </a:pPr>
            <a:r>
              <a:rPr lang="nl-BE" dirty="0" smtClean="0">
                <a:solidFill>
                  <a:prstClr val="black"/>
                </a:solidFill>
              </a:rPr>
              <a:t>aankoop handelsgoederen: 4 000 euro  </a:t>
            </a:r>
          </a:p>
          <a:p>
            <a:pPr marL="342900" indent="-342900">
              <a:buFont typeface="Arial" panose="020B0604020202020204" pitchFamily="34" charset="0"/>
              <a:buChar char="•"/>
            </a:pPr>
            <a:r>
              <a:rPr lang="nl-BE" dirty="0" smtClean="0">
                <a:solidFill>
                  <a:prstClr val="black"/>
                </a:solidFill>
              </a:rPr>
              <a:t>verkoop handelsgoederen: 7 500 euro </a:t>
            </a:r>
          </a:p>
          <a:p>
            <a:pPr marL="342900" indent="-342900">
              <a:buFont typeface="Arial" panose="020B0604020202020204" pitchFamily="34" charset="0"/>
              <a:buChar char="•"/>
            </a:pPr>
            <a:r>
              <a:rPr lang="nl-BE" dirty="0" smtClean="0">
                <a:solidFill>
                  <a:prstClr val="black"/>
                </a:solidFill>
              </a:rPr>
              <a:t>ik regulariseer de BTW</a:t>
            </a:r>
          </a:p>
          <a:p>
            <a:pPr marL="342900" indent="-342900">
              <a:buFont typeface="Arial" panose="020B0604020202020204" pitchFamily="34" charset="0"/>
              <a:buChar char="•"/>
            </a:pPr>
            <a:r>
              <a:rPr lang="nl-BE" dirty="0" smtClean="0">
                <a:solidFill>
                  <a:prstClr val="black"/>
                </a:solidFill>
              </a:rPr>
              <a:t>ik betaal mijn leverancier </a:t>
            </a:r>
          </a:p>
          <a:p>
            <a:pPr marL="342900" indent="-342900">
              <a:buFont typeface="Arial" panose="020B0604020202020204" pitchFamily="34" charset="0"/>
              <a:buChar char="•"/>
            </a:pPr>
            <a:r>
              <a:rPr lang="nl-BE" dirty="0" smtClean="0">
                <a:solidFill>
                  <a:prstClr val="black"/>
                </a:solidFill>
              </a:rPr>
              <a:t>huur: 3000 euro</a:t>
            </a:r>
          </a:p>
          <a:p>
            <a:pPr marL="342900" indent="-342900">
              <a:buFont typeface="Arial" panose="020B0604020202020204" pitchFamily="34" charset="0"/>
              <a:buChar char="•"/>
            </a:pPr>
            <a:r>
              <a:rPr lang="nl-BE" dirty="0" smtClean="0">
                <a:solidFill>
                  <a:prstClr val="black"/>
                </a:solidFill>
              </a:rPr>
              <a:t>De klant betaalt mij voor 50%</a:t>
            </a:r>
          </a:p>
          <a:p>
            <a:pPr marL="342900" indent="-342900">
              <a:buFont typeface="Arial" panose="020B0604020202020204" pitchFamily="34" charset="0"/>
              <a:buChar char="•"/>
            </a:pPr>
            <a:r>
              <a:rPr lang="nl-BE" dirty="0" smtClean="0">
                <a:solidFill>
                  <a:prstClr val="black"/>
                </a:solidFill>
              </a:rPr>
              <a:t>Ik verkoop voor 1 000 euro aan een buitenlandse klant</a:t>
            </a:r>
          </a:p>
          <a:p>
            <a:pPr marL="342900" indent="-342900">
              <a:buFont typeface="Arial" panose="020B0604020202020204" pitchFamily="34" charset="0"/>
              <a:buChar char="•"/>
            </a:pPr>
            <a:r>
              <a:rPr lang="nl-BE" dirty="0" smtClean="0">
                <a:solidFill>
                  <a:prstClr val="black"/>
                </a:solidFill>
              </a:rPr>
              <a:t>Door een diefstal merk ik dat al mijn voorraad verdwenen is</a:t>
            </a:r>
          </a:p>
          <a:p>
            <a:endParaRPr lang="nl-BE" dirty="0">
              <a:solidFill>
                <a:prstClr val="black"/>
              </a:solidFill>
            </a:endParaRPr>
          </a:p>
          <a:p>
            <a:r>
              <a:rPr lang="nl-BE" dirty="0" smtClean="0">
                <a:solidFill>
                  <a:prstClr val="black"/>
                </a:solidFill>
              </a:rPr>
              <a:t>Realiseer de eindbalans en de resultatenrekening (Winst of verlies)</a:t>
            </a:r>
          </a:p>
        </p:txBody>
      </p:sp>
    </p:spTree>
    <p:extLst>
      <p:ext uri="{BB962C8B-B14F-4D97-AF65-F5344CB8AC3E}">
        <p14:creationId xmlns:p14="http://schemas.microsoft.com/office/powerpoint/2010/main" val="2359247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1091670" y="1690913"/>
            <a:ext cx="6286529" cy="1754326"/>
          </a:xfrm>
          <a:prstGeom prst="rect">
            <a:avLst/>
          </a:prstGeom>
          <a:noFill/>
        </p:spPr>
        <p:txBody>
          <a:bodyPr wrap="none" rtlCol="0">
            <a:spAutoFit/>
          </a:bodyPr>
          <a:lstStyle/>
          <a:p>
            <a:pPr algn="ctr"/>
            <a:r>
              <a:rPr lang="nl-BE" sz="3600" dirty="0" smtClean="0">
                <a:solidFill>
                  <a:prstClr val="black"/>
                </a:solidFill>
              </a:rPr>
              <a:t>maar ...</a:t>
            </a:r>
          </a:p>
          <a:p>
            <a:pPr algn="ctr"/>
            <a:endParaRPr lang="nl-BE" sz="3600" dirty="0" smtClean="0">
              <a:solidFill>
                <a:prstClr val="black"/>
              </a:solidFill>
            </a:endParaRPr>
          </a:p>
          <a:p>
            <a:pPr algn="ctr"/>
            <a:r>
              <a:rPr lang="nl-BE" sz="3600" dirty="0" smtClean="0">
                <a:solidFill>
                  <a:prstClr val="black"/>
                </a:solidFill>
              </a:rPr>
              <a:t>wat zijn overlopende rekeningen</a:t>
            </a:r>
            <a:endParaRPr lang="nl-BE" sz="3600" dirty="0">
              <a:solidFill>
                <a:prstClr val="black"/>
              </a:solidFill>
            </a:endParaRPr>
          </a:p>
        </p:txBody>
      </p:sp>
    </p:spTree>
    <p:extLst>
      <p:ext uri="{BB962C8B-B14F-4D97-AF65-F5344CB8AC3E}">
        <p14:creationId xmlns:p14="http://schemas.microsoft.com/office/powerpoint/2010/main" val="16319338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3131127" y="1399309"/>
            <a:ext cx="2344488" cy="1107996"/>
          </a:xfrm>
          <a:prstGeom prst="rect">
            <a:avLst/>
          </a:prstGeom>
          <a:noFill/>
        </p:spPr>
        <p:txBody>
          <a:bodyPr wrap="none" rtlCol="0">
            <a:spAutoFit/>
          </a:bodyPr>
          <a:lstStyle/>
          <a:p>
            <a:r>
              <a:rPr lang="nl-BE" sz="6600" smtClean="0"/>
              <a:t>invoer</a:t>
            </a:r>
            <a:endParaRPr lang="nl-BE" sz="6600"/>
          </a:p>
        </p:txBody>
      </p:sp>
      <p:sp>
        <p:nvSpPr>
          <p:cNvPr id="4" name="Tekstvak 3"/>
          <p:cNvSpPr txBox="1"/>
          <p:nvPr/>
        </p:nvSpPr>
        <p:spPr>
          <a:xfrm>
            <a:off x="2396836" y="3034145"/>
            <a:ext cx="4245458" cy="1569660"/>
          </a:xfrm>
          <a:prstGeom prst="rect">
            <a:avLst/>
          </a:prstGeom>
          <a:noFill/>
        </p:spPr>
        <p:txBody>
          <a:bodyPr wrap="none" rtlCol="0">
            <a:spAutoFit/>
          </a:bodyPr>
          <a:lstStyle/>
          <a:p>
            <a:r>
              <a:rPr lang="nl-BE" sz="3200" smtClean="0"/>
              <a:t>(1) uit een EU-lidstaat</a:t>
            </a:r>
          </a:p>
          <a:p>
            <a:endParaRPr lang="nl-BE" sz="3200"/>
          </a:p>
          <a:p>
            <a:r>
              <a:rPr lang="nl-BE" sz="3200" smtClean="0"/>
              <a:t>(2) uit land buiten de EU</a:t>
            </a:r>
            <a:endParaRPr lang="nl-BE" sz="3200"/>
          </a:p>
        </p:txBody>
      </p:sp>
    </p:spTree>
    <p:extLst>
      <p:ext uri="{BB962C8B-B14F-4D97-AF65-F5344CB8AC3E}">
        <p14:creationId xmlns:p14="http://schemas.microsoft.com/office/powerpoint/2010/main" val="1653401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1281772" y="754380"/>
            <a:ext cx="6580456" cy="1569660"/>
          </a:xfrm>
          <a:prstGeom prst="rect">
            <a:avLst/>
          </a:prstGeom>
          <a:noFill/>
        </p:spPr>
        <p:txBody>
          <a:bodyPr wrap="none" rtlCol="0">
            <a:spAutoFit/>
          </a:bodyPr>
          <a:lstStyle/>
          <a:p>
            <a:r>
              <a:rPr lang="nl-BE" sz="9600" smtClean="0">
                <a:solidFill>
                  <a:prstClr val="black"/>
                </a:solidFill>
              </a:rPr>
              <a:t>www.nbb.be</a:t>
            </a:r>
            <a:endParaRPr lang="nl-BE" sz="9600">
              <a:solidFill>
                <a:prstClr val="black"/>
              </a:solidFill>
            </a:endParaRP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83018"/>
            <a:ext cx="9144000" cy="2372224"/>
          </a:xfrm>
          <a:prstGeom prst="rect">
            <a:avLst/>
          </a:prstGeom>
        </p:spPr>
      </p:pic>
    </p:spTree>
    <p:extLst>
      <p:ext uri="{BB962C8B-B14F-4D97-AF65-F5344CB8AC3E}">
        <p14:creationId xmlns:p14="http://schemas.microsoft.com/office/powerpoint/2010/main" val="2192571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1025237" y="207818"/>
            <a:ext cx="3338863" cy="461665"/>
          </a:xfrm>
          <a:prstGeom prst="rect">
            <a:avLst/>
          </a:prstGeom>
          <a:noFill/>
        </p:spPr>
        <p:txBody>
          <a:bodyPr wrap="none" rtlCol="0">
            <a:spAutoFit/>
          </a:bodyPr>
          <a:lstStyle/>
          <a:p>
            <a:r>
              <a:rPr lang="nl-BE" sz="2400" smtClean="0"/>
              <a:t>invoer uit </a:t>
            </a:r>
            <a:r>
              <a:rPr lang="nl-BE" sz="2400"/>
              <a:t>een </a:t>
            </a:r>
            <a:r>
              <a:rPr lang="nl-BE" sz="2400" smtClean="0"/>
              <a:t>EU-lidstaat</a:t>
            </a:r>
            <a:endParaRPr lang="nl-BE" sz="2400"/>
          </a:p>
        </p:txBody>
      </p:sp>
      <p:sp>
        <p:nvSpPr>
          <p:cNvPr id="3" name="Tekstvak 2"/>
          <p:cNvSpPr txBox="1"/>
          <p:nvPr/>
        </p:nvSpPr>
        <p:spPr>
          <a:xfrm>
            <a:off x="1792678" y="4184073"/>
            <a:ext cx="3475631" cy="2308324"/>
          </a:xfrm>
          <a:prstGeom prst="rect">
            <a:avLst/>
          </a:prstGeom>
          <a:noFill/>
        </p:spPr>
        <p:txBody>
          <a:bodyPr wrap="none" rtlCol="0">
            <a:spAutoFit/>
          </a:bodyPr>
          <a:lstStyle/>
          <a:p>
            <a:r>
              <a:rPr lang="nl-BE"/>
              <a:t>604  Aankoop	</a:t>
            </a:r>
            <a:r>
              <a:rPr lang="nl-BE" smtClean="0"/>
              <a:t>9 900</a:t>
            </a:r>
            <a:endParaRPr lang="nl-BE"/>
          </a:p>
          <a:p>
            <a:r>
              <a:rPr lang="nl-BE" smtClean="0"/>
              <a:t>440  </a:t>
            </a:r>
            <a:r>
              <a:rPr lang="nl-BE"/>
              <a:t>@ Leveranciers	</a:t>
            </a:r>
            <a:r>
              <a:rPr lang="nl-BE" smtClean="0"/>
              <a:t>9 900</a:t>
            </a:r>
          </a:p>
          <a:p>
            <a:endParaRPr lang="nl-BE"/>
          </a:p>
          <a:p>
            <a:endParaRPr lang="nl-BE" smtClean="0"/>
          </a:p>
          <a:p>
            <a:r>
              <a:rPr lang="nl-BE" smtClean="0"/>
              <a:t>411  </a:t>
            </a:r>
            <a:r>
              <a:rPr lang="nl-BE"/>
              <a:t>T R BTW 	   </a:t>
            </a:r>
            <a:r>
              <a:rPr lang="nl-BE" smtClean="0"/>
              <a:t>594</a:t>
            </a:r>
            <a:endParaRPr lang="nl-BE"/>
          </a:p>
          <a:p>
            <a:r>
              <a:rPr lang="nl-BE" smtClean="0"/>
              <a:t>4512  </a:t>
            </a:r>
            <a:r>
              <a:rPr lang="nl-BE"/>
              <a:t>@ </a:t>
            </a:r>
            <a:r>
              <a:rPr lang="nl-BE" smtClean="0"/>
              <a:t>BTW-EU</a:t>
            </a:r>
            <a:r>
              <a:rPr lang="nl-BE"/>
              <a:t>	</a:t>
            </a:r>
            <a:r>
              <a:rPr lang="nl-BE" smtClean="0"/>
              <a:t>	   594</a:t>
            </a:r>
            <a:endParaRPr lang="nl-BE"/>
          </a:p>
          <a:p>
            <a:endParaRPr lang="nl-BE"/>
          </a:p>
          <a:p>
            <a:endParaRPr lang="nl-BE"/>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491" y="794419"/>
            <a:ext cx="6664017" cy="2998808"/>
          </a:xfrm>
          <a:prstGeom prst="rect">
            <a:avLst/>
          </a:prstGeom>
        </p:spPr>
      </p:pic>
    </p:spTree>
    <p:extLst>
      <p:ext uri="{BB962C8B-B14F-4D97-AF65-F5344CB8AC3E}">
        <p14:creationId xmlns:p14="http://schemas.microsoft.com/office/powerpoint/2010/main" val="11249353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1025237" y="207818"/>
            <a:ext cx="3813223" cy="461665"/>
          </a:xfrm>
          <a:prstGeom prst="rect">
            <a:avLst/>
          </a:prstGeom>
          <a:noFill/>
        </p:spPr>
        <p:txBody>
          <a:bodyPr wrap="none" rtlCol="0">
            <a:spAutoFit/>
          </a:bodyPr>
          <a:lstStyle/>
          <a:p>
            <a:r>
              <a:rPr lang="nl-BE" sz="2400" smtClean="0"/>
              <a:t>invoer buiten </a:t>
            </a:r>
            <a:r>
              <a:rPr lang="nl-BE" sz="2400"/>
              <a:t>een </a:t>
            </a:r>
            <a:r>
              <a:rPr lang="nl-BE" sz="2400" smtClean="0"/>
              <a:t>EU-lidstaat</a:t>
            </a:r>
            <a:endParaRPr lang="nl-BE" sz="2400"/>
          </a:p>
        </p:txBody>
      </p:sp>
      <p:sp>
        <p:nvSpPr>
          <p:cNvPr id="3" name="Tekstvak 2"/>
          <p:cNvSpPr txBox="1"/>
          <p:nvPr/>
        </p:nvSpPr>
        <p:spPr>
          <a:xfrm>
            <a:off x="393011" y="3088717"/>
            <a:ext cx="7014656" cy="2031325"/>
          </a:xfrm>
          <a:prstGeom prst="rect">
            <a:avLst/>
          </a:prstGeom>
          <a:noFill/>
        </p:spPr>
        <p:txBody>
          <a:bodyPr wrap="square" rtlCol="0">
            <a:spAutoFit/>
          </a:bodyPr>
          <a:lstStyle/>
          <a:p>
            <a:r>
              <a:rPr lang="nl-BE"/>
              <a:t>604  Aankoop	</a:t>
            </a:r>
            <a:r>
              <a:rPr lang="nl-BE" smtClean="0"/>
              <a:t>	3 416,76</a:t>
            </a:r>
            <a:endParaRPr lang="nl-BE"/>
          </a:p>
          <a:p>
            <a:r>
              <a:rPr lang="nl-BE" smtClean="0"/>
              <a:t>4403    @ Leveranciers </a:t>
            </a:r>
            <a:r>
              <a:rPr lang="nl-BE"/>
              <a:t>	</a:t>
            </a:r>
            <a:r>
              <a:rPr lang="nl-BE" smtClean="0"/>
              <a:t>	</a:t>
            </a:r>
            <a:r>
              <a:rPr lang="nl-BE"/>
              <a:t> </a:t>
            </a:r>
            <a:r>
              <a:rPr lang="nl-BE" smtClean="0"/>
              <a:t>3 416,76</a:t>
            </a:r>
          </a:p>
          <a:p>
            <a:r>
              <a:rPr lang="nl-BE" smtClean="0"/>
              <a:t>               in </a:t>
            </a:r>
            <a:r>
              <a:rPr lang="nl-BE"/>
              <a:t>vreemde munt</a:t>
            </a:r>
          </a:p>
          <a:p>
            <a:endParaRPr lang="nl-BE" smtClean="0"/>
          </a:p>
          <a:p>
            <a:r>
              <a:rPr lang="nl-BE" smtClean="0"/>
              <a:t>643  Aankoopkosten</a:t>
            </a:r>
            <a:r>
              <a:rPr lang="nl-BE"/>
              <a:t>	</a:t>
            </a:r>
            <a:r>
              <a:rPr lang="nl-BE" smtClean="0"/>
              <a:t>580,85                     </a:t>
            </a:r>
            <a:r>
              <a:rPr lang="nl-BE" sz="1400" smtClean="0"/>
              <a:t>(60403)</a:t>
            </a:r>
            <a:endParaRPr lang="nl-BE" sz="1400"/>
          </a:p>
          <a:p>
            <a:r>
              <a:rPr lang="nl-BE"/>
              <a:t>411  T R BTW 	   </a:t>
            </a:r>
            <a:r>
              <a:rPr lang="nl-BE" smtClean="0"/>
              <a:t>	839,50</a:t>
            </a:r>
            <a:endParaRPr lang="nl-BE"/>
          </a:p>
          <a:p>
            <a:r>
              <a:rPr lang="nl-BE"/>
              <a:t>440  </a:t>
            </a:r>
            <a:r>
              <a:rPr lang="nl-BE" smtClean="0"/>
              <a:t>       @ </a:t>
            </a:r>
            <a:r>
              <a:rPr lang="nl-BE"/>
              <a:t>Leveranciers	 </a:t>
            </a:r>
            <a:r>
              <a:rPr lang="nl-BE" smtClean="0"/>
              <a:t>	1 420,35</a:t>
            </a:r>
            <a:endParaRPr lang="nl-BE"/>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173" y="918018"/>
            <a:ext cx="6523708" cy="1922164"/>
          </a:xfrm>
          <a:prstGeom prst="rect">
            <a:avLst/>
          </a:prstGeom>
        </p:spPr>
      </p:pic>
      <p:sp>
        <p:nvSpPr>
          <p:cNvPr id="6" name="Tekstvak 5"/>
          <p:cNvSpPr txBox="1"/>
          <p:nvPr/>
        </p:nvSpPr>
        <p:spPr>
          <a:xfrm>
            <a:off x="970173" y="5680364"/>
            <a:ext cx="4003532" cy="923330"/>
          </a:xfrm>
          <a:prstGeom prst="rect">
            <a:avLst/>
          </a:prstGeom>
          <a:noFill/>
        </p:spPr>
        <p:txBody>
          <a:bodyPr wrap="none" rtlCol="0">
            <a:spAutoFit/>
          </a:bodyPr>
          <a:lstStyle/>
          <a:p>
            <a:r>
              <a:rPr lang="nl-BE" smtClean="0"/>
              <a:t>BTW op:</a:t>
            </a:r>
          </a:p>
          <a:p>
            <a:r>
              <a:rPr lang="nl-BE" smtClean="0"/>
              <a:t>invoerrechten en commissieloon: 121,98</a:t>
            </a:r>
          </a:p>
          <a:p>
            <a:r>
              <a:rPr lang="nl-BE" smtClean="0"/>
              <a:t>ingevoerde goederen: 717,52</a:t>
            </a:r>
            <a:endParaRPr lang="nl-BE"/>
          </a:p>
        </p:txBody>
      </p:sp>
    </p:spTree>
    <p:extLst>
      <p:ext uri="{BB962C8B-B14F-4D97-AF65-F5344CB8AC3E}">
        <p14:creationId xmlns:p14="http://schemas.microsoft.com/office/powerpoint/2010/main" val="40702093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86498" y="1386348"/>
            <a:ext cx="4100226" cy="2062103"/>
          </a:xfrm>
          <a:prstGeom prst="rect">
            <a:avLst/>
          </a:prstGeom>
          <a:noFill/>
        </p:spPr>
        <p:txBody>
          <a:bodyPr wrap="none" rtlCol="0">
            <a:spAutoFit/>
          </a:bodyPr>
          <a:lstStyle/>
          <a:p>
            <a:pPr algn="ctr"/>
            <a:r>
              <a:rPr lang="nl-BE" sz="3600" smtClean="0">
                <a:solidFill>
                  <a:prstClr val="black"/>
                </a:solidFill>
              </a:rPr>
              <a:t>Dubieuze debiteuren</a:t>
            </a:r>
          </a:p>
          <a:p>
            <a:pPr algn="ctr"/>
            <a:endParaRPr lang="nl-BE" sz="3600">
              <a:solidFill>
                <a:prstClr val="black"/>
              </a:solidFill>
            </a:endParaRPr>
          </a:p>
          <a:p>
            <a:pPr algn="ctr"/>
            <a:endParaRPr lang="nl-BE" sz="3600" smtClean="0">
              <a:solidFill>
                <a:prstClr val="black"/>
              </a:solidFill>
            </a:endParaRPr>
          </a:p>
          <a:p>
            <a:pPr algn="ctr"/>
            <a:r>
              <a:rPr lang="nl-BE" sz="2000" smtClean="0">
                <a:solidFill>
                  <a:prstClr val="black"/>
                </a:solidFill>
              </a:rPr>
              <a:t>wat als de klant niet betaalt</a:t>
            </a:r>
            <a:endParaRPr lang="nl-BE" sz="2000">
              <a:solidFill>
                <a:prstClr val="black"/>
              </a:solidFill>
            </a:endParaRPr>
          </a:p>
        </p:txBody>
      </p:sp>
    </p:spTree>
    <p:extLst>
      <p:ext uri="{BB962C8B-B14F-4D97-AF65-F5344CB8AC3E}">
        <p14:creationId xmlns:p14="http://schemas.microsoft.com/office/powerpoint/2010/main" val="18572920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 name="Rechte verbindingslijn 1"/>
          <p:cNvCxnSpPr/>
          <p:nvPr/>
        </p:nvCxnSpPr>
        <p:spPr>
          <a:xfrm>
            <a:off x="911268" y="608611"/>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echte verbindingslijn 2"/>
          <p:cNvCxnSpPr/>
          <p:nvPr/>
        </p:nvCxnSpPr>
        <p:spPr>
          <a:xfrm>
            <a:off x="1701520" y="608611"/>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1038689" y="3584742"/>
            <a:ext cx="5492209" cy="1569660"/>
          </a:xfrm>
          <a:prstGeom prst="rect">
            <a:avLst/>
          </a:prstGeom>
          <a:noFill/>
        </p:spPr>
        <p:txBody>
          <a:bodyPr wrap="none" rtlCol="0">
            <a:spAutoFit/>
          </a:bodyPr>
          <a:lstStyle/>
          <a:p>
            <a:r>
              <a:rPr lang="nl-BE" sz="2400" smtClean="0">
                <a:solidFill>
                  <a:prstClr val="black"/>
                </a:solidFill>
              </a:rPr>
              <a:t>407  Dub. debt.</a:t>
            </a:r>
            <a:r>
              <a:rPr lang="nl-BE" sz="2400">
                <a:solidFill>
                  <a:prstClr val="black"/>
                </a:solidFill>
              </a:rPr>
              <a:t>		</a:t>
            </a:r>
            <a:r>
              <a:rPr lang="nl-BE" sz="2400" smtClean="0">
                <a:solidFill>
                  <a:prstClr val="black"/>
                </a:solidFill>
              </a:rPr>
              <a:t>2 420</a:t>
            </a:r>
            <a:endParaRPr lang="nl-BE" sz="2400">
              <a:solidFill>
                <a:prstClr val="black"/>
              </a:solidFill>
            </a:endParaRPr>
          </a:p>
          <a:p>
            <a:r>
              <a:rPr lang="nl-BE" sz="2400" smtClean="0">
                <a:solidFill>
                  <a:prstClr val="black"/>
                </a:solidFill>
              </a:rPr>
              <a:t>6340 waardeverm. op hv</a:t>
            </a:r>
            <a:r>
              <a:rPr lang="nl-BE" sz="2400">
                <a:solidFill>
                  <a:prstClr val="black"/>
                </a:solidFill>
              </a:rPr>
              <a:t>	</a:t>
            </a:r>
            <a:r>
              <a:rPr lang="nl-BE" sz="2400" smtClean="0">
                <a:solidFill>
                  <a:prstClr val="black"/>
                </a:solidFill>
              </a:rPr>
              <a:t>1 000</a:t>
            </a:r>
          </a:p>
          <a:p>
            <a:r>
              <a:rPr lang="nl-BE" sz="2400" smtClean="0">
                <a:solidFill>
                  <a:prstClr val="black"/>
                </a:solidFill>
              </a:rPr>
              <a:t>400 </a:t>
            </a:r>
            <a:r>
              <a:rPr lang="nl-BE" sz="2400">
                <a:solidFill>
                  <a:prstClr val="black"/>
                </a:solidFill>
              </a:rPr>
              <a:t>@ </a:t>
            </a:r>
            <a:r>
              <a:rPr lang="nl-BE" sz="2400" smtClean="0">
                <a:solidFill>
                  <a:prstClr val="black"/>
                </a:solidFill>
              </a:rPr>
              <a:t>Klanten</a:t>
            </a:r>
            <a:r>
              <a:rPr lang="nl-BE" sz="2400">
                <a:solidFill>
                  <a:prstClr val="black"/>
                </a:solidFill>
              </a:rPr>
              <a:t>	   	   </a:t>
            </a:r>
            <a:r>
              <a:rPr lang="nl-BE" sz="2400" smtClean="0">
                <a:solidFill>
                  <a:prstClr val="black"/>
                </a:solidFill>
              </a:rPr>
              <a:t>		2 420</a:t>
            </a:r>
            <a:endParaRPr lang="nl-BE" sz="2400">
              <a:solidFill>
                <a:prstClr val="black"/>
              </a:solidFill>
            </a:endParaRPr>
          </a:p>
          <a:p>
            <a:r>
              <a:rPr lang="nl-BE" sz="2400" smtClean="0">
                <a:solidFill>
                  <a:prstClr val="black"/>
                </a:solidFill>
              </a:rPr>
              <a:t>409 </a:t>
            </a:r>
            <a:r>
              <a:rPr lang="nl-BE" sz="2400">
                <a:solidFill>
                  <a:prstClr val="black"/>
                </a:solidFill>
              </a:rPr>
              <a:t>@ </a:t>
            </a:r>
            <a:r>
              <a:rPr lang="nl-BE" sz="2400" smtClean="0">
                <a:solidFill>
                  <a:prstClr val="black"/>
                </a:solidFill>
              </a:rPr>
              <a:t>geb.wvm</a:t>
            </a:r>
            <a:r>
              <a:rPr lang="nl-BE" sz="2400">
                <a:solidFill>
                  <a:prstClr val="black"/>
                </a:solidFill>
              </a:rPr>
              <a:t>	   	   </a:t>
            </a:r>
            <a:r>
              <a:rPr lang="nl-BE" sz="2400" smtClean="0">
                <a:solidFill>
                  <a:prstClr val="black"/>
                </a:solidFill>
              </a:rPr>
              <a:t>	1 000</a:t>
            </a:r>
            <a:endParaRPr lang="nl-BE" sz="2400">
              <a:solidFill>
                <a:prstClr val="black"/>
              </a:solidFill>
            </a:endParaRPr>
          </a:p>
        </p:txBody>
      </p:sp>
      <p:sp>
        <p:nvSpPr>
          <p:cNvPr id="5" name="Tekstvak 4"/>
          <p:cNvSpPr txBox="1"/>
          <p:nvPr/>
        </p:nvSpPr>
        <p:spPr>
          <a:xfrm>
            <a:off x="1092573" y="248575"/>
            <a:ext cx="1462260" cy="369332"/>
          </a:xfrm>
          <a:prstGeom prst="rect">
            <a:avLst/>
          </a:prstGeom>
          <a:noFill/>
        </p:spPr>
        <p:txBody>
          <a:bodyPr wrap="none" rtlCol="0">
            <a:spAutoFit/>
          </a:bodyPr>
          <a:lstStyle/>
          <a:p>
            <a:r>
              <a:rPr lang="nl-BE">
                <a:solidFill>
                  <a:prstClr val="black"/>
                </a:solidFill>
              </a:rPr>
              <a:t>400 KLANTEN</a:t>
            </a:r>
            <a:endParaRPr lang="nl-BE" b="1">
              <a:solidFill>
                <a:srgbClr val="C00000"/>
              </a:solidFill>
            </a:endParaRPr>
          </a:p>
        </p:txBody>
      </p:sp>
      <p:sp>
        <p:nvSpPr>
          <p:cNvPr id="6" name="Tekstvak 5"/>
          <p:cNvSpPr txBox="1"/>
          <p:nvPr/>
        </p:nvSpPr>
        <p:spPr>
          <a:xfrm>
            <a:off x="929797" y="624227"/>
            <a:ext cx="705642" cy="369332"/>
          </a:xfrm>
          <a:prstGeom prst="rect">
            <a:avLst/>
          </a:prstGeom>
          <a:noFill/>
        </p:spPr>
        <p:txBody>
          <a:bodyPr wrap="none" rtlCol="0">
            <a:spAutoFit/>
          </a:bodyPr>
          <a:lstStyle/>
          <a:p>
            <a:r>
              <a:rPr lang="nl-BE" b="1" smtClean="0">
                <a:solidFill>
                  <a:srgbClr val="C00000"/>
                </a:solidFill>
              </a:rPr>
              <a:t>2 420</a:t>
            </a:r>
            <a:endParaRPr lang="nl-BE" b="1">
              <a:solidFill>
                <a:srgbClr val="C00000"/>
              </a:solidFill>
            </a:endParaRPr>
          </a:p>
        </p:txBody>
      </p:sp>
      <p:sp>
        <p:nvSpPr>
          <p:cNvPr id="7" name="Tekstvak 6"/>
          <p:cNvSpPr txBox="1"/>
          <p:nvPr/>
        </p:nvSpPr>
        <p:spPr>
          <a:xfrm>
            <a:off x="3210646" y="275617"/>
            <a:ext cx="1488484" cy="369332"/>
          </a:xfrm>
          <a:prstGeom prst="rect">
            <a:avLst/>
          </a:prstGeom>
          <a:noFill/>
        </p:spPr>
        <p:txBody>
          <a:bodyPr wrap="none" rtlCol="0">
            <a:spAutoFit/>
          </a:bodyPr>
          <a:lstStyle/>
          <a:p>
            <a:r>
              <a:rPr lang="nl-BE" smtClean="0">
                <a:solidFill>
                  <a:prstClr val="black"/>
                </a:solidFill>
              </a:rPr>
              <a:t>407 Dub.Debt</a:t>
            </a:r>
            <a:endParaRPr lang="nl-BE" b="1">
              <a:solidFill>
                <a:srgbClr val="C00000"/>
              </a:solidFill>
            </a:endParaRPr>
          </a:p>
        </p:txBody>
      </p:sp>
      <p:sp>
        <p:nvSpPr>
          <p:cNvPr id="8" name="Tekstvak 7"/>
          <p:cNvSpPr txBox="1"/>
          <p:nvPr/>
        </p:nvSpPr>
        <p:spPr>
          <a:xfrm>
            <a:off x="3052079" y="644949"/>
            <a:ext cx="705642" cy="369332"/>
          </a:xfrm>
          <a:prstGeom prst="rect">
            <a:avLst/>
          </a:prstGeom>
          <a:noFill/>
        </p:spPr>
        <p:txBody>
          <a:bodyPr wrap="none" rtlCol="0">
            <a:spAutoFit/>
          </a:bodyPr>
          <a:lstStyle/>
          <a:p>
            <a:r>
              <a:rPr lang="nl-BE" b="1" smtClean="0">
                <a:solidFill>
                  <a:prstClr val="black"/>
                </a:solidFill>
              </a:rPr>
              <a:t>2 420</a:t>
            </a:r>
            <a:endParaRPr lang="nl-BE">
              <a:solidFill>
                <a:prstClr val="black"/>
              </a:solidFill>
            </a:endParaRPr>
          </a:p>
        </p:txBody>
      </p:sp>
      <p:sp>
        <p:nvSpPr>
          <p:cNvPr id="9" name="Tekstvak 8"/>
          <p:cNvSpPr txBox="1"/>
          <p:nvPr/>
        </p:nvSpPr>
        <p:spPr>
          <a:xfrm>
            <a:off x="4576999" y="1418552"/>
            <a:ext cx="2332883" cy="646331"/>
          </a:xfrm>
          <a:prstGeom prst="rect">
            <a:avLst/>
          </a:prstGeom>
          <a:noFill/>
        </p:spPr>
        <p:txBody>
          <a:bodyPr wrap="none" rtlCol="0">
            <a:spAutoFit/>
          </a:bodyPr>
          <a:lstStyle/>
          <a:p>
            <a:r>
              <a:rPr lang="nl-BE" smtClean="0">
                <a:solidFill>
                  <a:prstClr val="black"/>
                </a:solidFill>
              </a:rPr>
              <a:t>409 geb. waardeverm. </a:t>
            </a:r>
          </a:p>
          <a:p>
            <a:r>
              <a:rPr lang="nl-BE" smtClean="0">
                <a:solidFill>
                  <a:prstClr val="black"/>
                </a:solidFill>
              </a:rPr>
              <a:t>       op dub. debt</a:t>
            </a:r>
            <a:endParaRPr lang="nl-BE">
              <a:solidFill>
                <a:prstClr val="black"/>
              </a:solidFill>
            </a:endParaRPr>
          </a:p>
        </p:txBody>
      </p:sp>
      <p:sp>
        <p:nvSpPr>
          <p:cNvPr id="10" name="Tekstvak 9"/>
          <p:cNvSpPr txBox="1"/>
          <p:nvPr/>
        </p:nvSpPr>
        <p:spPr>
          <a:xfrm>
            <a:off x="5434115" y="2064884"/>
            <a:ext cx="705642" cy="369332"/>
          </a:xfrm>
          <a:prstGeom prst="rect">
            <a:avLst/>
          </a:prstGeom>
          <a:noFill/>
        </p:spPr>
        <p:txBody>
          <a:bodyPr wrap="none" rtlCol="0">
            <a:spAutoFit/>
          </a:bodyPr>
          <a:lstStyle/>
          <a:p>
            <a:r>
              <a:rPr lang="nl-BE" b="1">
                <a:solidFill>
                  <a:prstClr val="black"/>
                </a:solidFill>
              </a:rPr>
              <a:t>1 </a:t>
            </a:r>
            <a:r>
              <a:rPr lang="nl-BE" b="1" smtClean="0">
                <a:solidFill>
                  <a:prstClr val="black"/>
                </a:solidFill>
              </a:rPr>
              <a:t>000</a:t>
            </a:r>
            <a:endParaRPr lang="nl-BE" b="1">
              <a:solidFill>
                <a:prstClr val="black"/>
              </a:solidFill>
            </a:endParaRPr>
          </a:p>
        </p:txBody>
      </p:sp>
      <p:cxnSp>
        <p:nvCxnSpPr>
          <p:cNvPr id="11" name="Rechte verbindingslijn 10"/>
          <p:cNvCxnSpPr/>
          <p:nvPr/>
        </p:nvCxnSpPr>
        <p:spPr>
          <a:xfrm>
            <a:off x="2994542" y="608611"/>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3784794" y="608611"/>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4621905" y="2022533"/>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5412157" y="2022533"/>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911262" y="2025733"/>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1701514" y="2025733"/>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180591" y="1360047"/>
            <a:ext cx="3376245" cy="646331"/>
          </a:xfrm>
          <a:prstGeom prst="rect">
            <a:avLst/>
          </a:prstGeom>
          <a:noFill/>
        </p:spPr>
        <p:txBody>
          <a:bodyPr wrap="none" rtlCol="0">
            <a:spAutoFit/>
          </a:bodyPr>
          <a:lstStyle/>
          <a:p>
            <a:r>
              <a:rPr lang="nl-BE" smtClean="0">
                <a:solidFill>
                  <a:prstClr val="black"/>
                </a:solidFill>
              </a:rPr>
              <a:t>6340 waardeverm op handelsv</a:t>
            </a:r>
          </a:p>
          <a:p>
            <a:r>
              <a:rPr lang="nl-BE" smtClean="0">
                <a:solidFill>
                  <a:prstClr val="black"/>
                </a:solidFill>
              </a:rPr>
              <a:t>op ten h. 1 jaar: toevoeging (BJ *) </a:t>
            </a:r>
            <a:endParaRPr lang="nl-BE">
              <a:solidFill>
                <a:prstClr val="black"/>
              </a:solidFill>
            </a:endParaRPr>
          </a:p>
        </p:txBody>
      </p:sp>
      <p:sp>
        <p:nvSpPr>
          <p:cNvPr id="18" name="Tekstvak 17"/>
          <p:cNvSpPr txBox="1"/>
          <p:nvPr/>
        </p:nvSpPr>
        <p:spPr>
          <a:xfrm>
            <a:off x="867427" y="2083781"/>
            <a:ext cx="705642" cy="369332"/>
          </a:xfrm>
          <a:prstGeom prst="rect">
            <a:avLst/>
          </a:prstGeom>
          <a:noFill/>
        </p:spPr>
        <p:txBody>
          <a:bodyPr wrap="none" rtlCol="0">
            <a:spAutoFit/>
          </a:bodyPr>
          <a:lstStyle/>
          <a:p>
            <a:r>
              <a:rPr lang="nl-BE" b="1" smtClean="0">
                <a:solidFill>
                  <a:prstClr val="black"/>
                </a:solidFill>
              </a:rPr>
              <a:t>1 000</a:t>
            </a:r>
            <a:endParaRPr lang="nl-BE" b="1">
              <a:solidFill>
                <a:prstClr val="black"/>
              </a:solidFill>
            </a:endParaRPr>
          </a:p>
        </p:txBody>
      </p:sp>
      <p:sp>
        <p:nvSpPr>
          <p:cNvPr id="21" name="Tekstvak 20"/>
          <p:cNvSpPr txBox="1"/>
          <p:nvPr/>
        </p:nvSpPr>
        <p:spPr>
          <a:xfrm>
            <a:off x="1750441" y="633166"/>
            <a:ext cx="705642" cy="369332"/>
          </a:xfrm>
          <a:prstGeom prst="rect">
            <a:avLst/>
          </a:prstGeom>
          <a:noFill/>
        </p:spPr>
        <p:txBody>
          <a:bodyPr wrap="none" rtlCol="0">
            <a:spAutoFit/>
          </a:bodyPr>
          <a:lstStyle/>
          <a:p>
            <a:r>
              <a:rPr lang="nl-BE" b="1" smtClean="0">
                <a:solidFill>
                  <a:prstClr val="black"/>
                </a:solidFill>
              </a:rPr>
              <a:t>2 420</a:t>
            </a:r>
            <a:endParaRPr lang="nl-BE">
              <a:solidFill>
                <a:prstClr val="black"/>
              </a:solidFill>
            </a:endParaRPr>
          </a:p>
        </p:txBody>
      </p:sp>
    </p:spTree>
    <p:extLst>
      <p:ext uri="{BB962C8B-B14F-4D97-AF65-F5344CB8AC3E}">
        <p14:creationId xmlns:p14="http://schemas.microsoft.com/office/powerpoint/2010/main" val="1503813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 name="Rechte verbindingslijn 1"/>
          <p:cNvCxnSpPr/>
          <p:nvPr/>
        </p:nvCxnSpPr>
        <p:spPr>
          <a:xfrm>
            <a:off x="6127379" y="4245660"/>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echte verbindingslijn 2"/>
          <p:cNvCxnSpPr/>
          <p:nvPr/>
        </p:nvCxnSpPr>
        <p:spPr>
          <a:xfrm>
            <a:off x="6917631" y="4245660"/>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181979" y="4240320"/>
            <a:ext cx="5492209" cy="1569660"/>
          </a:xfrm>
          <a:prstGeom prst="rect">
            <a:avLst/>
          </a:prstGeom>
          <a:noFill/>
        </p:spPr>
        <p:txBody>
          <a:bodyPr wrap="none" rtlCol="0">
            <a:spAutoFit/>
          </a:bodyPr>
          <a:lstStyle/>
          <a:p>
            <a:r>
              <a:rPr lang="nl-BE" sz="2400">
                <a:solidFill>
                  <a:prstClr val="black"/>
                </a:solidFill>
              </a:rPr>
              <a:t>409 </a:t>
            </a:r>
            <a:r>
              <a:rPr lang="nl-BE" sz="2400" smtClean="0">
                <a:solidFill>
                  <a:prstClr val="black"/>
                </a:solidFill>
              </a:rPr>
              <a:t>geb.wvm</a:t>
            </a:r>
            <a:r>
              <a:rPr lang="nl-BE" sz="2400">
                <a:solidFill>
                  <a:prstClr val="black"/>
                </a:solidFill>
              </a:rPr>
              <a:t>	   	   	1 000</a:t>
            </a:r>
          </a:p>
          <a:p>
            <a:r>
              <a:rPr lang="nl-BE" sz="2400" smtClean="0">
                <a:solidFill>
                  <a:prstClr val="black"/>
                </a:solidFill>
              </a:rPr>
              <a:t>6340 waardeverm. op hv</a:t>
            </a:r>
            <a:r>
              <a:rPr lang="nl-BE" sz="2400">
                <a:solidFill>
                  <a:prstClr val="black"/>
                </a:solidFill>
              </a:rPr>
              <a:t>	</a:t>
            </a:r>
            <a:r>
              <a:rPr lang="nl-BE" sz="2400" smtClean="0">
                <a:solidFill>
                  <a:prstClr val="black"/>
                </a:solidFill>
              </a:rPr>
              <a:t>1 000</a:t>
            </a:r>
          </a:p>
          <a:p>
            <a:r>
              <a:rPr lang="nl-BE" sz="2400" smtClean="0">
                <a:solidFill>
                  <a:prstClr val="black"/>
                </a:solidFill>
              </a:rPr>
              <a:t>4111 BTW herz. op verk.</a:t>
            </a:r>
            <a:r>
              <a:rPr lang="nl-BE" sz="2400">
                <a:solidFill>
                  <a:prstClr val="black"/>
                </a:solidFill>
              </a:rPr>
              <a:t>	</a:t>
            </a:r>
            <a:r>
              <a:rPr lang="nl-BE" sz="2400" smtClean="0">
                <a:solidFill>
                  <a:prstClr val="black"/>
                </a:solidFill>
              </a:rPr>
              <a:t>   420</a:t>
            </a:r>
            <a:endParaRPr lang="nl-BE" sz="2400">
              <a:solidFill>
                <a:prstClr val="black"/>
              </a:solidFill>
            </a:endParaRPr>
          </a:p>
          <a:p>
            <a:r>
              <a:rPr lang="nl-BE" sz="2400" smtClean="0">
                <a:solidFill>
                  <a:prstClr val="black"/>
                </a:solidFill>
              </a:rPr>
              <a:t>407 </a:t>
            </a:r>
            <a:r>
              <a:rPr lang="nl-BE" sz="2400">
                <a:solidFill>
                  <a:prstClr val="black"/>
                </a:solidFill>
              </a:rPr>
              <a:t>@ </a:t>
            </a:r>
            <a:r>
              <a:rPr lang="nl-BE" sz="2400" smtClean="0">
                <a:solidFill>
                  <a:prstClr val="black"/>
                </a:solidFill>
              </a:rPr>
              <a:t>Dub</a:t>
            </a:r>
            <a:r>
              <a:rPr lang="nl-BE" sz="2400">
                <a:solidFill>
                  <a:prstClr val="black"/>
                </a:solidFill>
              </a:rPr>
              <a:t>. debt.		</a:t>
            </a:r>
            <a:r>
              <a:rPr lang="nl-BE" sz="2400" smtClean="0">
                <a:solidFill>
                  <a:prstClr val="black"/>
                </a:solidFill>
              </a:rPr>
              <a:t>	2 420</a:t>
            </a:r>
            <a:endParaRPr lang="nl-BE" sz="2400">
              <a:solidFill>
                <a:prstClr val="black"/>
              </a:solidFill>
            </a:endParaRPr>
          </a:p>
        </p:txBody>
      </p:sp>
      <p:sp>
        <p:nvSpPr>
          <p:cNvPr id="5" name="Tekstvak 4"/>
          <p:cNvSpPr txBox="1"/>
          <p:nvPr/>
        </p:nvSpPr>
        <p:spPr>
          <a:xfrm>
            <a:off x="6308684" y="3885624"/>
            <a:ext cx="1441420" cy="369332"/>
          </a:xfrm>
          <a:prstGeom prst="rect">
            <a:avLst/>
          </a:prstGeom>
          <a:noFill/>
        </p:spPr>
        <p:txBody>
          <a:bodyPr wrap="none" rtlCol="0">
            <a:spAutoFit/>
          </a:bodyPr>
          <a:lstStyle/>
          <a:p>
            <a:r>
              <a:rPr lang="nl-BE" smtClean="0">
                <a:solidFill>
                  <a:prstClr val="black"/>
                </a:solidFill>
              </a:rPr>
              <a:t>550 Bank R/C</a:t>
            </a:r>
            <a:endParaRPr lang="nl-BE" b="1">
              <a:solidFill>
                <a:srgbClr val="C00000"/>
              </a:solidFill>
            </a:endParaRPr>
          </a:p>
        </p:txBody>
      </p:sp>
      <p:sp>
        <p:nvSpPr>
          <p:cNvPr id="7" name="Tekstvak 6"/>
          <p:cNvSpPr txBox="1"/>
          <p:nvPr/>
        </p:nvSpPr>
        <p:spPr>
          <a:xfrm>
            <a:off x="2842687" y="1125460"/>
            <a:ext cx="1488484" cy="369332"/>
          </a:xfrm>
          <a:prstGeom prst="rect">
            <a:avLst/>
          </a:prstGeom>
          <a:noFill/>
        </p:spPr>
        <p:txBody>
          <a:bodyPr wrap="none" rtlCol="0">
            <a:spAutoFit/>
          </a:bodyPr>
          <a:lstStyle/>
          <a:p>
            <a:r>
              <a:rPr lang="nl-BE" smtClean="0">
                <a:solidFill>
                  <a:prstClr val="black"/>
                </a:solidFill>
              </a:rPr>
              <a:t>407 Dub.Debt</a:t>
            </a:r>
            <a:endParaRPr lang="nl-BE" b="1">
              <a:solidFill>
                <a:srgbClr val="C00000"/>
              </a:solidFill>
            </a:endParaRPr>
          </a:p>
        </p:txBody>
      </p:sp>
      <p:sp>
        <p:nvSpPr>
          <p:cNvPr id="8" name="Tekstvak 7"/>
          <p:cNvSpPr txBox="1"/>
          <p:nvPr/>
        </p:nvSpPr>
        <p:spPr>
          <a:xfrm>
            <a:off x="2684120" y="1494792"/>
            <a:ext cx="705642" cy="369332"/>
          </a:xfrm>
          <a:prstGeom prst="rect">
            <a:avLst/>
          </a:prstGeom>
          <a:noFill/>
        </p:spPr>
        <p:txBody>
          <a:bodyPr wrap="none" rtlCol="0">
            <a:spAutoFit/>
          </a:bodyPr>
          <a:lstStyle/>
          <a:p>
            <a:r>
              <a:rPr lang="nl-BE" b="1" smtClean="0">
                <a:solidFill>
                  <a:prstClr val="black"/>
                </a:solidFill>
              </a:rPr>
              <a:t>2 420</a:t>
            </a:r>
            <a:endParaRPr lang="nl-BE">
              <a:solidFill>
                <a:prstClr val="black"/>
              </a:solidFill>
            </a:endParaRPr>
          </a:p>
        </p:txBody>
      </p:sp>
      <p:sp>
        <p:nvSpPr>
          <p:cNvPr id="9" name="Tekstvak 8"/>
          <p:cNvSpPr txBox="1"/>
          <p:nvPr/>
        </p:nvSpPr>
        <p:spPr>
          <a:xfrm>
            <a:off x="6079230" y="848461"/>
            <a:ext cx="2332883" cy="646331"/>
          </a:xfrm>
          <a:prstGeom prst="rect">
            <a:avLst/>
          </a:prstGeom>
          <a:noFill/>
        </p:spPr>
        <p:txBody>
          <a:bodyPr wrap="none" rtlCol="0">
            <a:spAutoFit/>
          </a:bodyPr>
          <a:lstStyle/>
          <a:p>
            <a:r>
              <a:rPr lang="nl-BE" smtClean="0">
                <a:solidFill>
                  <a:prstClr val="black"/>
                </a:solidFill>
              </a:rPr>
              <a:t>409 geb. waardeverm. </a:t>
            </a:r>
          </a:p>
          <a:p>
            <a:r>
              <a:rPr lang="nl-BE" smtClean="0">
                <a:solidFill>
                  <a:prstClr val="black"/>
                </a:solidFill>
              </a:rPr>
              <a:t>       op dub. debt</a:t>
            </a:r>
            <a:endParaRPr lang="nl-BE">
              <a:solidFill>
                <a:prstClr val="black"/>
              </a:solidFill>
            </a:endParaRPr>
          </a:p>
        </p:txBody>
      </p:sp>
      <p:sp>
        <p:nvSpPr>
          <p:cNvPr id="10" name="Tekstvak 9"/>
          <p:cNvSpPr txBox="1"/>
          <p:nvPr/>
        </p:nvSpPr>
        <p:spPr>
          <a:xfrm>
            <a:off x="6936346" y="1494793"/>
            <a:ext cx="705642" cy="369332"/>
          </a:xfrm>
          <a:prstGeom prst="rect">
            <a:avLst/>
          </a:prstGeom>
          <a:noFill/>
        </p:spPr>
        <p:txBody>
          <a:bodyPr wrap="none" rtlCol="0">
            <a:spAutoFit/>
          </a:bodyPr>
          <a:lstStyle/>
          <a:p>
            <a:r>
              <a:rPr lang="nl-BE" b="1">
                <a:solidFill>
                  <a:prstClr val="black"/>
                </a:solidFill>
              </a:rPr>
              <a:t>1 </a:t>
            </a:r>
            <a:r>
              <a:rPr lang="nl-BE" b="1" smtClean="0">
                <a:solidFill>
                  <a:prstClr val="black"/>
                </a:solidFill>
              </a:rPr>
              <a:t>000</a:t>
            </a:r>
            <a:endParaRPr lang="nl-BE" b="1">
              <a:solidFill>
                <a:prstClr val="black"/>
              </a:solidFill>
            </a:endParaRPr>
          </a:p>
        </p:txBody>
      </p:sp>
      <p:cxnSp>
        <p:nvCxnSpPr>
          <p:cNvPr id="11" name="Rechte verbindingslijn 10"/>
          <p:cNvCxnSpPr/>
          <p:nvPr/>
        </p:nvCxnSpPr>
        <p:spPr>
          <a:xfrm>
            <a:off x="2626583" y="1458454"/>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3416835" y="1458454"/>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6124136" y="1452442"/>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6914388" y="1452442"/>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125515" y="2493819"/>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6915767" y="2493819"/>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5394844" y="1828133"/>
            <a:ext cx="3376245" cy="646331"/>
          </a:xfrm>
          <a:prstGeom prst="rect">
            <a:avLst/>
          </a:prstGeom>
          <a:noFill/>
        </p:spPr>
        <p:txBody>
          <a:bodyPr wrap="none" rtlCol="0">
            <a:spAutoFit/>
          </a:bodyPr>
          <a:lstStyle/>
          <a:p>
            <a:r>
              <a:rPr lang="nl-BE" smtClean="0">
                <a:solidFill>
                  <a:prstClr val="black"/>
                </a:solidFill>
              </a:rPr>
              <a:t>6340 waardeverm op handelsv</a:t>
            </a:r>
          </a:p>
          <a:p>
            <a:r>
              <a:rPr lang="nl-BE" smtClean="0">
                <a:solidFill>
                  <a:prstClr val="black"/>
                </a:solidFill>
              </a:rPr>
              <a:t>op ten h. 1 jaar: toevoeging (BJ *) </a:t>
            </a:r>
            <a:endParaRPr lang="nl-BE">
              <a:solidFill>
                <a:prstClr val="black"/>
              </a:solidFill>
            </a:endParaRPr>
          </a:p>
        </p:txBody>
      </p:sp>
      <p:sp>
        <p:nvSpPr>
          <p:cNvPr id="18" name="Tekstvak 17"/>
          <p:cNvSpPr txBox="1"/>
          <p:nvPr/>
        </p:nvSpPr>
        <p:spPr>
          <a:xfrm>
            <a:off x="6081680" y="2551867"/>
            <a:ext cx="705642" cy="369332"/>
          </a:xfrm>
          <a:prstGeom prst="rect">
            <a:avLst/>
          </a:prstGeom>
          <a:noFill/>
        </p:spPr>
        <p:txBody>
          <a:bodyPr wrap="none" rtlCol="0">
            <a:spAutoFit/>
          </a:bodyPr>
          <a:lstStyle/>
          <a:p>
            <a:r>
              <a:rPr lang="nl-BE" b="1" smtClean="0">
                <a:solidFill>
                  <a:prstClr val="black"/>
                </a:solidFill>
              </a:rPr>
              <a:t>1 000</a:t>
            </a:r>
            <a:endParaRPr lang="nl-BE" b="1">
              <a:solidFill>
                <a:prstClr val="black"/>
              </a:solidFill>
            </a:endParaRPr>
          </a:p>
        </p:txBody>
      </p:sp>
      <p:sp>
        <p:nvSpPr>
          <p:cNvPr id="19" name="Tekstvak 18"/>
          <p:cNvSpPr txBox="1"/>
          <p:nvPr/>
        </p:nvSpPr>
        <p:spPr>
          <a:xfrm>
            <a:off x="911262" y="200568"/>
            <a:ext cx="5233933" cy="523220"/>
          </a:xfrm>
          <a:prstGeom prst="rect">
            <a:avLst/>
          </a:prstGeom>
          <a:noFill/>
        </p:spPr>
        <p:txBody>
          <a:bodyPr wrap="none" rtlCol="0">
            <a:spAutoFit/>
          </a:bodyPr>
          <a:lstStyle/>
          <a:p>
            <a:r>
              <a:rPr lang="nl-BE" sz="2800" smtClean="0">
                <a:solidFill>
                  <a:prstClr val="black"/>
                </a:solidFill>
              </a:rPr>
              <a:t>klant gaat failliet zonder te betalen</a:t>
            </a:r>
            <a:endParaRPr lang="nl-BE" sz="2800">
              <a:solidFill>
                <a:prstClr val="black"/>
              </a:solidFill>
            </a:endParaRPr>
          </a:p>
        </p:txBody>
      </p:sp>
      <p:cxnSp>
        <p:nvCxnSpPr>
          <p:cNvPr id="22" name="Rechte verbindingslijn 21"/>
          <p:cNvCxnSpPr/>
          <p:nvPr/>
        </p:nvCxnSpPr>
        <p:spPr>
          <a:xfrm>
            <a:off x="6127379" y="3472775"/>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6917631" y="3472775"/>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kstvak 23"/>
          <p:cNvSpPr txBox="1"/>
          <p:nvPr/>
        </p:nvSpPr>
        <p:spPr>
          <a:xfrm>
            <a:off x="5437826" y="3112739"/>
            <a:ext cx="3402535" cy="369332"/>
          </a:xfrm>
          <a:prstGeom prst="rect">
            <a:avLst/>
          </a:prstGeom>
          <a:noFill/>
        </p:spPr>
        <p:txBody>
          <a:bodyPr wrap="none" rtlCol="0">
            <a:spAutoFit/>
          </a:bodyPr>
          <a:lstStyle/>
          <a:p>
            <a:r>
              <a:rPr lang="nl-BE" smtClean="0">
                <a:solidFill>
                  <a:prstClr val="black"/>
                </a:solidFill>
              </a:rPr>
              <a:t>4111 BTW herziening op verkopen</a:t>
            </a:r>
            <a:endParaRPr lang="nl-BE" b="1">
              <a:solidFill>
                <a:srgbClr val="C00000"/>
              </a:solidFill>
            </a:endParaRPr>
          </a:p>
        </p:txBody>
      </p:sp>
      <p:sp>
        <p:nvSpPr>
          <p:cNvPr id="27" name="Tekstvak 26"/>
          <p:cNvSpPr txBox="1"/>
          <p:nvPr/>
        </p:nvSpPr>
        <p:spPr>
          <a:xfrm>
            <a:off x="3544092" y="1483908"/>
            <a:ext cx="705642" cy="369332"/>
          </a:xfrm>
          <a:prstGeom prst="rect">
            <a:avLst/>
          </a:prstGeom>
          <a:noFill/>
        </p:spPr>
        <p:txBody>
          <a:bodyPr wrap="none" rtlCol="0">
            <a:spAutoFit/>
          </a:bodyPr>
          <a:lstStyle/>
          <a:p>
            <a:r>
              <a:rPr lang="nl-BE" b="1" smtClean="0">
                <a:solidFill>
                  <a:srgbClr val="C00000"/>
                </a:solidFill>
              </a:rPr>
              <a:t>2 420</a:t>
            </a:r>
            <a:endParaRPr lang="nl-BE">
              <a:solidFill>
                <a:srgbClr val="C00000"/>
              </a:solidFill>
            </a:endParaRPr>
          </a:p>
        </p:txBody>
      </p:sp>
      <p:sp>
        <p:nvSpPr>
          <p:cNvPr id="29" name="Tekstvak 28"/>
          <p:cNvSpPr txBox="1"/>
          <p:nvPr/>
        </p:nvSpPr>
        <p:spPr>
          <a:xfrm>
            <a:off x="6163460" y="1483910"/>
            <a:ext cx="705642" cy="369332"/>
          </a:xfrm>
          <a:prstGeom prst="rect">
            <a:avLst/>
          </a:prstGeom>
          <a:noFill/>
        </p:spPr>
        <p:txBody>
          <a:bodyPr wrap="none" rtlCol="0">
            <a:spAutoFit/>
          </a:bodyPr>
          <a:lstStyle/>
          <a:p>
            <a:r>
              <a:rPr lang="nl-BE" b="1">
                <a:solidFill>
                  <a:srgbClr val="C00000"/>
                </a:solidFill>
              </a:rPr>
              <a:t>1 </a:t>
            </a:r>
            <a:r>
              <a:rPr lang="nl-BE" b="1" smtClean="0">
                <a:solidFill>
                  <a:srgbClr val="C00000"/>
                </a:solidFill>
              </a:rPr>
              <a:t>000</a:t>
            </a:r>
            <a:endParaRPr lang="nl-BE" b="1">
              <a:solidFill>
                <a:srgbClr val="C00000"/>
              </a:solidFill>
            </a:endParaRPr>
          </a:p>
        </p:txBody>
      </p:sp>
      <p:sp>
        <p:nvSpPr>
          <p:cNvPr id="30" name="Tekstvak 29"/>
          <p:cNvSpPr txBox="1"/>
          <p:nvPr/>
        </p:nvSpPr>
        <p:spPr>
          <a:xfrm>
            <a:off x="6079230" y="2746186"/>
            <a:ext cx="705642" cy="369332"/>
          </a:xfrm>
          <a:prstGeom prst="rect">
            <a:avLst/>
          </a:prstGeom>
          <a:noFill/>
        </p:spPr>
        <p:txBody>
          <a:bodyPr wrap="none" rtlCol="0">
            <a:spAutoFit/>
          </a:bodyPr>
          <a:lstStyle/>
          <a:p>
            <a:r>
              <a:rPr lang="nl-BE" b="1">
                <a:solidFill>
                  <a:srgbClr val="C00000"/>
                </a:solidFill>
              </a:rPr>
              <a:t>1 </a:t>
            </a:r>
            <a:r>
              <a:rPr lang="nl-BE" b="1" smtClean="0">
                <a:solidFill>
                  <a:srgbClr val="C00000"/>
                </a:solidFill>
              </a:rPr>
              <a:t>000</a:t>
            </a:r>
            <a:endParaRPr lang="nl-BE" b="1">
              <a:solidFill>
                <a:srgbClr val="C00000"/>
              </a:solidFill>
            </a:endParaRPr>
          </a:p>
        </p:txBody>
      </p:sp>
      <p:sp>
        <p:nvSpPr>
          <p:cNvPr id="31" name="Tekstvak 30"/>
          <p:cNvSpPr txBox="1"/>
          <p:nvPr/>
        </p:nvSpPr>
        <p:spPr>
          <a:xfrm>
            <a:off x="6228776" y="3521375"/>
            <a:ext cx="535724" cy="369332"/>
          </a:xfrm>
          <a:prstGeom prst="rect">
            <a:avLst/>
          </a:prstGeom>
          <a:noFill/>
        </p:spPr>
        <p:txBody>
          <a:bodyPr wrap="none" rtlCol="0">
            <a:spAutoFit/>
          </a:bodyPr>
          <a:lstStyle/>
          <a:p>
            <a:r>
              <a:rPr lang="nl-BE" b="1" smtClean="0">
                <a:solidFill>
                  <a:srgbClr val="C00000"/>
                </a:solidFill>
              </a:rPr>
              <a:t>420</a:t>
            </a:r>
            <a:endParaRPr lang="nl-BE" b="1">
              <a:solidFill>
                <a:srgbClr val="C00000"/>
              </a:solidFill>
            </a:endParaRPr>
          </a:p>
        </p:txBody>
      </p:sp>
    </p:spTree>
    <p:extLst>
      <p:ext uri="{BB962C8B-B14F-4D97-AF65-F5344CB8AC3E}">
        <p14:creationId xmlns:p14="http://schemas.microsoft.com/office/powerpoint/2010/main" val="3555935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 name="Rechte verbindingslijn 1"/>
          <p:cNvCxnSpPr/>
          <p:nvPr/>
        </p:nvCxnSpPr>
        <p:spPr>
          <a:xfrm>
            <a:off x="6127379" y="4245660"/>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echte verbindingslijn 2"/>
          <p:cNvCxnSpPr/>
          <p:nvPr/>
        </p:nvCxnSpPr>
        <p:spPr>
          <a:xfrm>
            <a:off x="6917631" y="4245660"/>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192865" y="4254956"/>
            <a:ext cx="5492209" cy="1938992"/>
          </a:xfrm>
          <a:prstGeom prst="rect">
            <a:avLst/>
          </a:prstGeom>
          <a:noFill/>
        </p:spPr>
        <p:txBody>
          <a:bodyPr wrap="none" rtlCol="0">
            <a:spAutoFit/>
          </a:bodyPr>
          <a:lstStyle/>
          <a:p>
            <a:r>
              <a:rPr lang="nl-BE" sz="2400">
                <a:solidFill>
                  <a:prstClr val="black"/>
                </a:solidFill>
              </a:rPr>
              <a:t>409 </a:t>
            </a:r>
            <a:r>
              <a:rPr lang="nl-BE" sz="2400" smtClean="0">
                <a:solidFill>
                  <a:prstClr val="black"/>
                </a:solidFill>
              </a:rPr>
              <a:t>geb.wvm</a:t>
            </a:r>
            <a:r>
              <a:rPr lang="nl-BE" sz="2400">
                <a:solidFill>
                  <a:prstClr val="black"/>
                </a:solidFill>
              </a:rPr>
              <a:t>	   	   	1 000</a:t>
            </a:r>
          </a:p>
          <a:p>
            <a:r>
              <a:rPr lang="nl-BE" sz="2400" smtClean="0">
                <a:solidFill>
                  <a:prstClr val="black"/>
                </a:solidFill>
              </a:rPr>
              <a:t>6340 waardeverm. op hv</a:t>
            </a:r>
            <a:r>
              <a:rPr lang="nl-BE" sz="2400">
                <a:solidFill>
                  <a:prstClr val="black"/>
                </a:solidFill>
              </a:rPr>
              <a:t>	</a:t>
            </a:r>
            <a:r>
              <a:rPr lang="nl-BE" sz="2400" smtClean="0">
                <a:solidFill>
                  <a:prstClr val="black"/>
                </a:solidFill>
              </a:rPr>
              <a:t>1 000</a:t>
            </a:r>
          </a:p>
          <a:p>
            <a:r>
              <a:rPr lang="nl-BE" sz="2400" smtClean="0">
                <a:solidFill>
                  <a:prstClr val="black"/>
                </a:solidFill>
              </a:rPr>
              <a:t>4111 BTW herz. op verk.</a:t>
            </a:r>
            <a:r>
              <a:rPr lang="nl-BE" sz="2400">
                <a:solidFill>
                  <a:prstClr val="black"/>
                </a:solidFill>
              </a:rPr>
              <a:t>	</a:t>
            </a:r>
            <a:r>
              <a:rPr lang="nl-BE" sz="2400" smtClean="0">
                <a:solidFill>
                  <a:prstClr val="black"/>
                </a:solidFill>
              </a:rPr>
              <a:t>   420</a:t>
            </a:r>
            <a:endParaRPr lang="nl-BE" sz="2400">
              <a:solidFill>
                <a:prstClr val="black"/>
              </a:solidFill>
            </a:endParaRPr>
          </a:p>
          <a:p>
            <a:r>
              <a:rPr lang="nl-BE" sz="2400" smtClean="0">
                <a:solidFill>
                  <a:prstClr val="black"/>
                </a:solidFill>
              </a:rPr>
              <a:t>550 Bank R/C</a:t>
            </a:r>
            <a:r>
              <a:rPr lang="nl-BE" sz="2400">
                <a:solidFill>
                  <a:prstClr val="black"/>
                </a:solidFill>
              </a:rPr>
              <a:t>	   </a:t>
            </a:r>
            <a:r>
              <a:rPr lang="nl-BE" sz="2400" smtClean="0">
                <a:solidFill>
                  <a:prstClr val="black"/>
                </a:solidFill>
              </a:rPr>
              <a:t>		   800</a:t>
            </a:r>
            <a:endParaRPr lang="nl-BE" sz="2400">
              <a:solidFill>
                <a:prstClr val="black"/>
              </a:solidFill>
            </a:endParaRPr>
          </a:p>
          <a:p>
            <a:r>
              <a:rPr lang="nl-BE" sz="2400" smtClean="0">
                <a:solidFill>
                  <a:prstClr val="black"/>
                </a:solidFill>
              </a:rPr>
              <a:t>407 </a:t>
            </a:r>
            <a:r>
              <a:rPr lang="nl-BE" sz="2400">
                <a:solidFill>
                  <a:prstClr val="black"/>
                </a:solidFill>
              </a:rPr>
              <a:t>@ </a:t>
            </a:r>
            <a:r>
              <a:rPr lang="nl-BE" sz="2400" smtClean="0">
                <a:solidFill>
                  <a:prstClr val="black"/>
                </a:solidFill>
              </a:rPr>
              <a:t>Dub</a:t>
            </a:r>
            <a:r>
              <a:rPr lang="nl-BE" sz="2400">
                <a:solidFill>
                  <a:prstClr val="black"/>
                </a:solidFill>
              </a:rPr>
              <a:t>. debt.		</a:t>
            </a:r>
            <a:r>
              <a:rPr lang="nl-BE" sz="2400" smtClean="0">
                <a:solidFill>
                  <a:prstClr val="black"/>
                </a:solidFill>
              </a:rPr>
              <a:t>	2 420</a:t>
            </a:r>
            <a:endParaRPr lang="nl-BE" sz="2400">
              <a:solidFill>
                <a:prstClr val="black"/>
              </a:solidFill>
            </a:endParaRPr>
          </a:p>
        </p:txBody>
      </p:sp>
      <p:sp>
        <p:nvSpPr>
          <p:cNvPr id="5" name="Tekstvak 4"/>
          <p:cNvSpPr txBox="1"/>
          <p:nvPr/>
        </p:nvSpPr>
        <p:spPr>
          <a:xfrm>
            <a:off x="6308684" y="3885624"/>
            <a:ext cx="1441420" cy="369332"/>
          </a:xfrm>
          <a:prstGeom prst="rect">
            <a:avLst/>
          </a:prstGeom>
          <a:noFill/>
        </p:spPr>
        <p:txBody>
          <a:bodyPr wrap="none" rtlCol="0">
            <a:spAutoFit/>
          </a:bodyPr>
          <a:lstStyle/>
          <a:p>
            <a:r>
              <a:rPr lang="nl-BE" smtClean="0">
                <a:solidFill>
                  <a:prstClr val="black"/>
                </a:solidFill>
              </a:rPr>
              <a:t>550 Bank R/C</a:t>
            </a:r>
            <a:endParaRPr lang="nl-BE" b="1">
              <a:solidFill>
                <a:srgbClr val="C00000"/>
              </a:solidFill>
            </a:endParaRPr>
          </a:p>
        </p:txBody>
      </p:sp>
      <p:sp>
        <p:nvSpPr>
          <p:cNvPr id="7" name="Tekstvak 6"/>
          <p:cNvSpPr txBox="1"/>
          <p:nvPr/>
        </p:nvSpPr>
        <p:spPr>
          <a:xfrm>
            <a:off x="2842687" y="1125460"/>
            <a:ext cx="1488484" cy="369332"/>
          </a:xfrm>
          <a:prstGeom prst="rect">
            <a:avLst/>
          </a:prstGeom>
          <a:noFill/>
        </p:spPr>
        <p:txBody>
          <a:bodyPr wrap="none" rtlCol="0">
            <a:spAutoFit/>
          </a:bodyPr>
          <a:lstStyle/>
          <a:p>
            <a:r>
              <a:rPr lang="nl-BE" smtClean="0">
                <a:solidFill>
                  <a:prstClr val="black"/>
                </a:solidFill>
              </a:rPr>
              <a:t>407 Dub.Debt</a:t>
            </a:r>
            <a:endParaRPr lang="nl-BE" b="1">
              <a:solidFill>
                <a:srgbClr val="C00000"/>
              </a:solidFill>
            </a:endParaRPr>
          </a:p>
        </p:txBody>
      </p:sp>
      <p:sp>
        <p:nvSpPr>
          <p:cNvPr id="8" name="Tekstvak 7"/>
          <p:cNvSpPr txBox="1"/>
          <p:nvPr/>
        </p:nvSpPr>
        <p:spPr>
          <a:xfrm>
            <a:off x="2684120" y="1494792"/>
            <a:ext cx="705642" cy="369332"/>
          </a:xfrm>
          <a:prstGeom prst="rect">
            <a:avLst/>
          </a:prstGeom>
          <a:noFill/>
        </p:spPr>
        <p:txBody>
          <a:bodyPr wrap="none" rtlCol="0">
            <a:spAutoFit/>
          </a:bodyPr>
          <a:lstStyle/>
          <a:p>
            <a:r>
              <a:rPr lang="nl-BE" b="1" smtClean="0">
                <a:solidFill>
                  <a:prstClr val="black"/>
                </a:solidFill>
              </a:rPr>
              <a:t>2 420</a:t>
            </a:r>
            <a:endParaRPr lang="nl-BE">
              <a:solidFill>
                <a:prstClr val="black"/>
              </a:solidFill>
            </a:endParaRPr>
          </a:p>
        </p:txBody>
      </p:sp>
      <p:sp>
        <p:nvSpPr>
          <p:cNvPr id="9" name="Tekstvak 8"/>
          <p:cNvSpPr txBox="1"/>
          <p:nvPr/>
        </p:nvSpPr>
        <p:spPr>
          <a:xfrm>
            <a:off x="6079230" y="848461"/>
            <a:ext cx="2332883" cy="646331"/>
          </a:xfrm>
          <a:prstGeom prst="rect">
            <a:avLst/>
          </a:prstGeom>
          <a:noFill/>
        </p:spPr>
        <p:txBody>
          <a:bodyPr wrap="none" rtlCol="0">
            <a:spAutoFit/>
          </a:bodyPr>
          <a:lstStyle/>
          <a:p>
            <a:r>
              <a:rPr lang="nl-BE" smtClean="0">
                <a:solidFill>
                  <a:prstClr val="black"/>
                </a:solidFill>
              </a:rPr>
              <a:t>409 geb. waardeverm. </a:t>
            </a:r>
          </a:p>
          <a:p>
            <a:r>
              <a:rPr lang="nl-BE" smtClean="0">
                <a:solidFill>
                  <a:prstClr val="black"/>
                </a:solidFill>
              </a:rPr>
              <a:t>       op dub. debt</a:t>
            </a:r>
            <a:endParaRPr lang="nl-BE">
              <a:solidFill>
                <a:prstClr val="black"/>
              </a:solidFill>
            </a:endParaRPr>
          </a:p>
        </p:txBody>
      </p:sp>
      <p:sp>
        <p:nvSpPr>
          <p:cNvPr id="10" name="Tekstvak 9"/>
          <p:cNvSpPr txBox="1"/>
          <p:nvPr/>
        </p:nvSpPr>
        <p:spPr>
          <a:xfrm>
            <a:off x="6936346" y="1494793"/>
            <a:ext cx="705642" cy="369332"/>
          </a:xfrm>
          <a:prstGeom prst="rect">
            <a:avLst/>
          </a:prstGeom>
          <a:noFill/>
        </p:spPr>
        <p:txBody>
          <a:bodyPr wrap="none" rtlCol="0">
            <a:spAutoFit/>
          </a:bodyPr>
          <a:lstStyle/>
          <a:p>
            <a:r>
              <a:rPr lang="nl-BE" b="1">
                <a:solidFill>
                  <a:prstClr val="black"/>
                </a:solidFill>
              </a:rPr>
              <a:t>1 </a:t>
            </a:r>
            <a:r>
              <a:rPr lang="nl-BE" b="1" smtClean="0">
                <a:solidFill>
                  <a:prstClr val="black"/>
                </a:solidFill>
              </a:rPr>
              <a:t>000</a:t>
            </a:r>
            <a:endParaRPr lang="nl-BE" b="1">
              <a:solidFill>
                <a:prstClr val="black"/>
              </a:solidFill>
            </a:endParaRPr>
          </a:p>
        </p:txBody>
      </p:sp>
      <p:cxnSp>
        <p:nvCxnSpPr>
          <p:cNvPr id="11" name="Rechte verbindingslijn 10"/>
          <p:cNvCxnSpPr/>
          <p:nvPr/>
        </p:nvCxnSpPr>
        <p:spPr>
          <a:xfrm>
            <a:off x="2626583" y="1458454"/>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3416835" y="1458454"/>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6124136" y="1452442"/>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6914388" y="1452442"/>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125515" y="2493819"/>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6915767" y="2493819"/>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5394844" y="1828133"/>
            <a:ext cx="3376245" cy="646331"/>
          </a:xfrm>
          <a:prstGeom prst="rect">
            <a:avLst/>
          </a:prstGeom>
          <a:noFill/>
        </p:spPr>
        <p:txBody>
          <a:bodyPr wrap="none" rtlCol="0">
            <a:spAutoFit/>
          </a:bodyPr>
          <a:lstStyle/>
          <a:p>
            <a:r>
              <a:rPr lang="nl-BE" smtClean="0">
                <a:solidFill>
                  <a:prstClr val="black"/>
                </a:solidFill>
              </a:rPr>
              <a:t>6340 waardeverm op handelsv</a:t>
            </a:r>
          </a:p>
          <a:p>
            <a:r>
              <a:rPr lang="nl-BE" smtClean="0">
                <a:solidFill>
                  <a:prstClr val="black"/>
                </a:solidFill>
              </a:rPr>
              <a:t>op ten h. 1 jaar: toevoeging (BJ *) </a:t>
            </a:r>
            <a:endParaRPr lang="nl-BE">
              <a:solidFill>
                <a:prstClr val="black"/>
              </a:solidFill>
            </a:endParaRPr>
          </a:p>
        </p:txBody>
      </p:sp>
      <p:sp>
        <p:nvSpPr>
          <p:cNvPr id="18" name="Tekstvak 17"/>
          <p:cNvSpPr txBox="1"/>
          <p:nvPr/>
        </p:nvSpPr>
        <p:spPr>
          <a:xfrm>
            <a:off x="6081680" y="2551867"/>
            <a:ext cx="705642" cy="369332"/>
          </a:xfrm>
          <a:prstGeom prst="rect">
            <a:avLst/>
          </a:prstGeom>
          <a:noFill/>
        </p:spPr>
        <p:txBody>
          <a:bodyPr wrap="none" rtlCol="0">
            <a:spAutoFit/>
          </a:bodyPr>
          <a:lstStyle/>
          <a:p>
            <a:r>
              <a:rPr lang="nl-BE" b="1" smtClean="0">
                <a:solidFill>
                  <a:prstClr val="black"/>
                </a:solidFill>
              </a:rPr>
              <a:t>1 000</a:t>
            </a:r>
            <a:endParaRPr lang="nl-BE" b="1">
              <a:solidFill>
                <a:prstClr val="black"/>
              </a:solidFill>
            </a:endParaRPr>
          </a:p>
        </p:txBody>
      </p:sp>
      <p:sp>
        <p:nvSpPr>
          <p:cNvPr id="19" name="Tekstvak 18"/>
          <p:cNvSpPr txBox="1"/>
          <p:nvPr/>
        </p:nvSpPr>
        <p:spPr>
          <a:xfrm>
            <a:off x="911262" y="200568"/>
            <a:ext cx="5863785" cy="523220"/>
          </a:xfrm>
          <a:prstGeom prst="rect">
            <a:avLst/>
          </a:prstGeom>
          <a:noFill/>
        </p:spPr>
        <p:txBody>
          <a:bodyPr wrap="none" rtlCol="0">
            <a:spAutoFit/>
          </a:bodyPr>
          <a:lstStyle/>
          <a:p>
            <a:r>
              <a:rPr lang="nl-BE" sz="2800" smtClean="0">
                <a:solidFill>
                  <a:prstClr val="black"/>
                </a:solidFill>
              </a:rPr>
              <a:t>klant gaat failliet maar betaalt toch iets</a:t>
            </a:r>
            <a:endParaRPr lang="nl-BE" sz="2800">
              <a:solidFill>
                <a:prstClr val="black"/>
              </a:solidFill>
            </a:endParaRPr>
          </a:p>
        </p:txBody>
      </p:sp>
      <p:cxnSp>
        <p:nvCxnSpPr>
          <p:cNvPr id="22" name="Rechte verbindingslijn 21"/>
          <p:cNvCxnSpPr/>
          <p:nvPr/>
        </p:nvCxnSpPr>
        <p:spPr>
          <a:xfrm>
            <a:off x="6127379" y="3472775"/>
            <a:ext cx="15824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6917631" y="3472775"/>
            <a:ext cx="0"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kstvak 23"/>
          <p:cNvSpPr txBox="1"/>
          <p:nvPr/>
        </p:nvSpPr>
        <p:spPr>
          <a:xfrm>
            <a:off x="5437826" y="3112739"/>
            <a:ext cx="3402535" cy="369332"/>
          </a:xfrm>
          <a:prstGeom prst="rect">
            <a:avLst/>
          </a:prstGeom>
          <a:noFill/>
        </p:spPr>
        <p:txBody>
          <a:bodyPr wrap="none" rtlCol="0">
            <a:spAutoFit/>
          </a:bodyPr>
          <a:lstStyle/>
          <a:p>
            <a:r>
              <a:rPr lang="nl-BE" smtClean="0">
                <a:solidFill>
                  <a:prstClr val="black"/>
                </a:solidFill>
              </a:rPr>
              <a:t>4111 BTW herziening op verkopen</a:t>
            </a:r>
            <a:endParaRPr lang="nl-BE" b="1">
              <a:solidFill>
                <a:srgbClr val="C00000"/>
              </a:solidFill>
            </a:endParaRPr>
          </a:p>
        </p:txBody>
      </p:sp>
      <p:sp>
        <p:nvSpPr>
          <p:cNvPr id="27" name="Tekstvak 26"/>
          <p:cNvSpPr txBox="1"/>
          <p:nvPr/>
        </p:nvSpPr>
        <p:spPr>
          <a:xfrm>
            <a:off x="3544092" y="1483908"/>
            <a:ext cx="705642" cy="369332"/>
          </a:xfrm>
          <a:prstGeom prst="rect">
            <a:avLst/>
          </a:prstGeom>
          <a:noFill/>
        </p:spPr>
        <p:txBody>
          <a:bodyPr wrap="none" rtlCol="0">
            <a:spAutoFit/>
          </a:bodyPr>
          <a:lstStyle/>
          <a:p>
            <a:r>
              <a:rPr lang="nl-BE" b="1" smtClean="0">
                <a:solidFill>
                  <a:srgbClr val="C00000"/>
                </a:solidFill>
              </a:rPr>
              <a:t>2 420</a:t>
            </a:r>
            <a:endParaRPr lang="nl-BE">
              <a:solidFill>
                <a:srgbClr val="C00000"/>
              </a:solidFill>
            </a:endParaRPr>
          </a:p>
        </p:txBody>
      </p:sp>
      <p:sp>
        <p:nvSpPr>
          <p:cNvPr id="29" name="Tekstvak 28"/>
          <p:cNvSpPr txBox="1"/>
          <p:nvPr/>
        </p:nvSpPr>
        <p:spPr>
          <a:xfrm>
            <a:off x="6163460" y="1483910"/>
            <a:ext cx="705642" cy="369332"/>
          </a:xfrm>
          <a:prstGeom prst="rect">
            <a:avLst/>
          </a:prstGeom>
          <a:noFill/>
        </p:spPr>
        <p:txBody>
          <a:bodyPr wrap="none" rtlCol="0">
            <a:spAutoFit/>
          </a:bodyPr>
          <a:lstStyle/>
          <a:p>
            <a:r>
              <a:rPr lang="nl-BE" b="1">
                <a:solidFill>
                  <a:srgbClr val="C00000"/>
                </a:solidFill>
              </a:rPr>
              <a:t>1 </a:t>
            </a:r>
            <a:r>
              <a:rPr lang="nl-BE" b="1" smtClean="0">
                <a:solidFill>
                  <a:srgbClr val="C00000"/>
                </a:solidFill>
              </a:rPr>
              <a:t>000</a:t>
            </a:r>
            <a:endParaRPr lang="nl-BE" b="1">
              <a:solidFill>
                <a:srgbClr val="C00000"/>
              </a:solidFill>
            </a:endParaRPr>
          </a:p>
        </p:txBody>
      </p:sp>
      <p:sp>
        <p:nvSpPr>
          <p:cNvPr id="30" name="Tekstvak 29"/>
          <p:cNvSpPr txBox="1"/>
          <p:nvPr/>
        </p:nvSpPr>
        <p:spPr>
          <a:xfrm>
            <a:off x="6079230" y="2746186"/>
            <a:ext cx="694421" cy="369332"/>
          </a:xfrm>
          <a:prstGeom prst="rect">
            <a:avLst/>
          </a:prstGeom>
          <a:noFill/>
        </p:spPr>
        <p:txBody>
          <a:bodyPr wrap="none" rtlCol="0">
            <a:spAutoFit/>
          </a:bodyPr>
          <a:lstStyle/>
          <a:p>
            <a:r>
              <a:rPr lang="nl-BE" b="1" smtClean="0">
                <a:solidFill>
                  <a:srgbClr val="C00000"/>
                </a:solidFill>
              </a:rPr>
              <a:t>   200</a:t>
            </a:r>
            <a:endParaRPr lang="nl-BE" b="1">
              <a:solidFill>
                <a:srgbClr val="C00000"/>
              </a:solidFill>
            </a:endParaRPr>
          </a:p>
        </p:txBody>
      </p:sp>
      <p:sp>
        <p:nvSpPr>
          <p:cNvPr id="31" name="Tekstvak 30"/>
          <p:cNvSpPr txBox="1"/>
          <p:nvPr/>
        </p:nvSpPr>
        <p:spPr>
          <a:xfrm>
            <a:off x="6228776" y="3521375"/>
            <a:ext cx="535724" cy="369332"/>
          </a:xfrm>
          <a:prstGeom prst="rect">
            <a:avLst/>
          </a:prstGeom>
          <a:noFill/>
        </p:spPr>
        <p:txBody>
          <a:bodyPr wrap="none" rtlCol="0">
            <a:spAutoFit/>
          </a:bodyPr>
          <a:lstStyle/>
          <a:p>
            <a:r>
              <a:rPr lang="nl-BE" b="1" smtClean="0">
                <a:solidFill>
                  <a:srgbClr val="C00000"/>
                </a:solidFill>
              </a:rPr>
              <a:t>252</a:t>
            </a:r>
            <a:endParaRPr lang="nl-BE" b="1">
              <a:solidFill>
                <a:srgbClr val="C00000"/>
              </a:solidFill>
            </a:endParaRPr>
          </a:p>
        </p:txBody>
      </p:sp>
      <p:sp>
        <p:nvSpPr>
          <p:cNvPr id="26" name="Tekstvak 25"/>
          <p:cNvSpPr txBox="1"/>
          <p:nvPr/>
        </p:nvSpPr>
        <p:spPr>
          <a:xfrm>
            <a:off x="6272316" y="4294263"/>
            <a:ext cx="535724" cy="369332"/>
          </a:xfrm>
          <a:prstGeom prst="rect">
            <a:avLst/>
          </a:prstGeom>
          <a:noFill/>
        </p:spPr>
        <p:txBody>
          <a:bodyPr wrap="none" rtlCol="0">
            <a:spAutoFit/>
          </a:bodyPr>
          <a:lstStyle/>
          <a:p>
            <a:r>
              <a:rPr lang="nl-BE" b="1" smtClean="0">
                <a:solidFill>
                  <a:srgbClr val="C00000"/>
                </a:solidFill>
              </a:rPr>
              <a:t>968</a:t>
            </a:r>
            <a:endParaRPr lang="nl-BE" b="1">
              <a:solidFill>
                <a:srgbClr val="C00000"/>
              </a:solidFill>
            </a:endParaRPr>
          </a:p>
        </p:txBody>
      </p:sp>
      <p:sp>
        <p:nvSpPr>
          <p:cNvPr id="6" name="Tekstvak 5"/>
          <p:cNvSpPr txBox="1"/>
          <p:nvPr/>
        </p:nvSpPr>
        <p:spPr>
          <a:xfrm>
            <a:off x="192865" y="2747623"/>
            <a:ext cx="1680268" cy="646331"/>
          </a:xfrm>
          <a:prstGeom prst="rect">
            <a:avLst/>
          </a:prstGeom>
          <a:noFill/>
        </p:spPr>
        <p:txBody>
          <a:bodyPr wrap="none" rtlCol="0">
            <a:spAutoFit/>
          </a:bodyPr>
          <a:lstStyle/>
          <a:p>
            <a:r>
              <a:rPr lang="nl-BE" smtClean="0">
                <a:solidFill>
                  <a:prstClr val="black"/>
                </a:solidFill>
              </a:rPr>
              <a:t>800 + 168 = 968</a:t>
            </a:r>
          </a:p>
          <a:p>
            <a:r>
              <a:rPr lang="nl-BE" smtClean="0">
                <a:solidFill>
                  <a:prstClr val="black"/>
                </a:solidFill>
              </a:rPr>
              <a:t>420  - 168 = 252</a:t>
            </a:r>
            <a:endParaRPr lang="nl-BE">
              <a:solidFill>
                <a:prstClr val="black"/>
              </a:solidFill>
            </a:endParaRPr>
          </a:p>
        </p:txBody>
      </p:sp>
    </p:spTree>
    <p:extLst>
      <p:ext uri="{BB962C8B-B14F-4D97-AF65-F5344CB8AC3E}">
        <p14:creationId xmlns:p14="http://schemas.microsoft.com/office/powerpoint/2010/main" val="37874573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3010830" y="3077737"/>
            <a:ext cx="2280368" cy="707886"/>
          </a:xfrm>
          <a:prstGeom prst="rect">
            <a:avLst/>
          </a:prstGeom>
          <a:noFill/>
        </p:spPr>
        <p:txBody>
          <a:bodyPr wrap="none" rtlCol="0">
            <a:spAutoFit/>
          </a:bodyPr>
          <a:lstStyle/>
          <a:p>
            <a:r>
              <a:rPr lang="nl-BE" sz="4000" smtClean="0">
                <a:solidFill>
                  <a:prstClr val="black"/>
                </a:solidFill>
              </a:rPr>
              <a:t>Algemeen</a:t>
            </a:r>
            <a:endParaRPr lang="nl-BE" sz="4000">
              <a:solidFill>
                <a:prstClr val="black"/>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78707"/>
            <a:ext cx="1517379" cy="1704522"/>
          </a:xfrm>
          <a:prstGeom prst="rect">
            <a:avLst/>
          </a:prstGeom>
        </p:spPr>
      </p:pic>
    </p:spTree>
    <p:extLst>
      <p:ext uri="{BB962C8B-B14F-4D97-AF65-F5344CB8AC3E}">
        <p14:creationId xmlns:p14="http://schemas.microsoft.com/office/powerpoint/2010/main" val="24930644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124" y="1275641"/>
            <a:ext cx="6438095" cy="3174603"/>
          </a:xfrm>
          <a:prstGeom prst="rect">
            <a:avLst/>
          </a:prstGeom>
        </p:spPr>
      </p:pic>
    </p:spTree>
    <p:extLst>
      <p:ext uri="{BB962C8B-B14F-4D97-AF65-F5344CB8AC3E}">
        <p14:creationId xmlns:p14="http://schemas.microsoft.com/office/powerpoint/2010/main" val="41698795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3010830" y="3077737"/>
            <a:ext cx="2984920" cy="707886"/>
          </a:xfrm>
          <a:prstGeom prst="rect">
            <a:avLst/>
          </a:prstGeom>
          <a:noFill/>
        </p:spPr>
        <p:txBody>
          <a:bodyPr wrap="none" rtlCol="0">
            <a:spAutoFit/>
          </a:bodyPr>
          <a:lstStyle/>
          <a:p>
            <a:r>
              <a:rPr lang="nl-BE" sz="4000" smtClean="0">
                <a:solidFill>
                  <a:prstClr val="black"/>
                </a:solidFill>
              </a:rPr>
              <a:t>BTW tarieven</a:t>
            </a:r>
            <a:endParaRPr lang="nl-BE" sz="4000">
              <a:solidFill>
                <a:prstClr val="black"/>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78707"/>
            <a:ext cx="1517379" cy="1704522"/>
          </a:xfrm>
          <a:prstGeom prst="rect">
            <a:avLst/>
          </a:prstGeom>
        </p:spPr>
      </p:pic>
    </p:spTree>
    <p:extLst>
      <p:ext uri="{BB962C8B-B14F-4D97-AF65-F5344CB8AC3E}">
        <p14:creationId xmlns:p14="http://schemas.microsoft.com/office/powerpoint/2010/main" val="10991731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502466" y="283447"/>
            <a:ext cx="6604503" cy="5909310"/>
          </a:xfrm>
          <a:prstGeom prst="rect">
            <a:avLst/>
          </a:prstGeom>
        </p:spPr>
        <p:txBody>
          <a:bodyPr wrap="square">
            <a:spAutoFit/>
          </a:bodyPr>
          <a:lstStyle/>
          <a:p>
            <a:r>
              <a:rPr lang="nl-NL" b="1" i="1">
                <a:solidFill>
                  <a:prstClr val="black"/>
                </a:solidFill>
                <a:latin typeface="Arial" panose="020B0604020202020204" pitchFamily="34" charset="0"/>
                <a:ea typeface="Times New Roman" panose="02020603050405020304" pitchFamily="18" charset="0"/>
                <a:cs typeface="Times New Roman" panose="02020603050405020304" pitchFamily="18" charset="0"/>
              </a:rPr>
              <a:t>Basistarieven van de btw</a:t>
            </a:r>
            <a:endParaRPr lang="nl-BE">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r>
              <a:rPr lang="nl-NL">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nl-BE">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r>
              <a:rPr lang="nl-NL">
                <a:solidFill>
                  <a:prstClr val="black"/>
                </a:solidFill>
                <a:latin typeface="Arial" panose="020B0604020202020204" pitchFamily="34" charset="0"/>
                <a:ea typeface="Times New Roman" panose="02020603050405020304" pitchFamily="18" charset="0"/>
                <a:cs typeface="Times New Roman" panose="02020603050405020304" pitchFamily="18" charset="0"/>
              </a:rPr>
              <a:t>De btw wordt berekend op de maatstaf van heffing tegen  tarieven die verschillen volgens hetgeen wordt verhandeld.</a:t>
            </a:r>
            <a:endParaRPr lang="nl-BE">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r>
              <a:rPr lang="nl-NL">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nl-BE">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r>
              <a:rPr lang="nl-NL">
                <a:solidFill>
                  <a:prstClr val="black"/>
                </a:solidFill>
                <a:latin typeface="Arial" panose="020B0604020202020204" pitchFamily="34" charset="0"/>
                <a:ea typeface="Times New Roman" panose="02020603050405020304" pitchFamily="18" charset="0"/>
                <a:cs typeface="Times New Roman" panose="02020603050405020304" pitchFamily="18" charset="0"/>
              </a:rPr>
              <a:t>De tarieven zijn vastgelegd bij koninklijk besluit en zijn nu als volgt:</a:t>
            </a:r>
            <a:endParaRPr lang="nl-BE">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r>
              <a:rPr lang="nl-NL">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nl-BE">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lang="nl-NL" b="1">
                <a:solidFill>
                  <a:prstClr val="black"/>
                </a:solidFill>
                <a:latin typeface="Arial" panose="020B0604020202020204" pitchFamily="34" charset="0"/>
                <a:ea typeface="Times New Roman" panose="02020603050405020304" pitchFamily="18" charset="0"/>
                <a:cs typeface="Times New Roman" panose="02020603050405020304" pitchFamily="18" charset="0"/>
              </a:rPr>
              <a:t>6 %</a:t>
            </a:r>
            <a:r>
              <a:rPr lang="nl-NL">
                <a:solidFill>
                  <a:prstClr val="black"/>
                </a:solidFill>
                <a:latin typeface="Arial" panose="020B0604020202020204" pitchFamily="34" charset="0"/>
                <a:ea typeface="Times New Roman" panose="02020603050405020304" pitchFamily="18" charset="0"/>
                <a:cs typeface="Times New Roman" panose="02020603050405020304" pitchFamily="18" charset="0"/>
              </a:rPr>
              <a:t> vooral voor basisproducten en geleverde diensten met een sociaal karakter (bijvoorbeeld: levensnoodzakelijke producten, personenvervoer, landbouwdiensten …)</a:t>
            </a:r>
            <a:endParaRPr lang="nl-BE">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457200"/>
            <a:r>
              <a:rPr lang="nl-NL">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nl-BE">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lang="nl-NL" b="1">
                <a:solidFill>
                  <a:prstClr val="black"/>
                </a:solidFill>
                <a:latin typeface="Arial" panose="020B0604020202020204" pitchFamily="34" charset="0"/>
                <a:ea typeface="Times New Roman" panose="02020603050405020304" pitchFamily="18" charset="0"/>
                <a:cs typeface="Times New Roman" panose="02020603050405020304" pitchFamily="18" charset="0"/>
              </a:rPr>
              <a:t>12 %</a:t>
            </a:r>
            <a:r>
              <a:rPr lang="nl-NL">
                <a:solidFill>
                  <a:prstClr val="black"/>
                </a:solidFill>
                <a:latin typeface="Arial" panose="020B0604020202020204" pitchFamily="34" charset="0"/>
                <a:ea typeface="Times New Roman" panose="02020603050405020304" pitchFamily="18" charset="0"/>
                <a:cs typeface="Times New Roman" panose="02020603050405020304" pitchFamily="18" charset="0"/>
              </a:rPr>
              <a:t> voor bepaalde goederen en geleverde diensten die vanuit economisch of sociaal oogpunt belangrijk zijn (bijvoorbeeld: kolen, margarine, abonnement voor betaaltelevisie …)</a:t>
            </a:r>
            <a:endParaRPr lang="nl-BE">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457200"/>
            <a:r>
              <a:rPr lang="nl-NL">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nl-BE">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lang="nl-NL" b="1">
                <a:solidFill>
                  <a:prstClr val="black"/>
                </a:solidFill>
                <a:latin typeface="Arial" panose="020B0604020202020204" pitchFamily="34" charset="0"/>
                <a:ea typeface="Times New Roman" panose="02020603050405020304" pitchFamily="18" charset="0"/>
                <a:cs typeface="Times New Roman" panose="02020603050405020304" pitchFamily="18" charset="0"/>
              </a:rPr>
              <a:t>21 %</a:t>
            </a:r>
            <a:r>
              <a:rPr lang="nl-NL">
                <a:solidFill>
                  <a:prstClr val="black"/>
                </a:solidFill>
                <a:latin typeface="Arial" panose="020B0604020202020204" pitchFamily="34" charset="0"/>
                <a:ea typeface="Times New Roman" panose="02020603050405020304" pitchFamily="18" charset="0"/>
                <a:cs typeface="Times New Roman" panose="02020603050405020304" pitchFamily="18" charset="0"/>
              </a:rPr>
              <a:t> voor handelingen die betrekking hebben op goederen of diensten die niet elders werden vermeld (bijvoorbeeld: nieuwe auto's, huishoudelijke apparaten, cosmetica ...)</a:t>
            </a:r>
            <a:endParaRPr lang="nl-BE">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r>
              <a:rPr lang="nl-NL">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nl-BE">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378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299776" y="1386348"/>
            <a:ext cx="4273669" cy="3170099"/>
          </a:xfrm>
          <a:prstGeom prst="rect">
            <a:avLst/>
          </a:prstGeom>
          <a:noFill/>
        </p:spPr>
        <p:txBody>
          <a:bodyPr wrap="none" rtlCol="0">
            <a:spAutoFit/>
          </a:bodyPr>
          <a:lstStyle/>
          <a:p>
            <a:pPr algn="ctr"/>
            <a:r>
              <a:rPr lang="nl-BE" sz="3600" smtClean="0"/>
              <a:t>de balans </a:t>
            </a:r>
          </a:p>
          <a:p>
            <a:pPr algn="ctr"/>
            <a:r>
              <a:rPr lang="nl-BE" sz="3600" smtClean="0"/>
              <a:t>en </a:t>
            </a:r>
          </a:p>
          <a:p>
            <a:pPr algn="ctr"/>
            <a:r>
              <a:rPr lang="nl-BE" sz="3600" smtClean="0"/>
              <a:t>de resultatenrekening</a:t>
            </a:r>
          </a:p>
          <a:p>
            <a:pPr algn="ctr"/>
            <a:endParaRPr lang="nl-BE" sz="3600"/>
          </a:p>
          <a:p>
            <a:pPr algn="ctr"/>
            <a:endParaRPr lang="nl-BE" sz="3600" smtClean="0"/>
          </a:p>
          <a:p>
            <a:pPr algn="ctr"/>
            <a:r>
              <a:rPr lang="nl-BE" sz="2000" smtClean="0"/>
              <a:t>als deel van de jaarrekening</a:t>
            </a:r>
            <a:endParaRPr lang="nl-BE" sz="2000"/>
          </a:p>
        </p:txBody>
      </p:sp>
    </p:spTree>
    <p:extLst>
      <p:ext uri="{BB962C8B-B14F-4D97-AF65-F5344CB8AC3E}">
        <p14:creationId xmlns:p14="http://schemas.microsoft.com/office/powerpoint/2010/main" val="33832762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2401932" y="2860455"/>
            <a:ext cx="4261038" cy="707886"/>
          </a:xfrm>
          <a:prstGeom prst="rect">
            <a:avLst/>
          </a:prstGeom>
          <a:noFill/>
        </p:spPr>
        <p:txBody>
          <a:bodyPr wrap="none" rtlCol="0">
            <a:spAutoFit/>
          </a:bodyPr>
          <a:lstStyle/>
          <a:p>
            <a:pPr lvl="1" algn="ctr"/>
            <a:r>
              <a:rPr lang="nl-NL" sz="4000">
                <a:solidFill>
                  <a:prstClr val="black"/>
                </a:solidFill>
              </a:rPr>
              <a:t>Medecontractant</a:t>
            </a:r>
            <a:endParaRPr lang="nl-BE" sz="4000">
              <a:solidFill>
                <a:prstClr val="black"/>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78707"/>
            <a:ext cx="1517379" cy="1704522"/>
          </a:xfrm>
          <a:prstGeom prst="rect">
            <a:avLst/>
          </a:prstGeom>
        </p:spPr>
      </p:pic>
    </p:spTree>
    <p:extLst>
      <p:ext uri="{BB962C8B-B14F-4D97-AF65-F5344CB8AC3E}">
        <p14:creationId xmlns:p14="http://schemas.microsoft.com/office/powerpoint/2010/main" val="22948051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1066366" y="1572058"/>
            <a:ext cx="6641946" cy="2862322"/>
          </a:xfrm>
          <a:prstGeom prst="rect">
            <a:avLst/>
          </a:prstGeom>
          <a:noFill/>
        </p:spPr>
        <p:txBody>
          <a:bodyPr wrap="none" rtlCol="0">
            <a:spAutoFit/>
          </a:bodyPr>
          <a:lstStyle/>
          <a:p>
            <a:r>
              <a:rPr lang="nl-BE" sz="4000">
                <a:solidFill>
                  <a:prstClr val="black"/>
                </a:solidFill>
              </a:rPr>
              <a:t>Toepassing:</a:t>
            </a:r>
          </a:p>
          <a:p>
            <a:endParaRPr lang="nl-BE" sz="2800" smtClean="0">
              <a:solidFill>
                <a:prstClr val="black"/>
              </a:solidFill>
            </a:endParaRPr>
          </a:p>
          <a:p>
            <a:endParaRPr lang="nl-BE" sz="2800" smtClean="0">
              <a:solidFill>
                <a:prstClr val="black"/>
              </a:solidFill>
            </a:endParaRPr>
          </a:p>
          <a:p>
            <a:r>
              <a:rPr lang="nl-BE" sz="2800" smtClean="0">
                <a:solidFill>
                  <a:prstClr val="black"/>
                </a:solidFill>
              </a:rPr>
              <a:t>Werken </a:t>
            </a:r>
            <a:r>
              <a:rPr lang="nl-BE" sz="2800">
                <a:solidFill>
                  <a:prstClr val="black"/>
                </a:solidFill>
              </a:rPr>
              <a:t>in onroerende staat, </a:t>
            </a:r>
            <a:endParaRPr lang="nl-BE" sz="2800" smtClean="0">
              <a:solidFill>
                <a:prstClr val="black"/>
              </a:solidFill>
            </a:endParaRPr>
          </a:p>
          <a:p>
            <a:r>
              <a:rPr lang="nl-BE" sz="2800" smtClean="0">
                <a:solidFill>
                  <a:prstClr val="black"/>
                </a:solidFill>
              </a:rPr>
              <a:t>uitgevoerd </a:t>
            </a:r>
            <a:r>
              <a:rPr lang="nl-BE" sz="2800">
                <a:solidFill>
                  <a:prstClr val="black"/>
                </a:solidFill>
              </a:rPr>
              <a:t>door een BTW belastingplichtige.</a:t>
            </a:r>
          </a:p>
          <a:p>
            <a:endParaRPr lang="nl-BE" sz="2800">
              <a:solidFill>
                <a:prstClr val="black"/>
              </a:solidFill>
            </a:endParaRPr>
          </a:p>
        </p:txBody>
      </p:sp>
    </p:spTree>
    <p:extLst>
      <p:ext uri="{BB962C8B-B14F-4D97-AF65-F5344CB8AC3E}">
        <p14:creationId xmlns:p14="http://schemas.microsoft.com/office/powerpoint/2010/main" val="33049377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1300778" y="3017618"/>
            <a:ext cx="6308586" cy="707886"/>
          </a:xfrm>
          <a:prstGeom prst="rect">
            <a:avLst/>
          </a:prstGeom>
          <a:noFill/>
        </p:spPr>
        <p:txBody>
          <a:bodyPr wrap="none" rtlCol="0">
            <a:spAutoFit/>
          </a:bodyPr>
          <a:lstStyle/>
          <a:p>
            <a:pPr lvl="1"/>
            <a:r>
              <a:rPr lang="nl-NL" sz="4000">
                <a:solidFill>
                  <a:prstClr val="black"/>
                </a:solidFill>
              </a:rPr>
              <a:t>Uittreksel 44 BTW wetboek</a:t>
            </a:r>
            <a:endParaRPr lang="nl-BE" sz="4000">
              <a:solidFill>
                <a:prstClr val="black"/>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78707"/>
            <a:ext cx="1517379" cy="1704522"/>
          </a:xfrm>
          <a:prstGeom prst="rect">
            <a:avLst/>
          </a:prstGeom>
        </p:spPr>
      </p:pic>
    </p:spTree>
    <p:extLst>
      <p:ext uri="{BB962C8B-B14F-4D97-AF65-F5344CB8AC3E}">
        <p14:creationId xmlns:p14="http://schemas.microsoft.com/office/powerpoint/2010/main" val="32186497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353291" y="395288"/>
            <a:ext cx="8647817" cy="5570756"/>
          </a:xfrm>
          <a:prstGeom prst="rect">
            <a:avLst/>
          </a:prstGeom>
          <a:noFill/>
        </p:spPr>
        <p:txBody>
          <a:bodyPr wrap="none" rtlCol="0">
            <a:spAutoFit/>
          </a:bodyPr>
          <a:lstStyle/>
          <a:p>
            <a:r>
              <a:rPr lang="nl-BE" sz="3200" smtClean="0">
                <a:solidFill>
                  <a:prstClr val="black"/>
                </a:solidFill>
              </a:rPr>
              <a:t>Vrijgesteld van BTW</a:t>
            </a:r>
          </a:p>
          <a:p>
            <a:endParaRPr lang="nl-BE">
              <a:solidFill>
                <a:prstClr val="black"/>
              </a:solidFill>
            </a:endParaRPr>
          </a:p>
          <a:p>
            <a:r>
              <a:rPr lang="nl-BE" smtClean="0">
                <a:solidFill>
                  <a:prstClr val="black"/>
                </a:solidFill>
              </a:rPr>
              <a:t>artsen</a:t>
            </a:r>
            <a:r>
              <a:rPr lang="nl-BE">
                <a:solidFill>
                  <a:prstClr val="black"/>
                </a:solidFill>
              </a:rPr>
              <a:t>, tandartsen, kinesitherapeuten, vroedvrouwen, verplegers en verpleegsters, </a:t>
            </a:r>
            <a:endParaRPr lang="nl-BE" smtClean="0">
              <a:solidFill>
                <a:prstClr val="black"/>
              </a:solidFill>
            </a:endParaRPr>
          </a:p>
          <a:p>
            <a:r>
              <a:rPr lang="nl-BE" smtClean="0">
                <a:solidFill>
                  <a:prstClr val="black"/>
                </a:solidFill>
              </a:rPr>
              <a:t>verzorgers </a:t>
            </a:r>
            <a:r>
              <a:rPr lang="nl-BE">
                <a:solidFill>
                  <a:prstClr val="black"/>
                </a:solidFill>
              </a:rPr>
              <a:t>en verzorgsters, ziekenoppassers en ziekenoppassters, masseurs en masseuses </a:t>
            </a:r>
            <a:endParaRPr lang="nl-BE" smtClean="0">
              <a:solidFill>
                <a:prstClr val="black"/>
              </a:solidFill>
            </a:endParaRPr>
          </a:p>
          <a:p>
            <a:r>
              <a:rPr lang="nl-BE" smtClean="0">
                <a:solidFill>
                  <a:prstClr val="black"/>
                </a:solidFill>
              </a:rPr>
              <a:t>van </a:t>
            </a:r>
            <a:r>
              <a:rPr lang="nl-BE">
                <a:solidFill>
                  <a:prstClr val="black"/>
                </a:solidFill>
              </a:rPr>
              <a:t>wie de diensten van persoonsverzorging zijn opgenomen in de nomenclatuur van de </a:t>
            </a:r>
            <a:endParaRPr lang="nl-BE" smtClean="0">
              <a:solidFill>
                <a:prstClr val="black"/>
              </a:solidFill>
            </a:endParaRPr>
          </a:p>
          <a:p>
            <a:r>
              <a:rPr lang="nl-BE" smtClean="0">
                <a:solidFill>
                  <a:prstClr val="black"/>
                </a:solidFill>
              </a:rPr>
              <a:t>geneeskundige </a:t>
            </a:r>
            <a:r>
              <a:rPr lang="nl-BE">
                <a:solidFill>
                  <a:prstClr val="black"/>
                </a:solidFill>
              </a:rPr>
              <a:t>verstrekkingen inzake verplichte ziekte- en invaliditeitsverzekering; </a:t>
            </a:r>
            <a:endParaRPr lang="nl-BE" smtClean="0">
              <a:solidFill>
                <a:prstClr val="black"/>
              </a:solidFill>
            </a:endParaRPr>
          </a:p>
          <a:p>
            <a:endParaRPr lang="nl-BE">
              <a:solidFill>
                <a:prstClr val="black"/>
              </a:solidFill>
            </a:endParaRPr>
          </a:p>
          <a:p>
            <a:r>
              <a:rPr lang="nl-BE" smtClean="0">
                <a:solidFill>
                  <a:prstClr val="black"/>
                </a:solidFill>
              </a:rPr>
              <a:t>ziekenhuizen</a:t>
            </a:r>
            <a:r>
              <a:rPr lang="nl-BE">
                <a:solidFill>
                  <a:prstClr val="black"/>
                </a:solidFill>
              </a:rPr>
              <a:t>, psychiatrische inrichtingen, klinieken en dispensaria; het vervoer van zieken </a:t>
            </a:r>
            <a:endParaRPr lang="nl-BE" smtClean="0">
              <a:solidFill>
                <a:prstClr val="black"/>
              </a:solidFill>
            </a:endParaRPr>
          </a:p>
          <a:p>
            <a:r>
              <a:rPr lang="nl-BE" smtClean="0">
                <a:solidFill>
                  <a:prstClr val="black"/>
                </a:solidFill>
              </a:rPr>
              <a:t>of </a:t>
            </a:r>
            <a:r>
              <a:rPr lang="nl-BE">
                <a:solidFill>
                  <a:prstClr val="black"/>
                </a:solidFill>
              </a:rPr>
              <a:t>gewonden met speciaal daartoe uitgeruste vervoermiddelen; </a:t>
            </a:r>
            <a:endParaRPr lang="nl-BE" smtClean="0">
              <a:solidFill>
                <a:prstClr val="black"/>
              </a:solidFill>
            </a:endParaRPr>
          </a:p>
          <a:p>
            <a:endParaRPr lang="nl-BE">
              <a:solidFill>
                <a:prstClr val="black"/>
              </a:solidFill>
            </a:endParaRPr>
          </a:p>
          <a:p>
            <a:r>
              <a:rPr lang="nl-BE" smtClean="0">
                <a:solidFill>
                  <a:prstClr val="black"/>
                </a:solidFill>
              </a:rPr>
              <a:t>de </a:t>
            </a:r>
            <a:r>
              <a:rPr lang="nl-BE">
                <a:solidFill>
                  <a:prstClr val="black"/>
                </a:solidFill>
              </a:rPr>
              <a:t>diensten verstrekt door exploitanten van sportinrichtingen en inrichtingen voor </a:t>
            </a:r>
            <a:endParaRPr lang="nl-BE" smtClean="0">
              <a:solidFill>
                <a:prstClr val="black"/>
              </a:solidFill>
            </a:endParaRPr>
          </a:p>
          <a:p>
            <a:r>
              <a:rPr lang="nl-BE" smtClean="0">
                <a:solidFill>
                  <a:prstClr val="black"/>
                </a:solidFill>
              </a:rPr>
              <a:t>lichamelijke </a:t>
            </a:r>
            <a:r>
              <a:rPr lang="nl-BE">
                <a:solidFill>
                  <a:prstClr val="black"/>
                </a:solidFill>
              </a:rPr>
              <a:t>opvoeding </a:t>
            </a:r>
            <a:r>
              <a:rPr lang="nl-BE" smtClean="0">
                <a:solidFill>
                  <a:prstClr val="black"/>
                </a:solidFill>
              </a:rPr>
              <a:t>(indien geen winstoogmerk)</a:t>
            </a:r>
          </a:p>
          <a:p>
            <a:endParaRPr lang="nl-BE" smtClean="0">
              <a:solidFill>
                <a:prstClr val="black"/>
              </a:solidFill>
            </a:endParaRPr>
          </a:p>
          <a:p>
            <a:r>
              <a:rPr lang="nl-BE">
                <a:solidFill>
                  <a:prstClr val="black"/>
                </a:solidFill>
              </a:rPr>
              <a:t>het verstrekken van school- of universitair onderwijs, beroepsopleiding en -herscholing, </a:t>
            </a:r>
            <a:endParaRPr lang="nl-BE" smtClean="0">
              <a:solidFill>
                <a:prstClr val="black"/>
              </a:solidFill>
            </a:endParaRPr>
          </a:p>
          <a:p>
            <a:r>
              <a:rPr lang="nl-BE" smtClean="0">
                <a:solidFill>
                  <a:prstClr val="black"/>
                </a:solidFill>
              </a:rPr>
              <a:t>en </a:t>
            </a:r>
            <a:r>
              <a:rPr lang="nl-BE">
                <a:solidFill>
                  <a:prstClr val="black"/>
                </a:solidFill>
              </a:rPr>
              <a:t>het verrichten van de nauw daarmee samenhangende diensten en leveringen van </a:t>
            </a:r>
            <a:endParaRPr lang="nl-BE" smtClean="0">
              <a:solidFill>
                <a:prstClr val="black"/>
              </a:solidFill>
            </a:endParaRPr>
          </a:p>
          <a:p>
            <a:r>
              <a:rPr lang="nl-BE" smtClean="0">
                <a:solidFill>
                  <a:prstClr val="black"/>
                </a:solidFill>
              </a:rPr>
              <a:t>goederen</a:t>
            </a:r>
            <a:r>
              <a:rPr lang="nl-BE">
                <a:solidFill>
                  <a:prstClr val="black"/>
                </a:solidFill>
              </a:rPr>
              <a:t>, zoals het verschaffen van logies, spijzen en dranken </a:t>
            </a:r>
            <a:endParaRPr lang="nl-BE" smtClean="0">
              <a:solidFill>
                <a:prstClr val="black"/>
              </a:solidFill>
            </a:endParaRPr>
          </a:p>
          <a:p>
            <a:endParaRPr lang="nl-BE">
              <a:solidFill>
                <a:prstClr val="black"/>
              </a:solidFill>
            </a:endParaRPr>
          </a:p>
          <a:p>
            <a:endParaRPr lang="nl-BE" smtClean="0">
              <a:solidFill>
                <a:prstClr val="black"/>
              </a:solidFill>
            </a:endParaRPr>
          </a:p>
          <a:p>
            <a:endParaRPr lang="nl-BE">
              <a:solidFill>
                <a:prstClr val="black"/>
              </a:solidFill>
            </a:endParaRPr>
          </a:p>
        </p:txBody>
      </p:sp>
    </p:spTree>
    <p:extLst>
      <p:ext uri="{BB962C8B-B14F-4D97-AF65-F5344CB8AC3E}">
        <p14:creationId xmlns:p14="http://schemas.microsoft.com/office/powerpoint/2010/main" val="9741548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 y="3972201"/>
            <a:ext cx="9144000" cy="2890838"/>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7" name="Tekstvak 6"/>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4119" y="1714265"/>
            <a:ext cx="2666666" cy="3142857"/>
          </a:xfrm>
          <a:prstGeom prst="rect">
            <a:avLst/>
          </a:prstGeom>
        </p:spPr>
      </p:pic>
    </p:spTree>
    <p:extLst>
      <p:ext uri="{BB962C8B-B14F-4D97-AF65-F5344CB8AC3E}">
        <p14:creationId xmlns:p14="http://schemas.microsoft.com/office/powerpoint/2010/main" val="11284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1356014" y="2211532"/>
            <a:ext cx="6315062" cy="2308324"/>
          </a:xfrm>
          <a:prstGeom prst="rect">
            <a:avLst/>
          </a:prstGeom>
          <a:noFill/>
        </p:spPr>
        <p:txBody>
          <a:bodyPr wrap="none" rtlCol="0">
            <a:spAutoFit/>
          </a:bodyPr>
          <a:lstStyle/>
          <a:p>
            <a:pPr algn="ctr"/>
            <a:r>
              <a:rPr lang="nl-BE" sz="7200" dirty="0" smtClean="0"/>
              <a:t>de balans </a:t>
            </a:r>
          </a:p>
          <a:p>
            <a:pPr algn="ctr"/>
            <a:r>
              <a:rPr lang="nl-BE" sz="7200" dirty="0" smtClean="0"/>
              <a:t>verder uitgelegd</a:t>
            </a:r>
            <a:endParaRPr lang="nl-BE" sz="7200" dirty="0"/>
          </a:p>
        </p:txBody>
      </p:sp>
    </p:spTree>
    <p:extLst>
      <p:ext uri="{BB962C8B-B14F-4D97-AF65-F5344CB8AC3E}">
        <p14:creationId xmlns:p14="http://schemas.microsoft.com/office/powerpoint/2010/main" val="34237471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28625" y="285750"/>
            <a:ext cx="8229600" cy="1143000"/>
          </a:xfrm>
        </p:spPr>
        <p:txBody>
          <a:bodyPr/>
          <a:lstStyle/>
          <a:p>
            <a:r>
              <a:rPr lang="nl-NL" altLang="nl-BE" smtClean="0"/>
              <a:t>Kapitaal</a:t>
            </a:r>
          </a:p>
        </p:txBody>
      </p:sp>
      <p:sp>
        <p:nvSpPr>
          <p:cNvPr id="13315" name="Rectangle 3"/>
          <p:cNvSpPr>
            <a:spLocks noGrp="1" noChangeArrowheads="1"/>
          </p:cNvSpPr>
          <p:nvPr>
            <p:ph type="body" idx="1"/>
          </p:nvPr>
        </p:nvSpPr>
        <p:spPr>
          <a:xfrm>
            <a:off x="500063" y="1643063"/>
            <a:ext cx="8229600" cy="4500562"/>
          </a:xfrm>
        </p:spPr>
        <p:txBody>
          <a:bodyPr/>
          <a:lstStyle/>
          <a:p>
            <a:pPr>
              <a:buFontTx/>
              <a:buNone/>
            </a:pPr>
            <a:r>
              <a:rPr lang="nl-NL" altLang="nl-BE" sz="2500" smtClean="0"/>
              <a:t>Inhoud</a:t>
            </a:r>
          </a:p>
          <a:p>
            <a:pPr lvl="1"/>
            <a:r>
              <a:rPr lang="nl-NL" altLang="nl-BE" sz="2100" smtClean="0"/>
              <a:t>Is het eigen vermogen dat door de initiatiefnemer(s) bij oorsprong of bij latere kapitaalverhoging </a:t>
            </a:r>
            <a:r>
              <a:rPr lang="nl-NL" altLang="nl-BE" sz="2100" b="1" u="sng" smtClean="0"/>
              <a:t>op bestendige wijze</a:t>
            </a:r>
            <a:r>
              <a:rPr lang="nl-NL" altLang="nl-BE" sz="2100" smtClean="0"/>
              <a:t> aan de onderneming is toegekend</a:t>
            </a:r>
          </a:p>
          <a:p>
            <a:pPr lvl="2"/>
            <a:r>
              <a:rPr lang="nl-NL" altLang="nl-BE" sz="2100" smtClean="0"/>
              <a:t>door inbreng in natura</a:t>
            </a:r>
          </a:p>
          <a:p>
            <a:pPr lvl="2"/>
            <a:r>
              <a:rPr lang="nl-NL" altLang="nl-BE" sz="2100" smtClean="0"/>
              <a:t>door inbreng in speciën</a:t>
            </a:r>
          </a:p>
          <a:p>
            <a:pPr lvl="1"/>
            <a:r>
              <a:rPr lang="nl-NL" altLang="nl-BE" sz="2100" smtClean="0"/>
              <a:t>Het </a:t>
            </a:r>
            <a:r>
              <a:rPr lang="nl-NL" altLang="nl-BE" sz="2100" b="1" u="sng" smtClean="0"/>
              <a:t>geplaatst kapitaal </a:t>
            </a:r>
            <a:r>
              <a:rPr lang="nl-NL" altLang="nl-BE" sz="2100" smtClean="0"/>
              <a:t>is het door de aandeelhouders aan de onderneming definitief toegezegde kapitaal (= het onderschreven kapitaal)</a:t>
            </a:r>
          </a:p>
          <a:p>
            <a:pPr lvl="1"/>
            <a:r>
              <a:rPr lang="nl-NL" altLang="nl-BE" sz="2100" smtClean="0"/>
              <a:t>Het </a:t>
            </a:r>
            <a:r>
              <a:rPr lang="nl-NL" altLang="nl-BE" sz="2100" b="1" u="sng" smtClean="0"/>
              <a:t>niet-opgevraagde kapitaal </a:t>
            </a:r>
            <a:r>
              <a:rPr lang="nl-NL" altLang="nl-BE" sz="2100" smtClean="0"/>
              <a:t>is het onderschreven kapitaal dat nog niet in het bezit van de onderneming is.</a:t>
            </a:r>
          </a:p>
          <a:p>
            <a:pPr lvl="1"/>
            <a:endParaRPr lang="nl-NL" altLang="nl-BE" sz="2500" smtClean="0"/>
          </a:p>
        </p:txBody>
      </p:sp>
      <p:sp>
        <p:nvSpPr>
          <p:cNvPr id="13316"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35E6C21-5ACE-4CC2-8C29-6DAD7A579E90}" type="slidenum">
              <a:rPr lang="nl-NL" altLang="nl-BE" sz="1400">
                <a:solidFill>
                  <a:srgbClr val="000000"/>
                </a:solidFill>
              </a:rPr>
              <a:pPr>
                <a:spcBef>
                  <a:spcPct val="0"/>
                </a:spcBef>
                <a:buFontTx/>
                <a:buNone/>
              </a:pPr>
              <a:t>56</a:t>
            </a:fld>
            <a:endParaRPr lang="nl-NL" altLang="nl-BE" sz="1400">
              <a:solidFill>
                <a:srgbClr val="000000"/>
              </a:solidFill>
            </a:endParaRPr>
          </a:p>
        </p:txBody>
      </p:sp>
    </p:spTree>
    <p:extLst>
      <p:ext uri="{BB962C8B-B14F-4D97-AF65-F5344CB8AC3E}">
        <p14:creationId xmlns:p14="http://schemas.microsoft.com/office/powerpoint/2010/main" val="1246542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684213" y="1557338"/>
            <a:ext cx="7772400" cy="4524375"/>
          </a:xfrm>
        </p:spPr>
        <p:txBody>
          <a:bodyPr/>
          <a:lstStyle/>
          <a:p>
            <a:pPr lvl="1"/>
            <a:r>
              <a:rPr lang="nl-NL" altLang="nl-BE" sz="2100" smtClean="0"/>
              <a:t>Ontstaan indien in het kader van een kapitaalverhoging aandelen uitgegeven worden tegen een hogere prijs dan de nominale waarde (het verschil tussen de uitgifteprijs en de nominale waarde wordt uitgiftepremie genoemd)</a:t>
            </a:r>
          </a:p>
        </p:txBody>
      </p:sp>
      <p:sp>
        <p:nvSpPr>
          <p:cNvPr id="14339" name="Rectangle 2"/>
          <p:cNvSpPr>
            <a:spLocks noGrp="1" noChangeArrowheads="1"/>
          </p:cNvSpPr>
          <p:nvPr>
            <p:ph type="title"/>
          </p:nvPr>
        </p:nvSpPr>
        <p:spPr>
          <a:xfrm>
            <a:off x="428625" y="285750"/>
            <a:ext cx="8229600" cy="1143000"/>
          </a:xfrm>
        </p:spPr>
        <p:txBody>
          <a:bodyPr/>
          <a:lstStyle/>
          <a:p>
            <a:r>
              <a:rPr lang="nl-NL" altLang="nl-BE" smtClean="0"/>
              <a:t>Uitgiftepremies</a:t>
            </a:r>
          </a:p>
        </p:txBody>
      </p:sp>
      <p:sp>
        <p:nvSpPr>
          <p:cNvPr id="14340"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B7E4C3B-1D77-44AD-BAA9-AB4B328D6C23}" type="slidenum">
              <a:rPr lang="nl-NL" altLang="nl-BE" sz="1400">
                <a:solidFill>
                  <a:srgbClr val="000000"/>
                </a:solidFill>
              </a:rPr>
              <a:pPr>
                <a:spcBef>
                  <a:spcPct val="0"/>
                </a:spcBef>
                <a:buFontTx/>
                <a:buNone/>
              </a:pPr>
              <a:t>57</a:t>
            </a:fld>
            <a:endParaRPr lang="nl-NL" altLang="nl-BE" sz="1400">
              <a:solidFill>
                <a:srgbClr val="000000"/>
              </a:solidFill>
            </a:endParaRPr>
          </a:p>
        </p:txBody>
      </p:sp>
    </p:spTree>
    <p:extLst>
      <p:ext uri="{BB962C8B-B14F-4D97-AF65-F5344CB8AC3E}">
        <p14:creationId xmlns:p14="http://schemas.microsoft.com/office/powerpoint/2010/main" val="35763856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00063" y="1571625"/>
            <a:ext cx="8027987" cy="4071938"/>
          </a:xfrm>
        </p:spPr>
        <p:txBody>
          <a:bodyPr/>
          <a:lstStyle/>
          <a:p>
            <a:pPr lvl="1"/>
            <a:r>
              <a:rPr lang="nl-NL" altLang="nl-BE" sz="2100" smtClean="0"/>
              <a:t>De </a:t>
            </a:r>
            <a:r>
              <a:rPr lang="nl-NL" altLang="nl-BE" sz="2100" b="1" u="sng" smtClean="0"/>
              <a:t>vaststaande maar niet gerealiseerde meerwaarden</a:t>
            </a:r>
            <a:r>
              <a:rPr lang="nl-NL" altLang="nl-BE" sz="2100" smtClean="0"/>
              <a:t> op materiële en financiële vaste activa</a:t>
            </a:r>
          </a:p>
        </p:txBody>
      </p:sp>
      <p:sp>
        <p:nvSpPr>
          <p:cNvPr id="15363" name="Rectangle 2"/>
          <p:cNvSpPr>
            <a:spLocks noGrp="1" noChangeArrowheads="1"/>
          </p:cNvSpPr>
          <p:nvPr>
            <p:ph type="title"/>
          </p:nvPr>
        </p:nvSpPr>
        <p:spPr>
          <a:xfrm>
            <a:off x="428625" y="285750"/>
            <a:ext cx="8229600" cy="1143000"/>
          </a:xfrm>
        </p:spPr>
        <p:txBody>
          <a:bodyPr/>
          <a:lstStyle/>
          <a:p>
            <a:r>
              <a:rPr lang="nl-NL" altLang="nl-BE" smtClean="0"/>
              <a:t>Herwaarderingsmeerwaarden</a:t>
            </a:r>
          </a:p>
        </p:txBody>
      </p:sp>
      <p:sp>
        <p:nvSpPr>
          <p:cNvPr id="15364"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E9703B4-0359-4BA6-9DA2-10415FC79D27}" type="slidenum">
              <a:rPr lang="nl-NL" altLang="nl-BE" sz="1400">
                <a:solidFill>
                  <a:srgbClr val="000000"/>
                </a:solidFill>
              </a:rPr>
              <a:pPr>
                <a:spcBef>
                  <a:spcPct val="0"/>
                </a:spcBef>
                <a:buFontTx/>
                <a:buNone/>
              </a:pPr>
              <a:t>58</a:t>
            </a:fld>
            <a:endParaRPr lang="nl-NL" altLang="nl-BE" sz="1400">
              <a:solidFill>
                <a:srgbClr val="000000"/>
              </a:solidFill>
            </a:endParaRPr>
          </a:p>
        </p:txBody>
      </p:sp>
    </p:spTree>
    <p:extLst>
      <p:ext uri="{BB962C8B-B14F-4D97-AF65-F5344CB8AC3E}">
        <p14:creationId xmlns:p14="http://schemas.microsoft.com/office/powerpoint/2010/main" val="4104209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8625" y="285750"/>
            <a:ext cx="8229600" cy="1143000"/>
          </a:xfrm>
        </p:spPr>
        <p:txBody>
          <a:bodyPr/>
          <a:lstStyle/>
          <a:p>
            <a:r>
              <a:rPr lang="nl-NL" altLang="nl-BE" smtClean="0"/>
              <a:t>Reserves</a:t>
            </a:r>
          </a:p>
        </p:txBody>
      </p:sp>
      <p:sp>
        <p:nvSpPr>
          <p:cNvPr id="16387" name="Rectangle 3"/>
          <p:cNvSpPr>
            <a:spLocks noGrp="1" noChangeArrowheads="1"/>
          </p:cNvSpPr>
          <p:nvPr>
            <p:ph idx="1"/>
          </p:nvPr>
        </p:nvSpPr>
        <p:spPr>
          <a:xfrm>
            <a:off x="500063" y="1643063"/>
            <a:ext cx="8229600" cy="4500562"/>
          </a:xfrm>
        </p:spPr>
        <p:txBody>
          <a:bodyPr/>
          <a:lstStyle/>
          <a:p>
            <a:pPr>
              <a:buFontTx/>
              <a:buNone/>
            </a:pPr>
            <a:r>
              <a:rPr lang="nl-NL" altLang="nl-BE" sz="2500" smtClean="0"/>
              <a:t>Inhoud</a:t>
            </a:r>
          </a:p>
          <a:p>
            <a:pPr lvl="1"/>
            <a:r>
              <a:rPr lang="nl-NL" altLang="nl-BE" sz="2100" smtClean="0"/>
              <a:t>Door de onderneming via haar werking rechtstreeks gerealiseerde winsten waarover de algemene vergadering beslist heeft ze bestendig binnen de onderneming te houden</a:t>
            </a:r>
          </a:p>
          <a:p>
            <a:pPr lvl="2"/>
            <a:r>
              <a:rPr lang="nl-NL" altLang="nl-BE" sz="1800" smtClean="0"/>
              <a:t>Wettelijke: 5 % van de jaarlijkse winst tot 10 % van het geplaatst kapitaal</a:t>
            </a:r>
          </a:p>
          <a:p>
            <a:pPr lvl="2"/>
            <a:r>
              <a:rPr lang="nl-BE" altLang="nl-BE" sz="1800" smtClean="0"/>
              <a:t>Onbeschikbare reserves incl. reserves voor eigen aandelen</a:t>
            </a:r>
          </a:p>
          <a:p>
            <a:pPr lvl="2"/>
            <a:r>
              <a:rPr lang="nl-BE" altLang="nl-BE" sz="1800" smtClean="0"/>
              <a:t>Belastingvrije reserves</a:t>
            </a:r>
          </a:p>
          <a:p>
            <a:pPr lvl="2"/>
            <a:r>
              <a:rPr lang="nl-BE" altLang="nl-BE" sz="1800" smtClean="0"/>
              <a:t>Beschikbare reserves</a:t>
            </a:r>
          </a:p>
          <a:p>
            <a:pPr lvl="2">
              <a:buFontTx/>
              <a:buNone/>
            </a:pPr>
            <a:endParaRPr lang="nl-BE" altLang="nl-BE" sz="1700" smtClean="0"/>
          </a:p>
          <a:p>
            <a:pPr lvl="2"/>
            <a:endParaRPr lang="nl-NL" altLang="nl-BE" sz="1700" smtClean="0"/>
          </a:p>
          <a:p>
            <a:pPr>
              <a:buFont typeface="Wingdings" panose="05000000000000000000" pitchFamily="2" charset="2"/>
              <a:buNone/>
            </a:pPr>
            <a:endParaRPr lang="nl-NL" altLang="nl-BE" smtClean="0"/>
          </a:p>
        </p:txBody>
      </p:sp>
      <p:sp>
        <p:nvSpPr>
          <p:cNvPr id="16388"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7C907F6-1722-4EDD-9F6A-7D35F7660927}" type="slidenum">
              <a:rPr lang="nl-NL" altLang="nl-BE" sz="1400">
                <a:solidFill>
                  <a:srgbClr val="000000"/>
                </a:solidFill>
              </a:rPr>
              <a:pPr>
                <a:spcBef>
                  <a:spcPct val="0"/>
                </a:spcBef>
                <a:buFontTx/>
                <a:buNone/>
              </a:pPr>
              <a:t>59</a:t>
            </a:fld>
            <a:endParaRPr lang="nl-NL" altLang="nl-BE" sz="1400">
              <a:solidFill>
                <a:srgbClr val="000000"/>
              </a:solidFill>
            </a:endParaRPr>
          </a:p>
        </p:txBody>
      </p:sp>
    </p:spTree>
    <p:extLst>
      <p:ext uri="{BB962C8B-B14F-4D97-AF65-F5344CB8AC3E}">
        <p14:creationId xmlns:p14="http://schemas.microsoft.com/office/powerpoint/2010/main" val="1946783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nvPr>
        </p:nvGraphicFramePr>
        <p:xfrm>
          <a:off x="1432711" y="2452924"/>
          <a:ext cx="5943600" cy="1621632"/>
        </p:xfrm>
        <a:graphic>
          <a:graphicData uri="http://schemas.openxmlformats.org/drawingml/2006/table">
            <a:tbl>
              <a:tblPr>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tblGrid>
              <a:tr h="185738">
                <a:tc>
                  <a:txBody>
                    <a:bodyPr/>
                    <a:lstStyle/>
                    <a:p>
                      <a:pPr algn="l" fontAlgn="b"/>
                      <a:r>
                        <a:rPr lang="nl-BE" sz="800" u="none" strike="noStrike">
                          <a:effectLst/>
                        </a:rPr>
                        <a:t>Actief</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ctr" fontAlgn="b"/>
                      <a:r>
                        <a:rPr lang="nl-BE" sz="1100" u="none" strike="noStrike">
                          <a:effectLst/>
                        </a:rPr>
                        <a:t>BALANS</a:t>
                      </a:r>
                      <a:endParaRPr lang="nl-BE" sz="11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nl-BE" sz="800" u="none" strike="noStrike">
                          <a:effectLst/>
                        </a:rPr>
                        <a:t>Passief</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6</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3">
                  <a:txBody>
                    <a:bodyPr/>
                    <a:lstStyle/>
                    <a:p>
                      <a:pPr algn="l" fontAlgn="b"/>
                      <a:r>
                        <a:rPr lang="nl-BE" sz="1100" u="none" strike="noStrike">
                          <a:effectLst/>
                        </a:rPr>
                        <a:t>Resultatenrekening</a:t>
                      </a:r>
                      <a:endParaRPr lang="nl-BE" sz="11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hMerge="1">
                  <a:txBody>
                    <a:bodyPr/>
                    <a:lstStyle/>
                    <a:p>
                      <a:endParaRPr lang="nl-BE"/>
                    </a:p>
                  </a:txBody>
                  <a:tcPr/>
                </a:tc>
                <a:tc>
                  <a:txBody>
                    <a:bodyPr/>
                    <a:lstStyle/>
                    <a:p>
                      <a:pPr algn="r" fontAlgn="b"/>
                      <a:r>
                        <a:rPr lang="nl-BE" sz="800" u="none" strike="noStrike">
                          <a:effectLst/>
                        </a:rPr>
                        <a:t>7</a:t>
                      </a:r>
                      <a:endParaRPr lang="nl-BE" sz="800" b="0" i="0" u="none" strike="noStrike">
                        <a:solidFill>
                          <a:srgbClr val="000000"/>
                        </a:solidFill>
                        <a:effectLst/>
                        <a:latin typeface="Calibri" panose="020F0502020204030204" pitchFamily="34" charset="0"/>
                      </a:endParaRPr>
                    </a:p>
                  </a:txBody>
                  <a:tcPr marL="7144" marR="7144" marT="7144" marB="0" anchor="b"/>
                </a:tc>
              </a:tr>
              <a:tr h="150019">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dirty="0">
                        <a:solidFill>
                          <a:srgbClr val="000000"/>
                        </a:solidFill>
                        <a:effectLst/>
                        <a:latin typeface="Calibri" panose="020F0502020204030204" pitchFamily="34" charset="0"/>
                      </a:endParaRPr>
                    </a:p>
                  </a:txBody>
                  <a:tcPr marL="7144" marR="7144" marT="7144" marB="0" anchor="b"/>
                </a:tc>
              </a:tr>
            </a:tbl>
          </a:graphicData>
        </a:graphic>
      </p:graphicFrame>
      <p:cxnSp>
        <p:nvCxnSpPr>
          <p:cNvPr id="5" name="Rechte verbindingslijn 4"/>
          <p:cNvCxnSpPr/>
          <p:nvPr/>
        </p:nvCxnSpPr>
        <p:spPr>
          <a:xfrm>
            <a:off x="1446291" y="2679466"/>
            <a:ext cx="27228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4651218" y="2679466"/>
            <a:ext cx="2716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flipH="1">
            <a:off x="2804311" y="2679466"/>
            <a:ext cx="2263" cy="12697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flipH="1">
            <a:off x="5995657" y="2679466"/>
            <a:ext cx="11042" cy="12697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10" name="Tekstvak 9"/>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spTree>
    <p:extLst>
      <p:ext uri="{BB962C8B-B14F-4D97-AF65-F5344CB8AC3E}">
        <p14:creationId xmlns:p14="http://schemas.microsoft.com/office/powerpoint/2010/main" val="385030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28625" y="1441450"/>
            <a:ext cx="7772400" cy="4552950"/>
          </a:xfrm>
        </p:spPr>
        <p:txBody>
          <a:bodyPr/>
          <a:lstStyle/>
          <a:p>
            <a:pPr lvl="1">
              <a:defRPr/>
            </a:pPr>
            <a:r>
              <a:rPr lang="nl-NL" altLang="nl-BE" sz="2100" smtClean="0"/>
              <a:t>Omvat de resultaten die nog geen definitieve bestemming hebben gekregen vanwege de algemene vergadering. </a:t>
            </a:r>
          </a:p>
          <a:p>
            <a:pPr lvl="1">
              <a:defRPr/>
            </a:pPr>
            <a:endParaRPr lang="nl-NL" altLang="nl-BE" sz="2100"/>
          </a:p>
          <a:p>
            <a:pPr marL="457200" lvl="1" indent="0">
              <a:buFontTx/>
              <a:buNone/>
              <a:defRPr/>
            </a:pPr>
            <a:r>
              <a:rPr lang="nl-NL" altLang="nl-BE" sz="2100" smtClean="0"/>
              <a:t>Bij de resultaatverwerking wordt elk jaar opnieuw rekening gehouden met dit overgedragen resultaat.</a:t>
            </a:r>
          </a:p>
          <a:p>
            <a:pPr marL="457200" lvl="1" indent="0">
              <a:buFontTx/>
              <a:buNone/>
              <a:defRPr/>
            </a:pPr>
            <a:endParaRPr lang="nl-NL" altLang="nl-BE" sz="2100" smtClean="0"/>
          </a:p>
        </p:txBody>
      </p:sp>
      <p:sp>
        <p:nvSpPr>
          <p:cNvPr id="17411" name="Rectangle 2"/>
          <p:cNvSpPr>
            <a:spLocks noGrp="1" noChangeArrowheads="1"/>
          </p:cNvSpPr>
          <p:nvPr>
            <p:ph type="title"/>
          </p:nvPr>
        </p:nvSpPr>
        <p:spPr>
          <a:xfrm>
            <a:off x="428625" y="285750"/>
            <a:ext cx="8229600" cy="1143000"/>
          </a:xfrm>
        </p:spPr>
        <p:txBody>
          <a:bodyPr/>
          <a:lstStyle/>
          <a:p>
            <a:r>
              <a:rPr lang="nl-NL" altLang="nl-BE" smtClean="0"/>
              <a:t>Overgedragen winst/(overgedragen verlies)</a:t>
            </a:r>
          </a:p>
        </p:txBody>
      </p:sp>
      <p:sp>
        <p:nvSpPr>
          <p:cNvPr id="17412"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50E4698-4FB6-4B93-A6A8-816253B945DA}" type="slidenum">
              <a:rPr lang="nl-NL" altLang="nl-BE" sz="1400">
                <a:solidFill>
                  <a:srgbClr val="000000"/>
                </a:solidFill>
              </a:rPr>
              <a:pPr>
                <a:spcBef>
                  <a:spcPct val="0"/>
                </a:spcBef>
                <a:buFontTx/>
                <a:buNone/>
              </a:pPr>
              <a:t>60</a:t>
            </a:fld>
            <a:endParaRPr lang="nl-NL" altLang="nl-BE" sz="1400">
              <a:solidFill>
                <a:srgbClr val="000000"/>
              </a:solidFill>
            </a:endParaRPr>
          </a:p>
        </p:txBody>
      </p:sp>
    </p:spTree>
    <p:extLst>
      <p:ext uri="{BB962C8B-B14F-4D97-AF65-F5344CB8AC3E}">
        <p14:creationId xmlns:p14="http://schemas.microsoft.com/office/powerpoint/2010/main" val="3359538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684213" y="1557338"/>
            <a:ext cx="7958137" cy="3071812"/>
          </a:xfrm>
        </p:spPr>
        <p:txBody>
          <a:bodyPr/>
          <a:lstStyle/>
          <a:p>
            <a:pPr lvl="1"/>
            <a:r>
              <a:rPr lang="nl-NL" altLang="nl-BE" sz="2100" smtClean="0"/>
              <a:t>Kapitaalsubsidies die van overheidswege werden verkregen met het oog op investeringen in vaste activa met eigen vermogen</a:t>
            </a:r>
          </a:p>
        </p:txBody>
      </p:sp>
      <p:sp>
        <p:nvSpPr>
          <p:cNvPr id="18435" name="Rectangle 2"/>
          <p:cNvSpPr>
            <a:spLocks noGrp="1" noChangeArrowheads="1"/>
          </p:cNvSpPr>
          <p:nvPr>
            <p:ph type="title"/>
          </p:nvPr>
        </p:nvSpPr>
        <p:spPr>
          <a:xfrm>
            <a:off x="428625" y="285750"/>
            <a:ext cx="8229600" cy="1143000"/>
          </a:xfrm>
        </p:spPr>
        <p:txBody>
          <a:bodyPr/>
          <a:lstStyle/>
          <a:p>
            <a:r>
              <a:rPr lang="nl-NL" altLang="nl-BE" smtClean="0"/>
              <a:t>Kapitaalsubsidies</a:t>
            </a:r>
          </a:p>
        </p:txBody>
      </p:sp>
      <p:sp>
        <p:nvSpPr>
          <p:cNvPr id="18436"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2547A81-8030-4AB9-88BB-4F0CB367AE75}" type="slidenum">
              <a:rPr lang="nl-NL" altLang="nl-BE" sz="1400">
                <a:solidFill>
                  <a:srgbClr val="000000"/>
                </a:solidFill>
              </a:rPr>
              <a:pPr>
                <a:spcBef>
                  <a:spcPct val="0"/>
                </a:spcBef>
                <a:buFontTx/>
                <a:buNone/>
              </a:pPr>
              <a:t>61</a:t>
            </a:fld>
            <a:endParaRPr lang="nl-NL" altLang="nl-BE" sz="1400">
              <a:solidFill>
                <a:srgbClr val="000000"/>
              </a:solidFill>
            </a:endParaRPr>
          </a:p>
        </p:txBody>
      </p:sp>
    </p:spTree>
    <p:extLst>
      <p:ext uri="{BB962C8B-B14F-4D97-AF65-F5344CB8AC3E}">
        <p14:creationId xmlns:p14="http://schemas.microsoft.com/office/powerpoint/2010/main" val="33100369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el 1"/>
          <p:cNvSpPr>
            <a:spLocks noGrp="1"/>
          </p:cNvSpPr>
          <p:nvPr>
            <p:ph type="title"/>
          </p:nvPr>
        </p:nvSpPr>
        <p:spPr>
          <a:xfrm>
            <a:off x="428625" y="428625"/>
            <a:ext cx="8229600" cy="1000125"/>
          </a:xfrm>
        </p:spPr>
        <p:txBody>
          <a:bodyPr/>
          <a:lstStyle/>
          <a:p>
            <a:r>
              <a:rPr lang="nl-BE" altLang="nl-BE" sz="3600" smtClean="0"/>
              <a:t>Voorschot aan de vennoten </a:t>
            </a:r>
            <a:br>
              <a:rPr lang="nl-BE" altLang="nl-BE" sz="3600" smtClean="0"/>
            </a:br>
            <a:r>
              <a:rPr lang="nl-BE" altLang="nl-BE" sz="3600" smtClean="0"/>
              <a:t>op de verdeling van het nettoactief</a:t>
            </a:r>
            <a:br>
              <a:rPr lang="nl-BE" altLang="nl-BE" sz="3600" smtClean="0"/>
            </a:br>
            <a:endParaRPr lang="nl-BE" altLang="nl-BE" sz="3600" smtClean="0"/>
          </a:p>
        </p:txBody>
      </p:sp>
      <p:sp>
        <p:nvSpPr>
          <p:cNvPr id="19459" name="Tijdelijke aanduiding voor inhoud 2"/>
          <p:cNvSpPr>
            <a:spLocks noGrp="1"/>
          </p:cNvSpPr>
          <p:nvPr>
            <p:ph idx="1"/>
          </p:nvPr>
        </p:nvSpPr>
        <p:spPr>
          <a:xfrm>
            <a:off x="500063" y="1643063"/>
            <a:ext cx="8229600" cy="3286125"/>
          </a:xfrm>
        </p:spPr>
        <p:txBody>
          <a:bodyPr/>
          <a:lstStyle/>
          <a:p>
            <a:pPr lvl="1"/>
            <a:r>
              <a:rPr lang="nl-BE" altLang="nl-BE" sz="2100" smtClean="0"/>
              <a:t>De voorschotten aan de vennoten op de verdeling van het nettoactief blijven op een afzonderlijke rekening van het eigen vermogen behouden tot aan de sluiting van de vereffening, ongeacht of de voorschotten betrekking hebben op kapitaal, uitgiftepremies of reserves.</a:t>
            </a:r>
          </a:p>
        </p:txBody>
      </p:sp>
      <p:sp>
        <p:nvSpPr>
          <p:cNvPr id="19460" name="Tijdelijke aanduiding voor dianumm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10C4C96-B93E-4A7C-A643-C5F55711C1A9}" type="slidenum">
              <a:rPr lang="nl-NL" altLang="nl-BE" sz="1400">
                <a:solidFill>
                  <a:srgbClr val="000000"/>
                </a:solidFill>
              </a:rPr>
              <a:pPr>
                <a:spcBef>
                  <a:spcPct val="0"/>
                </a:spcBef>
                <a:buFontTx/>
                <a:buNone/>
              </a:pPr>
              <a:t>62</a:t>
            </a:fld>
            <a:endParaRPr lang="nl-NL" altLang="nl-BE" sz="1400">
              <a:solidFill>
                <a:srgbClr val="000000"/>
              </a:solidFill>
            </a:endParaRPr>
          </a:p>
        </p:txBody>
      </p:sp>
    </p:spTree>
    <p:extLst>
      <p:ext uri="{BB962C8B-B14F-4D97-AF65-F5344CB8AC3E}">
        <p14:creationId xmlns:p14="http://schemas.microsoft.com/office/powerpoint/2010/main" val="25903457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itel 1"/>
          <p:cNvSpPr>
            <a:spLocks noGrp="1"/>
          </p:cNvSpPr>
          <p:nvPr>
            <p:ph type="title"/>
          </p:nvPr>
        </p:nvSpPr>
        <p:spPr>
          <a:xfrm>
            <a:off x="428625" y="285750"/>
            <a:ext cx="8229600" cy="1143000"/>
          </a:xfrm>
        </p:spPr>
        <p:txBody>
          <a:bodyPr/>
          <a:lstStyle/>
          <a:p>
            <a:r>
              <a:rPr lang="nl-BE" altLang="nl-BE" smtClean="0"/>
              <a:t>De balans</a:t>
            </a:r>
          </a:p>
        </p:txBody>
      </p:sp>
      <p:sp>
        <p:nvSpPr>
          <p:cNvPr id="12291" name="Tijdelijke aanduiding voor inhoud 2"/>
          <p:cNvSpPr>
            <a:spLocks noGrp="1"/>
          </p:cNvSpPr>
          <p:nvPr>
            <p:ph idx="1"/>
          </p:nvPr>
        </p:nvSpPr>
        <p:spPr>
          <a:xfrm>
            <a:off x="500063" y="1643063"/>
            <a:ext cx="8229600" cy="4500562"/>
          </a:xfrm>
        </p:spPr>
        <p:txBody>
          <a:bodyPr/>
          <a:lstStyle/>
          <a:p>
            <a:pPr>
              <a:buFontTx/>
              <a:buNone/>
            </a:pPr>
            <a:r>
              <a:rPr lang="nl-BE" altLang="nl-BE" smtClean="0"/>
              <a:t>Passiva</a:t>
            </a:r>
          </a:p>
          <a:p>
            <a:pPr lvl="1"/>
            <a:r>
              <a:rPr lang="nl-BE" altLang="nl-BE" smtClean="0"/>
              <a:t>Vreemd vermogen</a:t>
            </a:r>
          </a:p>
          <a:p>
            <a:pPr lvl="2"/>
            <a:r>
              <a:rPr lang="nl-BE" altLang="nl-BE" smtClean="0"/>
              <a:t>Voorzieningen en uitgestelde belastingen</a:t>
            </a:r>
          </a:p>
          <a:p>
            <a:pPr lvl="2"/>
            <a:r>
              <a:rPr lang="nl-BE" altLang="nl-BE" smtClean="0"/>
              <a:t>Schulden op meer dan één jaar</a:t>
            </a:r>
          </a:p>
          <a:p>
            <a:pPr lvl="2"/>
            <a:r>
              <a:rPr lang="nl-BE" altLang="nl-BE" smtClean="0"/>
              <a:t>Schulden op ten hoogste één jaar</a:t>
            </a:r>
          </a:p>
          <a:p>
            <a:pPr lvl="2"/>
            <a:r>
              <a:rPr lang="nl-BE" altLang="nl-BE" smtClean="0"/>
              <a:t>Overlopende rekeningen</a:t>
            </a:r>
          </a:p>
          <a:p>
            <a:pPr lvl="2"/>
            <a:endParaRPr lang="nl-BE" altLang="nl-BE" smtClean="0"/>
          </a:p>
        </p:txBody>
      </p:sp>
      <p:sp>
        <p:nvSpPr>
          <p:cNvPr id="12292" name="Tijdelijke aanduiding voor dianumm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A5F37E5-2C46-4FC5-AA5C-2ECA5334A56F}" type="slidenum">
              <a:rPr lang="nl-NL" altLang="nl-BE" sz="1400">
                <a:solidFill>
                  <a:srgbClr val="000000"/>
                </a:solidFill>
              </a:rPr>
              <a:pPr>
                <a:spcBef>
                  <a:spcPct val="0"/>
                </a:spcBef>
                <a:buFontTx/>
                <a:buNone/>
              </a:pPr>
              <a:t>63</a:t>
            </a:fld>
            <a:endParaRPr lang="nl-NL" altLang="nl-BE" sz="1400">
              <a:solidFill>
                <a:srgbClr val="000000"/>
              </a:solidFill>
            </a:endParaRPr>
          </a:p>
        </p:txBody>
      </p:sp>
    </p:spTree>
    <p:extLst>
      <p:ext uri="{BB962C8B-B14F-4D97-AF65-F5344CB8AC3E}">
        <p14:creationId xmlns:p14="http://schemas.microsoft.com/office/powerpoint/2010/main" val="40523249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5"/>
          <p:cNvSpPr>
            <a:spLocks noGrp="1" noChangeArrowheads="1"/>
          </p:cNvSpPr>
          <p:nvPr>
            <p:ph type="body" idx="1"/>
          </p:nvPr>
        </p:nvSpPr>
        <p:spPr>
          <a:xfrm>
            <a:off x="714375" y="1643063"/>
            <a:ext cx="7772400" cy="2928937"/>
          </a:xfrm>
        </p:spPr>
        <p:txBody>
          <a:bodyPr/>
          <a:lstStyle/>
          <a:p>
            <a:pPr>
              <a:buFontTx/>
              <a:buNone/>
            </a:pPr>
            <a:r>
              <a:rPr lang="nl-NL" altLang="nl-BE" sz="2500" smtClean="0"/>
              <a:t>Inhoud</a:t>
            </a:r>
          </a:p>
          <a:p>
            <a:pPr lvl="1"/>
            <a:r>
              <a:rPr lang="nl-BE" altLang="nl-BE" sz="2100" smtClean="0"/>
              <a:t>Deze rubriek omvat de voorzieningen ter dekking van duidelijk omschreven verliezen of kosten die op balansdatum waarschijnlijk of zeker zijn, doch waarvan het bedrag niet vaststaat. </a:t>
            </a:r>
          </a:p>
          <a:p>
            <a:pPr lvl="2"/>
            <a:r>
              <a:rPr lang="nl-BE" altLang="nl-BE" sz="1600" smtClean="0"/>
              <a:t>Pensioenen en soortgelijke verplichtingen</a:t>
            </a:r>
          </a:p>
          <a:p>
            <a:pPr lvl="2"/>
            <a:r>
              <a:rPr lang="nl-BE" altLang="nl-BE" sz="1600" smtClean="0"/>
              <a:t>Belastingen</a:t>
            </a:r>
          </a:p>
          <a:p>
            <a:pPr lvl="2"/>
            <a:r>
              <a:rPr lang="nl-BE" altLang="nl-BE" sz="1600" smtClean="0"/>
              <a:t>Grote herstellings- en onderhoudswerken</a:t>
            </a:r>
          </a:p>
          <a:p>
            <a:pPr lvl="2"/>
            <a:r>
              <a:rPr lang="nl-BE" altLang="nl-BE" sz="1600" smtClean="0"/>
              <a:t>Overige risico’s en kosten</a:t>
            </a:r>
          </a:p>
          <a:p>
            <a:pPr lvl="1"/>
            <a:r>
              <a:rPr lang="nl-BE" altLang="nl-BE" sz="2100" smtClean="0"/>
              <a:t>De rubriek omvat eveneens de uitgestelde belastingen. </a:t>
            </a:r>
          </a:p>
          <a:p>
            <a:pPr lvl="2"/>
            <a:r>
              <a:rPr lang="nl-BE" altLang="nl-BE" sz="1600" smtClean="0"/>
              <a:t>Dit zijn belastingen op meerwaarden, gerealiseerd bij de verkoop van immateriële en materiële vaste activa</a:t>
            </a:r>
          </a:p>
          <a:p>
            <a:pPr lvl="2"/>
            <a:r>
              <a:rPr lang="nl-BE" altLang="nl-BE" sz="1600" smtClean="0"/>
              <a:t>De rubriek omvat tevens de uitgestelde belasting op kapitaalsubsidies.</a:t>
            </a:r>
            <a:endParaRPr lang="nl-NL" altLang="nl-BE" sz="1600" smtClean="0"/>
          </a:p>
          <a:p>
            <a:pPr lvl="1">
              <a:buFontTx/>
              <a:buNone/>
            </a:pPr>
            <a:endParaRPr lang="nl-BE" altLang="nl-BE" sz="2000" smtClean="0"/>
          </a:p>
        </p:txBody>
      </p:sp>
      <p:sp>
        <p:nvSpPr>
          <p:cNvPr id="20483" name="Titel 5"/>
          <p:cNvSpPr>
            <a:spLocks noGrp="1"/>
          </p:cNvSpPr>
          <p:nvPr>
            <p:ph type="title"/>
          </p:nvPr>
        </p:nvSpPr>
        <p:spPr>
          <a:xfrm>
            <a:off x="428625" y="285750"/>
            <a:ext cx="8229600" cy="1143000"/>
          </a:xfrm>
        </p:spPr>
        <p:txBody>
          <a:bodyPr/>
          <a:lstStyle/>
          <a:p>
            <a:r>
              <a:rPr lang="nl-NL" altLang="nl-BE" smtClean="0"/>
              <a:t>Voorzieningen en uitgestelde belastingen</a:t>
            </a:r>
            <a:endParaRPr lang="nl-BE" altLang="nl-BE" smtClean="0"/>
          </a:p>
        </p:txBody>
      </p:sp>
      <p:sp>
        <p:nvSpPr>
          <p:cNvPr id="20484" name="Tijdelijke aanduiding voor dianumm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038AA7B-66A8-4FCC-BA54-1CEEAE777160}" type="slidenum">
              <a:rPr lang="nl-NL" altLang="nl-BE" sz="1400">
                <a:solidFill>
                  <a:srgbClr val="000000"/>
                </a:solidFill>
              </a:rPr>
              <a:pPr>
                <a:spcBef>
                  <a:spcPct val="0"/>
                </a:spcBef>
                <a:buFontTx/>
                <a:buNone/>
              </a:pPr>
              <a:t>64</a:t>
            </a:fld>
            <a:endParaRPr lang="nl-NL" altLang="nl-BE" sz="1400">
              <a:solidFill>
                <a:srgbClr val="000000"/>
              </a:solidFill>
            </a:endParaRPr>
          </a:p>
        </p:txBody>
      </p:sp>
    </p:spTree>
    <p:extLst>
      <p:ext uri="{BB962C8B-B14F-4D97-AF65-F5344CB8AC3E}">
        <p14:creationId xmlns:p14="http://schemas.microsoft.com/office/powerpoint/2010/main" val="23368981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el 4"/>
          <p:cNvSpPr>
            <a:spLocks noGrp="1"/>
          </p:cNvSpPr>
          <p:nvPr>
            <p:ph type="title"/>
          </p:nvPr>
        </p:nvSpPr>
        <p:spPr>
          <a:xfrm>
            <a:off x="428625" y="285750"/>
            <a:ext cx="8229600" cy="1143000"/>
          </a:xfrm>
        </p:spPr>
        <p:txBody>
          <a:bodyPr/>
          <a:lstStyle/>
          <a:p>
            <a:r>
              <a:rPr lang="nl-BE" altLang="nl-BE" smtClean="0"/>
              <a:t>Schulden op meer dan één jaar</a:t>
            </a:r>
          </a:p>
        </p:txBody>
      </p:sp>
      <p:sp>
        <p:nvSpPr>
          <p:cNvPr id="21507" name="Rectangle 3"/>
          <p:cNvSpPr>
            <a:spLocks noGrp="1" noChangeArrowheads="1"/>
          </p:cNvSpPr>
          <p:nvPr>
            <p:ph idx="1"/>
          </p:nvPr>
        </p:nvSpPr>
        <p:spPr>
          <a:xfrm>
            <a:off x="500063" y="1643063"/>
            <a:ext cx="8229600" cy="4500562"/>
          </a:xfrm>
        </p:spPr>
        <p:txBody>
          <a:bodyPr/>
          <a:lstStyle/>
          <a:p>
            <a:pPr>
              <a:buFontTx/>
              <a:buNone/>
            </a:pPr>
            <a:r>
              <a:rPr lang="nl-NL" altLang="nl-BE" sz="2500" smtClean="0"/>
              <a:t>Inhoud</a:t>
            </a:r>
          </a:p>
          <a:p>
            <a:pPr lvl="1"/>
            <a:r>
              <a:rPr lang="nl-BE" altLang="nl-BE" sz="1800" smtClean="0"/>
              <a:t>Schulden met een contractuele looptijd van meer dan één jaar </a:t>
            </a:r>
          </a:p>
          <a:p>
            <a:pPr lvl="1"/>
            <a:r>
              <a:rPr lang="nl-BE" altLang="nl-BE" sz="1800" smtClean="0"/>
              <a:t>De schulden of gedeelten van schulden op meer dan één jaar die binnen de twaalf maanden vervallen, worden overgebracht naar de rubriek “Schulden op meer dan één jaar die binnen het jaar vervallen”</a:t>
            </a:r>
          </a:p>
          <a:p>
            <a:pPr lvl="1"/>
            <a:r>
              <a:rPr lang="nl-BE" altLang="nl-BE" sz="1800" smtClean="0"/>
              <a:t>Indeling in:</a:t>
            </a:r>
          </a:p>
          <a:p>
            <a:pPr lvl="2"/>
            <a:r>
              <a:rPr lang="nl-BE" altLang="nl-BE" sz="1400" smtClean="0"/>
              <a:t>financiële schulden</a:t>
            </a:r>
          </a:p>
          <a:p>
            <a:pPr lvl="2"/>
            <a:r>
              <a:rPr lang="nl-BE" altLang="nl-BE" sz="1400" smtClean="0"/>
              <a:t>handelsschulden</a:t>
            </a:r>
          </a:p>
          <a:p>
            <a:pPr lvl="2"/>
            <a:r>
              <a:rPr lang="nl-BE" altLang="nl-BE" sz="1400" smtClean="0"/>
              <a:t>ontvangen vooruitbetalingen op bestellingen</a:t>
            </a:r>
          </a:p>
          <a:p>
            <a:pPr lvl="2"/>
            <a:r>
              <a:rPr lang="nl-BE" altLang="nl-BE" sz="1400" smtClean="0"/>
              <a:t>overige schulden</a:t>
            </a:r>
          </a:p>
          <a:p>
            <a:pPr lvl="1">
              <a:buFontTx/>
              <a:buNone/>
            </a:pPr>
            <a:endParaRPr lang="nl-BE" altLang="nl-BE" sz="1800" smtClean="0"/>
          </a:p>
        </p:txBody>
      </p:sp>
      <p:sp>
        <p:nvSpPr>
          <p:cNvPr id="21508"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1D3BA33-1948-4B4B-BA83-53D52A8F85C9}" type="slidenum">
              <a:rPr lang="nl-NL" altLang="nl-BE" sz="1400">
                <a:solidFill>
                  <a:srgbClr val="000000"/>
                </a:solidFill>
              </a:rPr>
              <a:pPr>
                <a:spcBef>
                  <a:spcPct val="0"/>
                </a:spcBef>
                <a:buFontTx/>
                <a:buNone/>
              </a:pPr>
              <a:t>65</a:t>
            </a:fld>
            <a:endParaRPr lang="nl-NL" altLang="nl-BE" sz="1400">
              <a:solidFill>
                <a:srgbClr val="000000"/>
              </a:solidFill>
            </a:endParaRPr>
          </a:p>
        </p:txBody>
      </p:sp>
    </p:spTree>
    <p:extLst>
      <p:ext uri="{BB962C8B-B14F-4D97-AF65-F5344CB8AC3E}">
        <p14:creationId xmlns:p14="http://schemas.microsoft.com/office/powerpoint/2010/main" val="38159989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itel 4"/>
          <p:cNvSpPr>
            <a:spLocks noGrp="1"/>
          </p:cNvSpPr>
          <p:nvPr>
            <p:ph type="title"/>
          </p:nvPr>
        </p:nvSpPr>
        <p:spPr>
          <a:xfrm>
            <a:off x="428625" y="285750"/>
            <a:ext cx="8229600" cy="1143000"/>
          </a:xfrm>
        </p:spPr>
        <p:txBody>
          <a:bodyPr/>
          <a:lstStyle/>
          <a:p>
            <a:r>
              <a:rPr lang="nl-BE" altLang="nl-BE" smtClean="0"/>
              <a:t>Schulden op ten hoogste één jaar</a:t>
            </a:r>
          </a:p>
        </p:txBody>
      </p:sp>
      <p:sp>
        <p:nvSpPr>
          <p:cNvPr id="22531" name="Rectangle 3"/>
          <p:cNvSpPr>
            <a:spLocks noGrp="1" noChangeArrowheads="1"/>
          </p:cNvSpPr>
          <p:nvPr>
            <p:ph idx="1"/>
          </p:nvPr>
        </p:nvSpPr>
        <p:spPr>
          <a:xfrm>
            <a:off x="500063" y="1571625"/>
            <a:ext cx="8229600" cy="5286375"/>
          </a:xfrm>
        </p:spPr>
        <p:txBody>
          <a:bodyPr/>
          <a:lstStyle/>
          <a:p>
            <a:pPr lvl="1"/>
            <a:r>
              <a:rPr lang="nl-BE" altLang="nl-BE" sz="2100" smtClean="0"/>
              <a:t>De schulden op meer dan één jaar die binnen het jaar vervallen, financiële schulden, handelsschulden, ontvangen vooruitbetalingen op bestellingen, schulden m.b.t. belastingen, bezoldigingen en sociale lasten en overige schulden</a:t>
            </a:r>
          </a:p>
        </p:txBody>
      </p:sp>
      <p:sp>
        <p:nvSpPr>
          <p:cNvPr id="22532"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5378A4D-CC80-4805-B451-E077FDFD7514}" type="slidenum">
              <a:rPr lang="nl-NL" altLang="nl-BE" sz="1400">
                <a:solidFill>
                  <a:srgbClr val="000000"/>
                </a:solidFill>
              </a:rPr>
              <a:pPr>
                <a:spcBef>
                  <a:spcPct val="0"/>
                </a:spcBef>
                <a:buFontTx/>
                <a:buNone/>
              </a:pPr>
              <a:t>66</a:t>
            </a:fld>
            <a:endParaRPr lang="nl-NL" altLang="nl-BE" sz="1400">
              <a:solidFill>
                <a:srgbClr val="000000"/>
              </a:solidFill>
            </a:endParaRPr>
          </a:p>
        </p:txBody>
      </p:sp>
    </p:spTree>
    <p:extLst>
      <p:ext uri="{BB962C8B-B14F-4D97-AF65-F5344CB8AC3E}">
        <p14:creationId xmlns:p14="http://schemas.microsoft.com/office/powerpoint/2010/main" val="38079432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itel 4"/>
          <p:cNvSpPr>
            <a:spLocks noGrp="1"/>
          </p:cNvSpPr>
          <p:nvPr>
            <p:ph type="title"/>
          </p:nvPr>
        </p:nvSpPr>
        <p:spPr>
          <a:xfrm>
            <a:off x="428625" y="285750"/>
            <a:ext cx="8229600" cy="1143000"/>
          </a:xfrm>
        </p:spPr>
        <p:txBody>
          <a:bodyPr/>
          <a:lstStyle/>
          <a:p>
            <a:r>
              <a:rPr lang="nl-BE" altLang="nl-BE" smtClean="0"/>
              <a:t>Overlopende rekeningen</a:t>
            </a:r>
          </a:p>
        </p:txBody>
      </p:sp>
      <p:sp>
        <p:nvSpPr>
          <p:cNvPr id="23555" name="Rectangle 3"/>
          <p:cNvSpPr>
            <a:spLocks noGrp="1" noChangeArrowheads="1"/>
          </p:cNvSpPr>
          <p:nvPr>
            <p:ph idx="1"/>
          </p:nvPr>
        </p:nvSpPr>
        <p:spPr>
          <a:xfrm>
            <a:off x="500063" y="1643063"/>
            <a:ext cx="8229600" cy="4500562"/>
          </a:xfrm>
        </p:spPr>
        <p:txBody>
          <a:bodyPr/>
          <a:lstStyle/>
          <a:p>
            <a:pPr>
              <a:buFontTx/>
              <a:buNone/>
            </a:pPr>
            <a:r>
              <a:rPr lang="nl-BE" altLang="nl-BE" sz="2500" smtClean="0"/>
              <a:t>Inhoud</a:t>
            </a:r>
            <a:endParaRPr lang="nl-BE" altLang="nl-BE" smtClean="0"/>
          </a:p>
          <a:p>
            <a:pPr lvl="1"/>
            <a:r>
              <a:rPr lang="nl-BE" altLang="nl-BE" sz="2100" smtClean="0"/>
              <a:t>Toe te rekenen kosten</a:t>
            </a:r>
          </a:p>
          <a:p>
            <a:pPr lvl="1"/>
            <a:r>
              <a:rPr lang="nl-BE" altLang="nl-BE" sz="2100" smtClean="0"/>
              <a:t>Over te dragen opbrengsten</a:t>
            </a:r>
          </a:p>
        </p:txBody>
      </p:sp>
      <p:sp>
        <p:nvSpPr>
          <p:cNvPr id="23556"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B2A1126-39D9-4636-B914-94DBDF75FF62}" type="slidenum">
              <a:rPr lang="nl-NL" altLang="nl-BE" sz="1400">
                <a:solidFill>
                  <a:srgbClr val="000000"/>
                </a:solidFill>
              </a:rPr>
              <a:pPr>
                <a:spcBef>
                  <a:spcPct val="0"/>
                </a:spcBef>
                <a:buFontTx/>
                <a:buNone/>
              </a:pPr>
              <a:t>67</a:t>
            </a:fld>
            <a:endParaRPr lang="nl-NL" altLang="nl-BE" sz="1400">
              <a:solidFill>
                <a:srgbClr val="000000"/>
              </a:solidFill>
            </a:endParaRPr>
          </a:p>
        </p:txBody>
      </p:sp>
    </p:spTree>
    <p:extLst>
      <p:ext uri="{BB962C8B-B14F-4D97-AF65-F5344CB8AC3E}">
        <p14:creationId xmlns:p14="http://schemas.microsoft.com/office/powerpoint/2010/main" val="42292480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itel 1"/>
          <p:cNvSpPr>
            <a:spLocks noGrp="1"/>
          </p:cNvSpPr>
          <p:nvPr>
            <p:ph type="title"/>
          </p:nvPr>
        </p:nvSpPr>
        <p:spPr>
          <a:xfrm>
            <a:off x="428625" y="285750"/>
            <a:ext cx="8229600" cy="1143000"/>
          </a:xfrm>
        </p:spPr>
        <p:txBody>
          <a:bodyPr/>
          <a:lstStyle/>
          <a:p>
            <a:r>
              <a:rPr lang="nl-BE" altLang="nl-BE" smtClean="0"/>
              <a:t>De balans</a:t>
            </a:r>
          </a:p>
        </p:txBody>
      </p:sp>
      <p:sp>
        <p:nvSpPr>
          <p:cNvPr id="24579" name="Tijdelijke aanduiding voor inhoud 2"/>
          <p:cNvSpPr>
            <a:spLocks noGrp="1"/>
          </p:cNvSpPr>
          <p:nvPr>
            <p:ph idx="1"/>
          </p:nvPr>
        </p:nvSpPr>
        <p:spPr>
          <a:xfrm>
            <a:off x="500063" y="1643063"/>
            <a:ext cx="8229600" cy="4500562"/>
          </a:xfrm>
        </p:spPr>
        <p:txBody>
          <a:bodyPr/>
          <a:lstStyle/>
          <a:p>
            <a:pPr>
              <a:buFontTx/>
              <a:buNone/>
            </a:pPr>
            <a:r>
              <a:rPr lang="nl-BE" altLang="nl-BE" smtClean="0"/>
              <a:t>Activa</a:t>
            </a:r>
          </a:p>
          <a:p>
            <a:pPr lvl="1"/>
            <a:r>
              <a:rPr lang="nl-BE" altLang="nl-BE" smtClean="0"/>
              <a:t>Vaste activa</a:t>
            </a:r>
          </a:p>
          <a:p>
            <a:pPr lvl="2"/>
            <a:r>
              <a:rPr lang="nl-BE" altLang="nl-BE" smtClean="0"/>
              <a:t>Oprichtingskosten</a:t>
            </a:r>
          </a:p>
          <a:p>
            <a:pPr lvl="2"/>
            <a:r>
              <a:rPr lang="nl-BE" altLang="nl-BE" smtClean="0"/>
              <a:t>Immateriële vaste activa</a:t>
            </a:r>
          </a:p>
          <a:p>
            <a:pPr lvl="2"/>
            <a:r>
              <a:rPr lang="nl-BE" altLang="nl-BE" smtClean="0"/>
              <a:t>Materiële vaste activa</a:t>
            </a:r>
          </a:p>
          <a:p>
            <a:pPr lvl="2"/>
            <a:r>
              <a:rPr lang="nl-BE" altLang="nl-BE" smtClean="0"/>
              <a:t>Financiële vaste activa</a:t>
            </a:r>
          </a:p>
          <a:p>
            <a:pPr lvl="2"/>
            <a:r>
              <a:rPr lang="nl-BE" altLang="nl-BE" smtClean="0"/>
              <a:t>Vorderingen op meer dan één jaar</a:t>
            </a:r>
          </a:p>
          <a:p>
            <a:pPr lvl="1">
              <a:buFontTx/>
              <a:buNone/>
            </a:pPr>
            <a:endParaRPr lang="nl-BE" altLang="nl-BE" smtClean="0"/>
          </a:p>
        </p:txBody>
      </p:sp>
      <p:sp>
        <p:nvSpPr>
          <p:cNvPr id="24580" name="Tijdelijke aanduiding voor dianumm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D307A14-B510-4786-9136-230EBE28EE12}" type="slidenum">
              <a:rPr lang="nl-NL" altLang="nl-BE" sz="1400">
                <a:solidFill>
                  <a:srgbClr val="000000"/>
                </a:solidFill>
              </a:rPr>
              <a:pPr>
                <a:spcBef>
                  <a:spcPct val="0"/>
                </a:spcBef>
                <a:buFontTx/>
                <a:buNone/>
              </a:pPr>
              <a:t>68</a:t>
            </a:fld>
            <a:endParaRPr lang="nl-NL" altLang="nl-BE" sz="1400">
              <a:solidFill>
                <a:srgbClr val="000000"/>
              </a:solidFill>
            </a:endParaRPr>
          </a:p>
        </p:txBody>
      </p:sp>
    </p:spTree>
    <p:extLst>
      <p:ext uri="{BB962C8B-B14F-4D97-AF65-F5344CB8AC3E}">
        <p14:creationId xmlns:p14="http://schemas.microsoft.com/office/powerpoint/2010/main" val="8488734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itel 1"/>
          <p:cNvSpPr>
            <a:spLocks noGrp="1"/>
          </p:cNvSpPr>
          <p:nvPr>
            <p:ph type="title"/>
          </p:nvPr>
        </p:nvSpPr>
        <p:spPr>
          <a:xfrm>
            <a:off x="428625" y="285750"/>
            <a:ext cx="8229600" cy="1143000"/>
          </a:xfrm>
        </p:spPr>
        <p:txBody>
          <a:bodyPr/>
          <a:lstStyle/>
          <a:p>
            <a:r>
              <a:rPr lang="nl-BE" altLang="nl-BE" smtClean="0"/>
              <a:t>De balans</a:t>
            </a:r>
          </a:p>
        </p:txBody>
      </p:sp>
      <p:sp>
        <p:nvSpPr>
          <p:cNvPr id="25603" name="Tijdelijke aanduiding voor inhoud 2"/>
          <p:cNvSpPr>
            <a:spLocks noGrp="1"/>
          </p:cNvSpPr>
          <p:nvPr>
            <p:ph idx="1"/>
          </p:nvPr>
        </p:nvSpPr>
        <p:spPr>
          <a:xfrm>
            <a:off x="500063" y="1643063"/>
            <a:ext cx="8229600" cy="4500562"/>
          </a:xfrm>
        </p:spPr>
        <p:txBody>
          <a:bodyPr/>
          <a:lstStyle/>
          <a:p>
            <a:pPr>
              <a:buFontTx/>
              <a:buNone/>
            </a:pPr>
            <a:r>
              <a:rPr lang="nl-BE" altLang="nl-BE" smtClean="0"/>
              <a:t>Activa</a:t>
            </a:r>
          </a:p>
          <a:p>
            <a:pPr lvl="1"/>
            <a:r>
              <a:rPr lang="nl-BE" altLang="nl-BE" smtClean="0"/>
              <a:t>Vlottende activa</a:t>
            </a:r>
          </a:p>
          <a:p>
            <a:pPr lvl="2"/>
            <a:r>
              <a:rPr lang="nl-BE" altLang="nl-BE" smtClean="0"/>
              <a:t>Vorderingen op ten hoogste één jaar</a:t>
            </a:r>
          </a:p>
          <a:p>
            <a:pPr lvl="2"/>
            <a:r>
              <a:rPr lang="nl-BE" altLang="nl-BE" smtClean="0"/>
              <a:t>Voorraden en bestellingen in uitvoering</a:t>
            </a:r>
          </a:p>
          <a:p>
            <a:pPr lvl="2"/>
            <a:r>
              <a:rPr lang="nl-BE" altLang="nl-BE" smtClean="0"/>
              <a:t>Geldbeleggingen</a:t>
            </a:r>
          </a:p>
          <a:p>
            <a:pPr lvl="2"/>
            <a:r>
              <a:rPr lang="nl-BE" altLang="nl-BE" smtClean="0"/>
              <a:t>Liquide middelen</a:t>
            </a:r>
          </a:p>
          <a:p>
            <a:pPr lvl="2"/>
            <a:r>
              <a:rPr lang="nl-BE" altLang="nl-BE" smtClean="0"/>
              <a:t>Overlopende rekeningen</a:t>
            </a:r>
          </a:p>
        </p:txBody>
      </p:sp>
      <p:sp>
        <p:nvSpPr>
          <p:cNvPr id="25604" name="Tijdelijke aanduiding voor dianumm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E7B58C9-16B0-424C-A595-25EDE05AA8C6}" type="slidenum">
              <a:rPr lang="nl-NL" altLang="nl-BE" sz="1400">
                <a:solidFill>
                  <a:srgbClr val="000000"/>
                </a:solidFill>
              </a:rPr>
              <a:pPr>
                <a:spcBef>
                  <a:spcPct val="0"/>
                </a:spcBef>
                <a:buFontTx/>
                <a:buNone/>
              </a:pPr>
              <a:t>69</a:t>
            </a:fld>
            <a:endParaRPr lang="nl-NL" altLang="nl-BE" sz="1400">
              <a:solidFill>
                <a:srgbClr val="000000"/>
              </a:solidFill>
            </a:endParaRPr>
          </a:p>
        </p:txBody>
      </p:sp>
    </p:spTree>
    <p:extLst>
      <p:ext uri="{BB962C8B-B14F-4D97-AF65-F5344CB8AC3E}">
        <p14:creationId xmlns:p14="http://schemas.microsoft.com/office/powerpoint/2010/main" val="944950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nvPr>
        </p:nvGraphicFramePr>
        <p:xfrm>
          <a:off x="1432711" y="2452924"/>
          <a:ext cx="5943600" cy="1621632"/>
        </p:xfrm>
        <a:graphic>
          <a:graphicData uri="http://schemas.openxmlformats.org/drawingml/2006/table">
            <a:tbl>
              <a:tblPr>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tblGrid>
              <a:tr h="185738">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ctr" fontAlgn="b"/>
                      <a:endParaRPr lang="nl-BE" sz="11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6</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3">
                  <a:txBody>
                    <a:bodyPr/>
                    <a:lstStyle/>
                    <a:p>
                      <a:pPr algn="l" fontAlgn="b"/>
                      <a:r>
                        <a:rPr lang="nl-BE" sz="1100" u="none" strike="noStrike">
                          <a:effectLst/>
                        </a:rPr>
                        <a:t>Resultatenrekening</a:t>
                      </a:r>
                      <a:endParaRPr lang="nl-BE" sz="11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hMerge="1">
                  <a:txBody>
                    <a:bodyPr/>
                    <a:lstStyle/>
                    <a:p>
                      <a:endParaRPr lang="nl-BE"/>
                    </a:p>
                  </a:txBody>
                  <a:tcPr/>
                </a:tc>
                <a:tc>
                  <a:txBody>
                    <a:bodyPr/>
                    <a:lstStyle/>
                    <a:p>
                      <a:pPr algn="r" fontAlgn="b"/>
                      <a:r>
                        <a:rPr lang="nl-BE" sz="800" u="none" strike="noStrike">
                          <a:effectLst/>
                        </a:rPr>
                        <a:t>7</a:t>
                      </a:r>
                      <a:endParaRPr lang="nl-BE" sz="800" b="0" i="0" u="none" strike="noStrike">
                        <a:solidFill>
                          <a:srgbClr val="000000"/>
                        </a:solidFill>
                        <a:effectLst/>
                        <a:latin typeface="Calibri" panose="020F0502020204030204" pitchFamily="34" charset="0"/>
                      </a:endParaRPr>
                    </a:p>
                  </a:txBody>
                  <a:tcPr marL="7144" marR="7144" marT="7144" marB="0" anchor="b"/>
                </a:tc>
              </a:tr>
              <a:tr h="150019">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r>
                        <a:rPr lang="nl-BE" sz="800" b="0" i="0" u="none" strike="noStrike" smtClean="0">
                          <a:solidFill>
                            <a:srgbClr val="000000"/>
                          </a:solidFill>
                          <a:effectLst/>
                          <a:latin typeface="Calibri" panose="020F0502020204030204" pitchFamily="34" charset="0"/>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gridSpan="2">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nl-BE"/>
                    </a:p>
                  </a:txBody>
                  <a:tcPr/>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r h="142875">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nl-BE" sz="800" u="none" strike="noStrike">
                          <a:effectLst/>
                        </a:rPr>
                        <a:t> </a:t>
                      </a:r>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nl-BE" sz="800" b="0" i="0" u="none" strike="noStrike">
                        <a:solidFill>
                          <a:srgbClr val="000000"/>
                        </a:solidFill>
                        <a:effectLst/>
                        <a:latin typeface="Calibri" panose="020F0502020204030204" pitchFamily="34" charset="0"/>
                      </a:endParaRPr>
                    </a:p>
                  </a:txBody>
                  <a:tcPr marL="7144" marR="7144" marT="7144" marB="0" anchor="b"/>
                </a:tc>
              </a:tr>
            </a:tbl>
          </a:graphicData>
        </a:graphic>
      </p:graphicFrame>
      <p:cxnSp>
        <p:nvCxnSpPr>
          <p:cNvPr id="5" name="Rechte verbindingslijn 4"/>
          <p:cNvCxnSpPr/>
          <p:nvPr/>
        </p:nvCxnSpPr>
        <p:spPr>
          <a:xfrm>
            <a:off x="1446291" y="2679466"/>
            <a:ext cx="27228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4651218" y="2679466"/>
            <a:ext cx="2716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flipH="1">
            <a:off x="2804311" y="2679466"/>
            <a:ext cx="2263" cy="12697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flipH="1">
            <a:off x="5995657" y="2679466"/>
            <a:ext cx="11042" cy="12697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10" name="Tekstvak 9"/>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sp>
        <p:nvSpPr>
          <p:cNvPr id="2" name="Afgeronde rechthoek 1"/>
          <p:cNvSpPr/>
          <p:nvPr/>
        </p:nvSpPr>
        <p:spPr>
          <a:xfrm>
            <a:off x="1063091" y="2008909"/>
            <a:ext cx="3482439" cy="2431473"/>
          </a:xfrm>
          <a:prstGeom prst="round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3" name="Tekstvak 2"/>
          <p:cNvSpPr txBox="1"/>
          <p:nvPr/>
        </p:nvSpPr>
        <p:spPr>
          <a:xfrm>
            <a:off x="1433190" y="2407958"/>
            <a:ext cx="2827762" cy="323165"/>
          </a:xfrm>
          <a:prstGeom prst="rect">
            <a:avLst/>
          </a:prstGeom>
          <a:noFill/>
        </p:spPr>
        <p:txBody>
          <a:bodyPr wrap="none" rtlCol="0">
            <a:spAutoFit/>
          </a:bodyPr>
          <a:lstStyle/>
          <a:p>
            <a:r>
              <a:rPr lang="nl-BE" sz="1500">
                <a:solidFill>
                  <a:srgbClr val="C00000"/>
                </a:solidFill>
              </a:rPr>
              <a:t>A                     BALANS                     P</a:t>
            </a:r>
          </a:p>
        </p:txBody>
      </p:sp>
      <p:sp>
        <p:nvSpPr>
          <p:cNvPr id="11" name="Tekstvak 10"/>
          <p:cNvSpPr txBox="1"/>
          <p:nvPr/>
        </p:nvSpPr>
        <p:spPr>
          <a:xfrm>
            <a:off x="1575864" y="3043296"/>
            <a:ext cx="1051698" cy="553998"/>
          </a:xfrm>
          <a:prstGeom prst="rect">
            <a:avLst/>
          </a:prstGeom>
          <a:noFill/>
        </p:spPr>
        <p:txBody>
          <a:bodyPr wrap="none" rtlCol="0">
            <a:spAutoFit/>
          </a:bodyPr>
          <a:lstStyle/>
          <a:p>
            <a:r>
              <a:rPr lang="nl-BE" sz="3000">
                <a:solidFill>
                  <a:prstClr val="black"/>
                </a:solidFill>
              </a:rPr>
              <a:t>actief</a:t>
            </a:r>
          </a:p>
        </p:txBody>
      </p:sp>
      <p:sp>
        <p:nvSpPr>
          <p:cNvPr id="12" name="Tekstvak 11"/>
          <p:cNvSpPr txBox="1"/>
          <p:nvPr/>
        </p:nvSpPr>
        <p:spPr>
          <a:xfrm>
            <a:off x="3002417" y="3048882"/>
            <a:ext cx="1264898" cy="553998"/>
          </a:xfrm>
          <a:prstGeom prst="rect">
            <a:avLst/>
          </a:prstGeom>
          <a:noFill/>
        </p:spPr>
        <p:txBody>
          <a:bodyPr wrap="none" rtlCol="0">
            <a:spAutoFit/>
          </a:bodyPr>
          <a:lstStyle/>
          <a:p>
            <a:r>
              <a:rPr lang="nl-BE" sz="3000">
                <a:solidFill>
                  <a:prstClr val="black"/>
                </a:solidFill>
              </a:rPr>
              <a:t>passief</a:t>
            </a:r>
          </a:p>
        </p:txBody>
      </p:sp>
    </p:spTree>
    <p:extLst>
      <p:ext uri="{BB962C8B-B14F-4D97-AF65-F5344CB8AC3E}">
        <p14:creationId xmlns:p14="http://schemas.microsoft.com/office/powerpoint/2010/main" val="23230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title"/>
          </p:nvPr>
        </p:nvSpPr>
        <p:spPr>
          <a:xfrm>
            <a:off x="428625" y="214313"/>
            <a:ext cx="7202488" cy="1143000"/>
          </a:xfrm>
        </p:spPr>
        <p:txBody>
          <a:bodyPr/>
          <a:lstStyle/>
          <a:p>
            <a:r>
              <a:rPr lang="nl-NL" altLang="nl-BE" smtClean="0"/>
              <a:t>Oprichtingskosten</a:t>
            </a:r>
          </a:p>
        </p:txBody>
      </p:sp>
      <p:sp>
        <p:nvSpPr>
          <p:cNvPr id="26627" name="Rectangle 8"/>
          <p:cNvSpPr>
            <a:spLocks noGrp="1" noChangeArrowheads="1"/>
          </p:cNvSpPr>
          <p:nvPr>
            <p:ph type="body" idx="1"/>
          </p:nvPr>
        </p:nvSpPr>
        <p:spPr>
          <a:xfrm>
            <a:off x="500063" y="1643063"/>
            <a:ext cx="7196137" cy="4897437"/>
          </a:xfrm>
        </p:spPr>
        <p:txBody>
          <a:bodyPr/>
          <a:lstStyle/>
          <a:p>
            <a:pPr>
              <a:buFontTx/>
              <a:buNone/>
            </a:pPr>
            <a:r>
              <a:rPr lang="nl-NL" altLang="nl-BE" sz="2500" smtClean="0"/>
              <a:t>Inhoud van de rubriek</a:t>
            </a:r>
            <a:r>
              <a:rPr lang="fr-BE" altLang="nl-BE" sz="2500" smtClean="0"/>
              <a:t> (art. 95)</a:t>
            </a:r>
            <a:endParaRPr lang="nl-NL" altLang="nl-BE" sz="2500" smtClean="0"/>
          </a:p>
          <a:p>
            <a:pPr lvl="1"/>
            <a:r>
              <a:rPr lang="nl-NL" altLang="nl-BE" sz="2100" smtClean="0"/>
              <a:t>Kosten van oprichting en kosten van kapitaalverhoging</a:t>
            </a:r>
          </a:p>
          <a:p>
            <a:pPr lvl="1"/>
            <a:r>
              <a:rPr lang="nl-NL" altLang="nl-BE" sz="2100" smtClean="0"/>
              <a:t>Kosten bij uitgifte van leningen</a:t>
            </a:r>
          </a:p>
          <a:p>
            <a:pPr lvl="1"/>
            <a:r>
              <a:rPr lang="nl-NL" altLang="nl-BE" sz="2100" smtClean="0">
                <a:solidFill>
                  <a:schemeClr val="tx2"/>
                </a:solidFill>
              </a:rPr>
              <a:t>Herstructureringskosten</a:t>
            </a:r>
            <a:r>
              <a:rPr lang="nl-NL" altLang="nl-BE" sz="2100" smtClean="0"/>
              <a:t> </a:t>
            </a:r>
            <a:r>
              <a:rPr lang="fr-BE" altLang="nl-BE" sz="2100" smtClean="0"/>
              <a:t>(art. 58)</a:t>
            </a:r>
            <a:endParaRPr lang="nl-NL" altLang="nl-BE" sz="2100" smtClean="0"/>
          </a:p>
          <a:p>
            <a:pPr lvl="1"/>
            <a:r>
              <a:rPr lang="nl-NL" altLang="nl-BE" sz="2100" smtClean="0"/>
              <a:t>Belastingen en kosten m.b.t. de inbreng </a:t>
            </a:r>
            <a:r>
              <a:rPr lang="fr-BE" altLang="nl-BE" sz="2100" smtClean="0"/>
              <a:t>(art. 39)</a:t>
            </a:r>
          </a:p>
          <a:p>
            <a:pPr>
              <a:buFontTx/>
              <a:buNone/>
            </a:pPr>
            <a:r>
              <a:rPr lang="fr-BE" altLang="nl-BE" sz="2500" smtClean="0"/>
              <a:t>Waardering</a:t>
            </a:r>
          </a:p>
          <a:p>
            <a:pPr lvl="1"/>
            <a:r>
              <a:rPr lang="fr-BE" altLang="nl-BE" sz="2100" smtClean="0"/>
              <a:t>Aanschaffingswaarde indien niet ten laste genomen in boekjaar</a:t>
            </a:r>
          </a:p>
          <a:p>
            <a:pPr lvl="1"/>
            <a:r>
              <a:rPr lang="fr-BE" altLang="nl-BE" sz="2100" smtClean="0"/>
              <a:t>Afschrijving over max 5 jaar – kosten bij uitgifte leningen over de looptijd</a:t>
            </a:r>
          </a:p>
          <a:p>
            <a:pPr lvl="1"/>
            <a:r>
              <a:rPr lang="fr-BE" altLang="nl-BE" sz="2100" smtClean="0"/>
              <a:t>Volledig afschrijven bij stopzetting</a:t>
            </a:r>
            <a:endParaRPr lang="nl-NL" altLang="nl-BE" sz="2100" smtClean="0"/>
          </a:p>
        </p:txBody>
      </p:sp>
      <p:sp>
        <p:nvSpPr>
          <p:cNvPr id="26628"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29F10C1-77F7-46A1-A119-29C1EE3D10C4}" type="slidenum">
              <a:rPr lang="nl-NL" altLang="nl-BE" sz="1400">
                <a:solidFill>
                  <a:srgbClr val="000000"/>
                </a:solidFill>
              </a:rPr>
              <a:pPr>
                <a:spcBef>
                  <a:spcPct val="0"/>
                </a:spcBef>
                <a:buFontTx/>
                <a:buNone/>
              </a:pPr>
              <a:t>70</a:t>
            </a:fld>
            <a:endParaRPr lang="nl-NL" altLang="nl-BE" sz="1400">
              <a:solidFill>
                <a:srgbClr val="000000"/>
              </a:solidFill>
            </a:endParaRPr>
          </a:p>
        </p:txBody>
      </p:sp>
    </p:spTree>
    <p:extLst>
      <p:ext uri="{BB962C8B-B14F-4D97-AF65-F5344CB8AC3E}">
        <p14:creationId xmlns:p14="http://schemas.microsoft.com/office/powerpoint/2010/main" val="20971777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428625" y="285750"/>
            <a:ext cx="8229600" cy="1143000"/>
          </a:xfrm>
        </p:spPr>
        <p:txBody>
          <a:bodyPr/>
          <a:lstStyle/>
          <a:p>
            <a:r>
              <a:rPr lang="nl-NL" altLang="nl-BE" smtClean="0"/>
              <a:t>Immateriële vaste activa</a:t>
            </a:r>
          </a:p>
        </p:txBody>
      </p:sp>
      <p:sp>
        <p:nvSpPr>
          <p:cNvPr id="28675" name="Rectangle 7"/>
          <p:cNvSpPr>
            <a:spLocks noGrp="1" noChangeArrowheads="1"/>
          </p:cNvSpPr>
          <p:nvPr>
            <p:ph type="body" idx="1"/>
          </p:nvPr>
        </p:nvSpPr>
        <p:spPr>
          <a:xfrm>
            <a:off x="500063" y="1643063"/>
            <a:ext cx="8358187" cy="4500562"/>
          </a:xfrm>
        </p:spPr>
        <p:txBody>
          <a:bodyPr/>
          <a:lstStyle/>
          <a:p>
            <a:pPr>
              <a:buFontTx/>
              <a:buNone/>
            </a:pPr>
            <a:r>
              <a:rPr lang="nl-NL" altLang="nl-BE" sz="2500" smtClean="0">
                <a:solidFill>
                  <a:schemeClr val="tx2"/>
                </a:solidFill>
              </a:rPr>
              <a:t>Inhoud van de rubriek</a:t>
            </a:r>
            <a:r>
              <a:rPr lang="fr-BE" altLang="nl-BE" sz="2500" smtClean="0">
                <a:solidFill>
                  <a:schemeClr val="tx2"/>
                </a:solidFill>
              </a:rPr>
              <a:t> (art. 95)</a:t>
            </a:r>
            <a:endParaRPr lang="nl-NL" altLang="nl-BE" sz="2500" smtClean="0">
              <a:solidFill>
                <a:schemeClr val="tx2"/>
              </a:solidFill>
            </a:endParaRPr>
          </a:p>
          <a:p>
            <a:pPr lvl="1"/>
            <a:r>
              <a:rPr lang="nl-NL" altLang="nl-BE" sz="2100" smtClean="0">
                <a:solidFill>
                  <a:schemeClr val="tx2"/>
                </a:solidFill>
              </a:rPr>
              <a:t>Kosten van onderzoek en ontwikkeling</a:t>
            </a:r>
          </a:p>
          <a:p>
            <a:pPr lvl="1"/>
            <a:r>
              <a:rPr lang="nl-NL" altLang="nl-BE" sz="2100" smtClean="0">
                <a:solidFill>
                  <a:schemeClr val="tx2"/>
                </a:solidFill>
              </a:rPr>
              <a:t>Concessies, octrooien, licenties, know-how, merken en andere gelijkaardige rechten</a:t>
            </a:r>
          </a:p>
          <a:p>
            <a:pPr lvl="1"/>
            <a:r>
              <a:rPr lang="nl-NL" altLang="nl-BE" sz="2100" smtClean="0">
                <a:solidFill>
                  <a:schemeClr val="tx2"/>
                </a:solidFill>
              </a:rPr>
              <a:t>Goodwill</a:t>
            </a:r>
          </a:p>
          <a:p>
            <a:pPr lvl="1"/>
            <a:r>
              <a:rPr lang="nl-NL" altLang="nl-BE" sz="2100" smtClean="0">
                <a:solidFill>
                  <a:schemeClr val="tx2"/>
                </a:solidFill>
              </a:rPr>
              <a:t>Vooruitbetalingen op immateriële vaste activa</a:t>
            </a:r>
            <a:endParaRPr lang="nl-NL" altLang="nl-BE" sz="2100" smtClean="0"/>
          </a:p>
          <a:p>
            <a:pPr>
              <a:buFontTx/>
              <a:buNone/>
            </a:pPr>
            <a:r>
              <a:rPr lang="nl-NL" altLang="nl-BE" sz="2500" smtClean="0">
                <a:solidFill>
                  <a:schemeClr val="tx2"/>
                </a:solidFill>
              </a:rPr>
              <a:t>Waardering</a:t>
            </a:r>
          </a:p>
          <a:p>
            <a:pPr lvl="1"/>
            <a:r>
              <a:rPr lang="nl-NL" altLang="nl-BE" sz="2100" smtClean="0">
                <a:solidFill>
                  <a:schemeClr val="tx2"/>
                </a:solidFill>
              </a:rPr>
              <a:t>Aanschaffingswaarde</a:t>
            </a:r>
          </a:p>
          <a:p>
            <a:pPr lvl="1"/>
            <a:r>
              <a:rPr lang="nl-NL" altLang="nl-BE" sz="2100" smtClean="0">
                <a:solidFill>
                  <a:schemeClr val="tx2"/>
                </a:solidFill>
              </a:rPr>
              <a:t>Afschrijvingen voor immateriële vaste activa met beperkte gebruiksduur (kosten onderzoek en ontwikkeling en goodwill over max 5 jaar)</a:t>
            </a:r>
          </a:p>
          <a:p>
            <a:pPr lvl="1"/>
            <a:r>
              <a:rPr lang="nl-NL" altLang="nl-BE" sz="2100" smtClean="0">
                <a:solidFill>
                  <a:schemeClr val="tx2"/>
                </a:solidFill>
              </a:rPr>
              <a:t>Waardeverminderingen voor andere ingeval van duurzame minderwaarde of ontwaarding</a:t>
            </a:r>
          </a:p>
          <a:p>
            <a:pPr lvl="2"/>
            <a:endParaRPr lang="nl-NL" altLang="nl-BE" sz="1700" smtClean="0">
              <a:solidFill>
                <a:schemeClr val="tx2"/>
              </a:solidFill>
            </a:endParaRPr>
          </a:p>
        </p:txBody>
      </p:sp>
      <p:sp>
        <p:nvSpPr>
          <p:cNvPr id="28676"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D218993-7B1B-4D79-842D-851A139D7E6E}" type="slidenum">
              <a:rPr lang="nl-NL" altLang="nl-BE" sz="1400">
                <a:solidFill>
                  <a:srgbClr val="000000"/>
                </a:solidFill>
              </a:rPr>
              <a:pPr>
                <a:spcBef>
                  <a:spcPct val="0"/>
                </a:spcBef>
                <a:buFontTx/>
                <a:buNone/>
              </a:pPr>
              <a:t>71</a:t>
            </a:fld>
            <a:endParaRPr lang="nl-NL" altLang="nl-BE" sz="1400">
              <a:solidFill>
                <a:srgbClr val="000000"/>
              </a:solidFill>
            </a:endParaRPr>
          </a:p>
        </p:txBody>
      </p:sp>
    </p:spTree>
    <p:extLst>
      <p:ext uri="{BB962C8B-B14F-4D97-AF65-F5344CB8AC3E}">
        <p14:creationId xmlns:p14="http://schemas.microsoft.com/office/powerpoint/2010/main" val="6054274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28625" y="1643063"/>
            <a:ext cx="7858125" cy="4392612"/>
          </a:xfrm>
        </p:spPr>
        <p:txBody>
          <a:bodyPr/>
          <a:lstStyle/>
          <a:p>
            <a:pPr>
              <a:buFontTx/>
              <a:buNone/>
            </a:pPr>
            <a:r>
              <a:rPr lang="nl-NL" altLang="nl-BE" sz="2500" smtClean="0">
                <a:solidFill>
                  <a:schemeClr val="tx2"/>
                </a:solidFill>
              </a:rPr>
              <a:t>Inhoud</a:t>
            </a:r>
          </a:p>
          <a:p>
            <a:pPr lvl="1"/>
            <a:r>
              <a:rPr lang="nl-NL" altLang="nl-BE" sz="2100" smtClean="0"/>
              <a:t>Terreinen en gebouwen</a:t>
            </a:r>
          </a:p>
          <a:p>
            <a:pPr lvl="1"/>
            <a:r>
              <a:rPr lang="nl-NL" altLang="nl-BE" sz="2100" smtClean="0"/>
              <a:t>Installaties, machines en uitrusting </a:t>
            </a:r>
          </a:p>
          <a:p>
            <a:pPr lvl="1"/>
            <a:r>
              <a:rPr lang="nl-NL" altLang="nl-BE" sz="2100" smtClean="0"/>
              <a:t>Meubilair en rollend materieel </a:t>
            </a:r>
          </a:p>
          <a:p>
            <a:pPr lvl="1"/>
            <a:r>
              <a:rPr lang="nl-NL" altLang="nl-BE" sz="2100" smtClean="0"/>
              <a:t>Leasing en soortgelijke rechten</a:t>
            </a:r>
          </a:p>
          <a:p>
            <a:pPr lvl="1"/>
            <a:r>
              <a:rPr lang="nl-NL" altLang="nl-BE" sz="2100" smtClean="0"/>
              <a:t>Overige materiële vaste activa</a:t>
            </a:r>
          </a:p>
          <a:p>
            <a:pPr lvl="1"/>
            <a:r>
              <a:rPr lang="nl-NL" altLang="nl-BE" sz="2100" smtClean="0"/>
              <a:t>Activa in aanbouw en</a:t>
            </a:r>
            <a:r>
              <a:rPr lang="fr-BE" altLang="nl-BE" sz="2100" smtClean="0"/>
              <a:t> </a:t>
            </a:r>
            <a:r>
              <a:rPr lang="nl-NL" altLang="nl-BE" sz="2100" smtClean="0"/>
              <a:t>vooruitbetalingen</a:t>
            </a:r>
          </a:p>
        </p:txBody>
      </p:sp>
      <p:sp>
        <p:nvSpPr>
          <p:cNvPr id="30723" name="Rectangle 4"/>
          <p:cNvSpPr>
            <a:spLocks noGrp="1" noChangeArrowheads="1"/>
          </p:cNvSpPr>
          <p:nvPr>
            <p:ph type="title"/>
          </p:nvPr>
        </p:nvSpPr>
        <p:spPr>
          <a:xfrm>
            <a:off x="428625" y="857250"/>
            <a:ext cx="6910388" cy="455613"/>
          </a:xfrm>
        </p:spPr>
        <p:txBody>
          <a:bodyPr/>
          <a:lstStyle/>
          <a:p>
            <a:r>
              <a:rPr lang="nl-NL" altLang="nl-BE" smtClean="0"/>
              <a:t>Materiële vaste activa</a:t>
            </a:r>
          </a:p>
        </p:txBody>
      </p:sp>
      <p:sp>
        <p:nvSpPr>
          <p:cNvPr id="30724"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99B2BE9-87CF-4274-BC53-F1ABFF19D8FC}" type="slidenum">
              <a:rPr lang="nl-NL" altLang="nl-BE" sz="1400">
                <a:solidFill>
                  <a:srgbClr val="000000"/>
                </a:solidFill>
              </a:rPr>
              <a:pPr>
                <a:spcBef>
                  <a:spcPct val="0"/>
                </a:spcBef>
                <a:buFontTx/>
                <a:buNone/>
              </a:pPr>
              <a:t>72</a:t>
            </a:fld>
            <a:endParaRPr lang="nl-NL" altLang="nl-BE" sz="1400">
              <a:solidFill>
                <a:srgbClr val="000000"/>
              </a:solidFill>
            </a:endParaRPr>
          </a:p>
        </p:txBody>
      </p:sp>
    </p:spTree>
    <p:extLst>
      <p:ext uri="{BB962C8B-B14F-4D97-AF65-F5344CB8AC3E}">
        <p14:creationId xmlns:p14="http://schemas.microsoft.com/office/powerpoint/2010/main" val="3200006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500063"/>
            <a:ext cx="7273925" cy="1143000"/>
          </a:xfrm>
        </p:spPr>
        <p:txBody>
          <a:bodyPr/>
          <a:lstStyle/>
          <a:p>
            <a:r>
              <a:rPr lang="nl-NL" altLang="nl-BE" smtClean="0"/>
              <a:t>Financiële vaste activa</a:t>
            </a:r>
          </a:p>
        </p:txBody>
      </p:sp>
      <p:sp>
        <p:nvSpPr>
          <p:cNvPr id="32771" name="Rectangle 3"/>
          <p:cNvSpPr>
            <a:spLocks noGrp="1" noChangeArrowheads="1"/>
          </p:cNvSpPr>
          <p:nvPr>
            <p:ph type="body" idx="1"/>
          </p:nvPr>
        </p:nvSpPr>
        <p:spPr>
          <a:xfrm>
            <a:off x="428625" y="1714500"/>
            <a:ext cx="7929563" cy="3633788"/>
          </a:xfrm>
        </p:spPr>
        <p:txBody>
          <a:bodyPr/>
          <a:lstStyle/>
          <a:p>
            <a:pPr marL="609600" indent="-609600">
              <a:lnSpc>
                <a:spcPct val="90000"/>
              </a:lnSpc>
              <a:buFontTx/>
              <a:buNone/>
            </a:pPr>
            <a:r>
              <a:rPr lang="fr-BE" altLang="nl-BE" sz="2500" smtClean="0"/>
              <a:t>Inhoud</a:t>
            </a:r>
          </a:p>
          <a:p>
            <a:pPr marL="1409700" lvl="2" indent="-609600">
              <a:lnSpc>
                <a:spcPct val="90000"/>
              </a:lnSpc>
              <a:buFont typeface="Wingdings" panose="05000000000000000000" pitchFamily="2" charset="2"/>
              <a:buNone/>
            </a:pPr>
            <a:r>
              <a:rPr lang="fr-BE" altLang="nl-BE" sz="2100" smtClean="0"/>
              <a:t>A. Verbonden ondernemingen</a:t>
            </a:r>
          </a:p>
          <a:p>
            <a:pPr marL="1866900" lvl="3" indent="-533400">
              <a:lnSpc>
                <a:spcPct val="90000"/>
              </a:lnSpc>
              <a:buFontTx/>
              <a:buAutoNum type="arabicPeriod"/>
            </a:pPr>
            <a:r>
              <a:rPr lang="fr-BE" altLang="nl-BE" sz="2100" smtClean="0"/>
              <a:t>Deelnemingen</a:t>
            </a:r>
          </a:p>
          <a:p>
            <a:pPr marL="1866900" lvl="3" indent="-533400">
              <a:lnSpc>
                <a:spcPct val="90000"/>
              </a:lnSpc>
              <a:buFontTx/>
              <a:buAutoNum type="arabicPeriod"/>
            </a:pPr>
            <a:r>
              <a:rPr lang="fr-BE" altLang="nl-BE" sz="2100" smtClean="0"/>
              <a:t>Vorderingen</a:t>
            </a:r>
          </a:p>
          <a:p>
            <a:pPr marL="1409700" lvl="2" indent="-609600">
              <a:lnSpc>
                <a:spcPct val="90000"/>
              </a:lnSpc>
              <a:buFontTx/>
              <a:buNone/>
            </a:pPr>
            <a:r>
              <a:rPr lang="fr-BE" altLang="nl-BE" sz="2100" smtClean="0"/>
              <a:t>B. Ondernemingen waarmee een deelnemingsverhouding bestaat</a:t>
            </a:r>
          </a:p>
          <a:p>
            <a:pPr marL="1866900" lvl="3" indent="-533400">
              <a:lnSpc>
                <a:spcPct val="90000"/>
              </a:lnSpc>
              <a:buFontTx/>
              <a:buAutoNum type="arabicPeriod"/>
            </a:pPr>
            <a:r>
              <a:rPr lang="fr-BE" altLang="nl-BE" sz="2100" smtClean="0"/>
              <a:t>Deelnemingen</a:t>
            </a:r>
          </a:p>
          <a:p>
            <a:pPr marL="1866900" lvl="3" indent="-533400">
              <a:lnSpc>
                <a:spcPct val="90000"/>
              </a:lnSpc>
              <a:buFontTx/>
              <a:buAutoNum type="arabicPeriod"/>
            </a:pPr>
            <a:r>
              <a:rPr lang="fr-BE" altLang="nl-BE" sz="2100" smtClean="0"/>
              <a:t>Vorderingen</a:t>
            </a:r>
          </a:p>
          <a:p>
            <a:pPr marL="1409700" lvl="2" indent="-609600">
              <a:lnSpc>
                <a:spcPct val="90000"/>
              </a:lnSpc>
              <a:buFontTx/>
              <a:buNone/>
            </a:pPr>
            <a:r>
              <a:rPr lang="fr-BE" altLang="nl-BE" sz="2100" smtClean="0"/>
              <a:t>C. Andere financiële vaste activa</a:t>
            </a:r>
          </a:p>
          <a:p>
            <a:pPr marL="1866900" lvl="3" indent="-533400">
              <a:lnSpc>
                <a:spcPct val="90000"/>
              </a:lnSpc>
              <a:buFontTx/>
              <a:buAutoNum type="arabicPeriod"/>
            </a:pPr>
            <a:r>
              <a:rPr lang="fr-BE" altLang="nl-BE" sz="2100" smtClean="0"/>
              <a:t>Aandelen</a:t>
            </a:r>
          </a:p>
          <a:p>
            <a:pPr marL="1866900" lvl="3" indent="-533400">
              <a:lnSpc>
                <a:spcPct val="90000"/>
              </a:lnSpc>
              <a:buFontTx/>
              <a:buAutoNum type="arabicPeriod"/>
            </a:pPr>
            <a:r>
              <a:rPr lang="fr-BE" altLang="nl-BE" sz="2100" smtClean="0"/>
              <a:t>Vorderingen en borgtochten in contanten</a:t>
            </a:r>
          </a:p>
          <a:p>
            <a:pPr marL="609600" indent="-609600">
              <a:lnSpc>
                <a:spcPct val="90000"/>
              </a:lnSpc>
              <a:buFontTx/>
              <a:buNone/>
            </a:pPr>
            <a:endParaRPr lang="fr-BE" altLang="nl-BE" sz="2100" smtClean="0"/>
          </a:p>
          <a:p>
            <a:pPr marL="609600" indent="-609600">
              <a:lnSpc>
                <a:spcPct val="90000"/>
              </a:lnSpc>
              <a:buFont typeface="Wingdings" panose="05000000000000000000" pitchFamily="2" charset="2"/>
              <a:buNone/>
            </a:pPr>
            <a:endParaRPr lang="fr-BE" altLang="nl-BE" sz="2100" b="1" smtClean="0"/>
          </a:p>
          <a:p>
            <a:pPr marL="1866900" lvl="3" indent="-533400">
              <a:lnSpc>
                <a:spcPct val="90000"/>
              </a:lnSpc>
              <a:buFont typeface="Wingdings" panose="05000000000000000000" pitchFamily="2" charset="2"/>
              <a:buNone/>
            </a:pPr>
            <a:endParaRPr lang="nl-NL" altLang="nl-BE" sz="1500" smtClean="0"/>
          </a:p>
        </p:txBody>
      </p:sp>
      <p:sp>
        <p:nvSpPr>
          <p:cNvPr id="32772"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7AA48D1-CD46-480E-9490-4F637B3649EA}" type="slidenum">
              <a:rPr lang="nl-NL" altLang="nl-BE" sz="1400">
                <a:solidFill>
                  <a:srgbClr val="000000"/>
                </a:solidFill>
              </a:rPr>
              <a:pPr>
                <a:spcBef>
                  <a:spcPct val="0"/>
                </a:spcBef>
                <a:buFontTx/>
                <a:buNone/>
              </a:pPr>
              <a:t>73</a:t>
            </a:fld>
            <a:endParaRPr lang="nl-NL" altLang="nl-BE" sz="1400">
              <a:solidFill>
                <a:srgbClr val="000000"/>
              </a:solidFill>
            </a:endParaRPr>
          </a:p>
        </p:txBody>
      </p:sp>
    </p:spTree>
    <p:extLst>
      <p:ext uri="{BB962C8B-B14F-4D97-AF65-F5344CB8AC3E}">
        <p14:creationId xmlns:p14="http://schemas.microsoft.com/office/powerpoint/2010/main" val="35452403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Titel 2"/>
          <p:cNvSpPr>
            <a:spLocks noGrp="1"/>
          </p:cNvSpPr>
          <p:nvPr>
            <p:ph type="title"/>
          </p:nvPr>
        </p:nvSpPr>
        <p:spPr>
          <a:xfrm>
            <a:off x="428625" y="285750"/>
            <a:ext cx="8229600" cy="1143000"/>
          </a:xfrm>
        </p:spPr>
        <p:txBody>
          <a:bodyPr/>
          <a:lstStyle/>
          <a:p>
            <a:r>
              <a:rPr lang="nl-BE" altLang="nl-BE" smtClean="0"/>
              <a:t>Financiële vaste activa</a:t>
            </a:r>
          </a:p>
        </p:txBody>
      </p:sp>
      <p:sp>
        <p:nvSpPr>
          <p:cNvPr id="34819" name="Rectangle 3"/>
          <p:cNvSpPr>
            <a:spLocks noGrp="1" noChangeArrowheads="1"/>
          </p:cNvSpPr>
          <p:nvPr>
            <p:ph idx="1"/>
          </p:nvPr>
        </p:nvSpPr>
        <p:spPr>
          <a:xfrm>
            <a:off x="500063" y="1500188"/>
            <a:ext cx="8229600" cy="4500562"/>
          </a:xfrm>
        </p:spPr>
        <p:txBody>
          <a:bodyPr/>
          <a:lstStyle/>
          <a:p>
            <a:r>
              <a:rPr lang="nl-NL" altLang="nl-BE" sz="2500" smtClean="0"/>
              <a:t>Verbonden ondernemingen </a:t>
            </a:r>
          </a:p>
          <a:p>
            <a:pPr lvl="1"/>
            <a:r>
              <a:rPr lang="nl-NL" altLang="nl-BE" sz="2100" smtClean="0"/>
              <a:t>De ondernemingen die men controleert of door wie men wordt gecontroleerd. </a:t>
            </a:r>
          </a:p>
          <a:p>
            <a:pPr lvl="1"/>
            <a:r>
              <a:rPr lang="nl-NL" altLang="nl-BE" sz="2100" smtClean="0"/>
              <a:t>Ondernemingen die onder centrale leiding staan (consortia)</a:t>
            </a:r>
          </a:p>
          <a:p>
            <a:r>
              <a:rPr lang="nl-NL" altLang="nl-BE" sz="2500" smtClean="0"/>
              <a:t>Ondernemingen waarmee een deelnemingsverhouding bestaat </a:t>
            </a:r>
          </a:p>
          <a:p>
            <a:pPr lvl="1"/>
            <a:r>
              <a:rPr lang="nl-NL" altLang="nl-BE" sz="2100" smtClean="0"/>
              <a:t>Tss 10 % en 50 % van het maatschappelijk kapitaal</a:t>
            </a:r>
            <a:endParaRPr lang="nl-BE" altLang="nl-BE" sz="2100" smtClean="0"/>
          </a:p>
          <a:p>
            <a:r>
              <a:rPr lang="nl-NL" altLang="nl-BE" sz="2500" smtClean="0"/>
              <a:t>Andere financiële vaste activa  </a:t>
            </a:r>
          </a:p>
          <a:p>
            <a:pPr lvl="1"/>
            <a:r>
              <a:rPr lang="nl-NL" altLang="nl-BE" sz="2100" smtClean="0"/>
              <a:t>&lt; 10 % </a:t>
            </a:r>
          </a:p>
          <a:p>
            <a:pPr lvl="1"/>
            <a:r>
              <a:rPr lang="nl-NL" altLang="nl-BE" sz="2100" smtClean="0"/>
              <a:t>door het scheppen van een duurzame en specifieke band met de betrokken onderneming bevorderen van de eigen bedrijfsuitoefening</a:t>
            </a:r>
          </a:p>
          <a:p>
            <a:pPr lvl="1"/>
            <a:r>
              <a:rPr lang="nl-NL" altLang="nl-BE" sz="2100" smtClean="0"/>
              <a:t>vorderingen en borgtochten in contanten </a:t>
            </a:r>
          </a:p>
          <a:p>
            <a:pPr lvl="2"/>
            <a:r>
              <a:rPr lang="nl-NL" altLang="nl-BE" sz="1700" smtClean="0"/>
              <a:t>De als doorlopende waarborgen gestorte bedragen, bijvoorbeeld aan openbare besturen of nutsbedrijven </a:t>
            </a:r>
            <a:endParaRPr lang="nl-BE" altLang="nl-BE" sz="1700" smtClean="0"/>
          </a:p>
          <a:p>
            <a:pPr lvl="1"/>
            <a:endParaRPr lang="nl-BE" altLang="nl-BE" sz="2100" smtClean="0"/>
          </a:p>
          <a:p>
            <a:pPr lvl="4"/>
            <a:endParaRPr lang="nl-NL" altLang="nl-BE" sz="1300" smtClean="0"/>
          </a:p>
          <a:p>
            <a:pPr lvl="4"/>
            <a:endParaRPr lang="nl-NL" altLang="nl-BE" sz="900" smtClean="0"/>
          </a:p>
          <a:p>
            <a:pPr lvl="4"/>
            <a:endParaRPr lang="nl-NL" altLang="nl-BE" sz="900" smtClean="0"/>
          </a:p>
          <a:p>
            <a:pPr lvl="3">
              <a:lnSpc>
                <a:spcPct val="80000"/>
              </a:lnSpc>
              <a:buFontTx/>
              <a:buNone/>
            </a:pPr>
            <a:endParaRPr lang="nl-NL" altLang="nl-BE" sz="500" smtClean="0"/>
          </a:p>
          <a:p>
            <a:pPr lvl="4">
              <a:lnSpc>
                <a:spcPct val="80000"/>
              </a:lnSpc>
              <a:buFontTx/>
              <a:buNone/>
            </a:pPr>
            <a:endParaRPr lang="nl-NL" altLang="nl-BE" sz="900" smtClean="0"/>
          </a:p>
          <a:p>
            <a:pPr lvl="2">
              <a:lnSpc>
                <a:spcPct val="80000"/>
              </a:lnSpc>
            </a:pPr>
            <a:endParaRPr lang="nl-NL" altLang="nl-BE" sz="500" smtClean="0"/>
          </a:p>
        </p:txBody>
      </p:sp>
      <p:sp>
        <p:nvSpPr>
          <p:cNvPr id="34820"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CDB2469-A310-494F-B739-6C67359FCD6A}" type="slidenum">
              <a:rPr lang="nl-NL" altLang="nl-BE" sz="1400">
                <a:solidFill>
                  <a:srgbClr val="000000"/>
                </a:solidFill>
              </a:rPr>
              <a:pPr>
                <a:spcBef>
                  <a:spcPct val="0"/>
                </a:spcBef>
                <a:buFontTx/>
                <a:buNone/>
              </a:pPr>
              <a:t>74</a:t>
            </a:fld>
            <a:endParaRPr lang="nl-NL" altLang="nl-BE" sz="1400">
              <a:solidFill>
                <a:srgbClr val="000000"/>
              </a:solidFill>
            </a:endParaRPr>
          </a:p>
        </p:txBody>
      </p:sp>
    </p:spTree>
    <p:extLst>
      <p:ext uri="{BB962C8B-B14F-4D97-AF65-F5344CB8AC3E}">
        <p14:creationId xmlns:p14="http://schemas.microsoft.com/office/powerpoint/2010/main" val="9018864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28625" y="285750"/>
            <a:ext cx="8229600" cy="1143000"/>
          </a:xfrm>
        </p:spPr>
        <p:txBody>
          <a:bodyPr/>
          <a:lstStyle/>
          <a:p>
            <a:r>
              <a:rPr lang="nl-NL" altLang="nl-BE" smtClean="0"/>
              <a:t>Vorderingen op meer dan één jaar</a:t>
            </a:r>
          </a:p>
        </p:txBody>
      </p:sp>
      <p:sp>
        <p:nvSpPr>
          <p:cNvPr id="35843" name="Tijdelijke aanduiding voor inhoud 4"/>
          <p:cNvSpPr>
            <a:spLocks noGrp="1"/>
          </p:cNvSpPr>
          <p:nvPr>
            <p:ph idx="1"/>
          </p:nvPr>
        </p:nvSpPr>
        <p:spPr>
          <a:xfrm>
            <a:off x="500063" y="1643063"/>
            <a:ext cx="8229600" cy="4500562"/>
          </a:xfrm>
        </p:spPr>
        <p:txBody>
          <a:bodyPr/>
          <a:lstStyle/>
          <a:p>
            <a:pPr>
              <a:spcBef>
                <a:spcPct val="50000"/>
              </a:spcBef>
              <a:buFontTx/>
              <a:buNone/>
            </a:pPr>
            <a:r>
              <a:rPr lang="nl-NL" altLang="nl-BE" sz="2500" smtClean="0"/>
              <a:t>Inhoud</a:t>
            </a:r>
          </a:p>
          <a:p>
            <a:pPr lvl="1">
              <a:spcBef>
                <a:spcPct val="50000"/>
              </a:spcBef>
            </a:pPr>
            <a:r>
              <a:rPr lang="nl-NL" altLang="nl-BE" sz="2100" smtClean="0"/>
              <a:t>De vorderingen met een contractuele looptijd van meer dan één jaar (alleen het gedeelte dat nog niet binnen het boekjaar komt te vervallen)</a:t>
            </a:r>
          </a:p>
          <a:p>
            <a:pPr lvl="2">
              <a:spcBef>
                <a:spcPct val="50000"/>
              </a:spcBef>
              <a:buFontTx/>
              <a:buNone/>
            </a:pPr>
            <a:r>
              <a:rPr lang="nl-NL" altLang="nl-BE" sz="1700" smtClean="0"/>
              <a:t>A.	Handelsvorderingen</a:t>
            </a:r>
          </a:p>
          <a:p>
            <a:pPr lvl="2">
              <a:spcBef>
                <a:spcPct val="50000"/>
              </a:spcBef>
              <a:buFontTx/>
              <a:buNone/>
            </a:pPr>
            <a:r>
              <a:rPr lang="nl-NL" altLang="nl-BE" sz="1700" smtClean="0"/>
              <a:t>B.	Overige vorderingen </a:t>
            </a:r>
            <a:r>
              <a:rPr lang="fr-BE" altLang="nl-BE" smtClean="0">
                <a:latin typeface="Times New Roman" panose="02020603050405020304" pitchFamily="18" charset="0"/>
              </a:rPr>
              <a:t/>
            </a:r>
            <a:br>
              <a:rPr lang="fr-BE" altLang="nl-BE" smtClean="0">
                <a:latin typeface="Times New Roman" panose="02020603050405020304" pitchFamily="18" charset="0"/>
              </a:rPr>
            </a:br>
            <a:endParaRPr lang="nl-BE" altLang="nl-BE" smtClean="0"/>
          </a:p>
        </p:txBody>
      </p:sp>
      <p:sp>
        <p:nvSpPr>
          <p:cNvPr id="35844"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2F35760-EEFE-449E-A9AA-347B76802169}" type="slidenum">
              <a:rPr lang="nl-NL" altLang="nl-BE" sz="1400">
                <a:solidFill>
                  <a:srgbClr val="000000"/>
                </a:solidFill>
              </a:rPr>
              <a:pPr>
                <a:spcBef>
                  <a:spcPct val="0"/>
                </a:spcBef>
                <a:buFontTx/>
                <a:buNone/>
              </a:pPr>
              <a:t>75</a:t>
            </a:fld>
            <a:endParaRPr lang="nl-NL" altLang="nl-BE" sz="1400">
              <a:solidFill>
                <a:srgbClr val="000000"/>
              </a:solidFill>
            </a:endParaRPr>
          </a:p>
        </p:txBody>
      </p:sp>
    </p:spTree>
    <p:extLst>
      <p:ext uri="{BB962C8B-B14F-4D97-AF65-F5344CB8AC3E}">
        <p14:creationId xmlns:p14="http://schemas.microsoft.com/office/powerpoint/2010/main" val="36963522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357188" y="571500"/>
            <a:ext cx="7772400" cy="927100"/>
          </a:xfrm>
        </p:spPr>
        <p:txBody>
          <a:bodyPr/>
          <a:lstStyle/>
          <a:p>
            <a:r>
              <a:rPr lang="nl-NL" altLang="nl-BE" smtClean="0"/>
              <a:t>Voorraden en bestellingen in uitvoering</a:t>
            </a:r>
          </a:p>
        </p:txBody>
      </p:sp>
      <p:sp>
        <p:nvSpPr>
          <p:cNvPr id="36867" name="Rectangle 6"/>
          <p:cNvSpPr>
            <a:spLocks noGrp="1" noChangeArrowheads="1"/>
          </p:cNvSpPr>
          <p:nvPr>
            <p:ph type="body" idx="1"/>
          </p:nvPr>
        </p:nvSpPr>
        <p:spPr>
          <a:xfrm>
            <a:off x="500063" y="1643063"/>
            <a:ext cx="8229600" cy="4500562"/>
          </a:xfrm>
        </p:spPr>
        <p:txBody>
          <a:bodyPr/>
          <a:lstStyle/>
          <a:p>
            <a:pPr marL="609600" indent="-609600">
              <a:lnSpc>
                <a:spcPct val="90000"/>
              </a:lnSpc>
              <a:buFontTx/>
              <a:buNone/>
            </a:pPr>
            <a:r>
              <a:rPr lang="fr-BE" altLang="nl-BE" sz="2500" smtClean="0"/>
              <a:t>Inhoud</a:t>
            </a:r>
          </a:p>
          <a:p>
            <a:pPr lvl="1"/>
            <a:r>
              <a:rPr lang="nl-NL" altLang="nl-BE" sz="2100" smtClean="0"/>
              <a:t>Voorraden</a:t>
            </a:r>
            <a:endParaRPr lang="nl-BE" altLang="nl-BE" sz="2100" smtClean="0"/>
          </a:p>
          <a:p>
            <a:pPr lvl="1"/>
            <a:r>
              <a:rPr lang="en-GB" altLang="nl-BE" sz="2100" smtClean="0"/>
              <a:t>Bestellingen in uitvoering:</a:t>
            </a:r>
            <a:endParaRPr lang="nl-BE" altLang="nl-BE" sz="2100" smtClean="0"/>
          </a:p>
          <a:p>
            <a:pPr lvl="2"/>
            <a:r>
              <a:rPr lang="nl-NL" altLang="nl-BE" sz="1700" smtClean="0"/>
              <a:t>Onderhanden werk dat voor rekening van een derde op bestelling wordt uitgevoerd en waarvoor nog geen oplevering is geschied</a:t>
            </a:r>
            <a:endParaRPr lang="nl-BE" altLang="nl-BE" sz="1700" smtClean="0"/>
          </a:p>
          <a:p>
            <a:pPr lvl="2"/>
            <a:r>
              <a:rPr lang="nl-NL" altLang="nl-BE" sz="1700" smtClean="0"/>
              <a:t>Goederen in bewerking die voor rekening van een derde op bestelling worden gemaakt en die nog niet werden geleverd, tenzij het gaat om seriewerk</a:t>
            </a:r>
            <a:endParaRPr lang="nl-BE" altLang="nl-BE" sz="1700" smtClean="0"/>
          </a:p>
          <a:p>
            <a:pPr lvl="2"/>
            <a:r>
              <a:rPr lang="nl-NL" altLang="nl-BE" sz="1700" smtClean="0"/>
              <a:t>Dienstprestaties die voor rekening van een derde op bestelling worden uitgevoerd en die nog niet werden geleverd, tenzij het gaat om een standaardtype van dienstprestaties</a:t>
            </a:r>
            <a:endParaRPr lang="nl-BE" altLang="nl-BE" sz="1700" smtClean="0"/>
          </a:p>
          <a:p>
            <a:pPr marL="609600" indent="-609600">
              <a:lnSpc>
                <a:spcPct val="90000"/>
              </a:lnSpc>
            </a:pPr>
            <a:endParaRPr lang="fr-BE" altLang="nl-BE" sz="1800" smtClean="0"/>
          </a:p>
        </p:txBody>
      </p:sp>
      <p:sp>
        <p:nvSpPr>
          <p:cNvPr id="36868"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6211F7B-4F7B-47ED-953A-F08504E5C483}" type="slidenum">
              <a:rPr lang="nl-NL" altLang="nl-BE" sz="1400">
                <a:solidFill>
                  <a:srgbClr val="000000"/>
                </a:solidFill>
              </a:rPr>
              <a:pPr>
                <a:spcBef>
                  <a:spcPct val="0"/>
                </a:spcBef>
                <a:buFontTx/>
                <a:buNone/>
              </a:pPr>
              <a:t>76</a:t>
            </a:fld>
            <a:endParaRPr lang="nl-NL" altLang="nl-BE" sz="1400">
              <a:solidFill>
                <a:srgbClr val="000000"/>
              </a:solidFill>
            </a:endParaRPr>
          </a:p>
        </p:txBody>
      </p:sp>
    </p:spTree>
    <p:extLst>
      <p:ext uri="{BB962C8B-B14F-4D97-AF65-F5344CB8AC3E}">
        <p14:creationId xmlns:p14="http://schemas.microsoft.com/office/powerpoint/2010/main" val="32965126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Titel 1"/>
          <p:cNvSpPr>
            <a:spLocks noGrp="1"/>
          </p:cNvSpPr>
          <p:nvPr>
            <p:ph type="title"/>
          </p:nvPr>
        </p:nvSpPr>
        <p:spPr>
          <a:xfrm>
            <a:off x="428625" y="285750"/>
            <a:ext cx="8229600" cy="1143000"/>
          </a:xfrm>
        </p:spPr>
        <p:txBody>
          <a:bodyPr/>
          <a:lstStyle/>
          <a:p>
            <a:r>
              <a:rPr lang="nl-BE" altLang="nl-BE" smtClean="0"/>
              <a:t>Vorderingen op ten hoogste één jaar</a:t>
            </a:r>
          </a:p>
        </p:txBody>
      </p:sp>
      <p:sp>
        <p:nvSpPr>
          <p:cNvPr id="37891" name="Tijdelijke aanduiding voor inhoud 2"/>
          <p:cNvSpPr>
            <a:spLocks noGrp="1"/>
          </p:cNvSpPr>
          <p:nvPr>
            <p:ph idx="1"/>
          </p:nvPr>
        </p:nvSpPr>
        <p:spPr>
          <a:xfrm>
            <a:off x="500063" y="1643063"/>
            <a:ext cx="8229600" cy="4500562"/>
          </a:xfrm>
        </p:spPr>
        <p:txBody>
          <a:bodyPr/>
          <a:lstStyle/>
          <a:p>
            <a:pPr lvl="1"/>
            <a:r>
              <a:rPr lang="nl-NL" altLang="nl-BE" sz="2100" smtClean="0"/>
              <a:t>De vorderingen die binnen het jaar vervallen</a:t>
            </a:r>
          </a:p>
          <a:p>
            <a:pPr lvl="2"/>
            <a:r>
              <a:rPr lang="nl-NL" altLang="nl-BE" sz="1700" smtClean="0"/>
              <a:t>Ook vorderingen met een oorspronkelijk langere looptijd &gt; 1 jaar, maar die in de komende 12 maanden vervallen</a:t>
            </a:r>
          </a:p>
          <a:p>
            <a:pPr lvl="2"/>
            <a:r>
              <a:rPr lang="nl-BE" altLang="nl-BE" sz="1700" smtClean="0"/>
              <a:t>Opsplitsing in:</a:t>
            </a:r>
          </a:p>
          <a:p>
            <a:pPr lvl="3"/>
            <a:r>
              <a:rPr lang="nl-BE" altLang="nl-BE" sz="1600" smtClean="0"/>
              <a:t>Handelsvorderingen</a:t>
            </a:r>
          </a:p>
          <a:p>
            <a:pPr lvl="3"/>
            <a:r>
              <a:rPr lang="nl-BE" altLang="nl-BE" sz="1600" smtClean="0"/>
              <a:t>Overige vorderingen</a:t>
            </a:r>
            <a:endParaRPr lang="nl-NL" altLang="nl-BE" sz="1600" smtClean="0"/>
          </a:p>
          <a:p>
            <a:pPr lvl="2"/>
            <a:endParaRPr lang="nl-BE" altLang="nl-BE" sz="1600" smtClean="0"/>
          </a:p>
          <a:p>
            <a:endParaRPr lang="nl-BE" altLang="nl-BE" smtClean="0"/>
          </a:p>
        </p:txBody>
      </p:sp>
      <p:sp>
        <p:nvSpPr>
          <p:cNvPr id="37892" name="Tijdelijke aanduiding voor dianumm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E609C8D-6784-4384-A185-7FE1F1DC8F59}" type="slidenum">
              <a:rPr lang="nl-NL" altLang="nl-BE" sz="1400">
                <a:solidFill>
                  <a:srgbClr val="000000"/>
                </a:solidFill>
              </a:rPr>
              <a:pPr>
                <a:spcBef>
                  <a:spcPct val="0"/>
                </a:spcBef>
                <a:buFontTx/>
                <a:buNone/>
              </a:pPr>
              <a:t>77</a:t>
            </a:fld>
            <a:endParaRPr lang="nl-NL" altLang="nl-BE" sz="1400">
              <a:solidFill>
                <a:srgbClr val="000000"/>
              </a:solidFill>
            </a:endParaRPr>
          </a:p>
        </p:txBody>
      </p:sp>
    </p:spTree>
    <p:extLst>
      <p:ext uri="{BB962C8B-B14F-4D97-AF65-F5344CB8AC3E}">
        <p14:creationId xmlns:p14="http://schemas.microsoft.com/office/powerpoint/2010/main" val="13928537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itel 1"/>
          <p:cNvSpPr>
            <a:spLocks noGrp="1"/>
          </p:cNvSpPr>
          <p:nvPr>
            <p:ph type="title"/>
          </p:nvPr>
        </p:nvSpPr>
        <p:spPr>
          <a:xfrm>
            <a:off x="428625" y="285750"/>
            <a:ext cx="8229600" cy="1143000"/>
          </a:xfrm>
        </p:spPr>
        <p:txBody>
          <a:bodyPr/>
          <a:lstStyle/>
          <a:p>
            <a:r>
              <a:rPr lang="nl-BE" altLang="nl-BE" smtClean="0"/>
              <a:t>Geldbeleggingen</a:t>
            </a:r>
          </a:p>
        </p:txBody>
      </p:sp>
      <p:sp>
        <p:nvSpPr>
          <p:cNvPr id="38915" name="Tijdelijke aanduiding voor inhoud 2"/>
          <p:cNvSpPr>
            <a:spLocks noGrp="1"/>
          </p:cNvSpPr>
          <p:nvPr>
            <p:ph idx="1"/>
          </p:nvPr>
        </p:nvSpPr>
        <p:spPr>
          <a:xfrm>
            <a:off x="500063" y="1571625"/>
            <a:ext cx="8229600" cy="4500563"/>
          </a:xfrm>
        </p:spPr>
        <p:txBody>
          <a:bodyPr/>
          <a:lstStyle/>
          <a:p>
            <a:pPr lvl="1"/>
            <a:r>
              <a:rPr lang="nl-NL" altLang="nl-BE" sz="2100" smtClean="0"/>
              <a:t>Eigen aandelen</a:t>
            </a:r>
            <a:endParaRPr lang="nl-BE" altLang="nl-BE" sz="2100" smtClean="0"/>
          </a:p>
          <a:p>
            <a:pPr lvl="1"/>
            <a:r>
              <a:rPr lang="nl-NL" altLang="nl-BE" sz="2100" smtClean="0"/>
              <a:t>Overige beleggingen </a:t>
            </a:r>
            <a:endParaRPr lang="nl-BE" altLang="nl-BE" sz="2100" smtClean="0"/>
          </a:p>
          <a:p>
            <a:pPr lvl="1"/>
            <a:r>
              <a:rPr lang="nl-NL" altLang="nl-BE" sz="2100" smtClean="0"/>
              <a:t>Vorderingen op kredietinstellingen en termijndeposito‘s</a:t>
            </a:r>
            <a:endParaRPr lang="nl-BE" altLang="nl-BE" sz="2100" smtClean="0"/>
          </a:p>
          <a:p>
            <a:pPr lvl="1"/>
            <a:r>
              <a:rPr lang="nl-NL" altLang="nl-BE" sz="2100" smtClean="0"/>
              <a:t>Effecten die niet het kenmerk hebben van financiële vaste activa</a:t>
            </a:r>
            <a:endParaRPr lang="nl-BE" altLang="nl-BE" sz="2100" smtClean="0"/>
          </a:p>
          <a:p>
            <a:pPr lvl="1"/>
            <a:r>
              <a:rPr lang="nl-NL" altLang="nl-BE" sz="2100" smtClean="0"/>
              <a:t>Aandelen in verbonden ondernemingen of in ondernemingen in deelnemingsverhouding, die zijn verkregen of waarop is ingeschreven met het oog op de wederafstand daarvan of die bestemd zijn om binnen twaalf maanden te worden gerealiseerd.</a:t>
            </a:r>
            <a:endParaRPr lang="nl-BE" altLang="nl-BE" sz="2100" smtClean="0"/>
          </a:p>
        </p:txBody>
      </p:sp>
      <p:sp>
        <p:nvSpPr>
          <p:cNvPr id="38916" name="Tijdelijke aanduiding voor dianumm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A381CD4-3CA3-4DFE-9B79-96BB10B5A16E}" type="slidenum">
              <a:rPr lang="nl-NL" altLang="nl-BE" sz="1400">
                <a:solidFill>
                  <a:srgbClr val="000000"/>
                </a:solidFill>
              </a:rPr>
              <a:pPr>
                <a:spcBef>
                  <a:spcPct val="0"/>
                </a:spcBef>
                <a:buFontTx/>
                <a:buNone/>
              </a:pPr>
              <a:t>78</a:t>
            </a:fld>
            <a:endParaRPr lang="nl-NL" altLang="nl-BE" sz="1400">
              <a:solidFill>
                <a:srgbClr val="000000"/>
              </a:solidFill>
            </a:endParaRPr>
          </a:p>
        </p:txBody>
      </p:sp>
    </p:spTree>
    <p:extLst>
      <p:ext uri="{BB962C8B-B14F-4D97-AF65-F5344CB8AC3E}">
        <p14:creationId xmlns:p14="http://schemas.microsoft.com/office/powerpoint/2010/main" val="37292092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428625" y="285750"/>
            <a:ext cx="8229600" cy="1143000"/>
          </a:xfrm>
        </p:spPr>
        <p:txBody>
          <a:bodyPr/>
          <a:lstStyle/>
          <a:p>
            <a:r>
              <a:rPr lang="nl-NL" altLang="nl-BE" smtClean="0"/>
              <a:t>Liquide middelen</a:t>
            </a:r>
          </a:p>
        </p:txBody>
      </p:sp>
      <p:sp>
        <p:nvSpPr>
          <p:cNvPr id="46083" name="Rectangle 5"/>
          <p:cNvSpPr>
            <a:spLocks noGrp="1" noChangeArrowheads="1"/>
          </p:cNvSpPr>
          <p:nvPr>
            <p:ph type="body" idx="1"/>
          </p:nvPr>
        </p:nvSpPr>
        <p:spPr>
          <a:xfrm>
            <a:off x="500063" y="1643063"/>
            <a:ext cx="8229600" cy="4500562"/>
          </a:xfrm>
        </p:spPr>
        <p:txBody>
          <a:bodyPr/>
          <a:lstStyle/>
          <a:p>
            <a:pPr>
              <a:buFontTx/>
              <a:buNone/>
              <a:defRPr/>
            </a:pPr>
            <a:r>
              <a:rPr lang="nl-NL" altLang="nl-BE" sz="2500" smtClean="0"/>
              <a:t>Inhoud</a:t>
            </a:r>
          </a:p>
          <a:p>
            <a:pPr lvl="1">
              <a:defRPr/>
            </a:pPr>
            <a:r>
              <a:rPr lang="nl-NL" altLang="nl-BE" sz="2100" smtClean="0"/>
              <a:t>Kasmiddelen</a:t>
            </a:r>
          </a:p>
          <a:p>
            <a:pPr lvl="1">
              <a:defRPr/>
            </a:pPr>
            <a:r>
              <a:rPr lang="nl-NL" altLang="nl-BE" sz="2100" smtClean="0"/>
              <a:t>Te incasseren vervallen waarden</a:t>
            </a:r>
          </a:p>
          <a:p>
            <a:pPr lvl="1">
              <a:defRPr/>
            </a:pPr>
            <a:r>
              <a:rPr lang="nl-NL" altLang="nl-BE" sz="2100" smtClean="0"/>
              <a:t>Tegoeden op zicht bij kredietinstellingen</a:t>
            </a:r>
          </a:p>
          <a:p>
            <a:pPr marL="457200" lvl="1" indent="0">
              <a:buFontTx/>
              <a:buNone/>
              <a:defRPr/>
            </a:pPr>
            <a:endParaRPr lang="nl-NL" altLang="nl-BE" smtClean="0"/>
          </a:p>
        </p:txBody>
      </p:sp>
      <p:sp>
        <p:nvSpPr>
          <p:cNvPr id="39940"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90CDD03-2964-49B0-92A7-DB48F98B452E}" type="slidenum">
              <a:rPr lang="nl-NL" altLang="nl-BE" sz="1400">
                <a:solidFill>
                  <a:srgbClr val="000000"/>
                </a:solidFill>
              </a:rPr>
              <a:pPr>
                <a:spcBef>
                  <a:spcPct val="0"/>
                </a:spcBef>
                <a:buFontTx/>
                <a:buNone/>
              </a:pPr>
              <a:t>79</a:t>
            </a:fld>
            <a:endParaRPr lang="nl-NL" altLang="nl-BE" sz="1400">
              <a:solidFill>
                <a:srgbClr val="000000"/>
              </a:solidFill>
            </a:endParaRPr>
          </a:p>
        </p:txBody>
      </p:sp>
    </p:spTree>
    <p:extLst>
      <p:ext uri="{BB962C8B-B14F-4D97-AF65-F5344CB8AC3E}">
        <p14:creationId xmlns:p14="http://schemas.microsoft.com/office/powerpoint/2010/main" val="1198670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kstvak 1"/>
          <p:cNvSpPr txBox="1">
            <a:spLocks noChangeArrowheads="1"/>
          </p:cNvSpPr>
          <p:nvPr/>
        </p:nvSpPr>
        <p:spPr bwMode="auto">
          <a:xfrm>
            <a:off x="3638658" y="1070435"/>
            <a:ext cx="17524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4000">
                <a:latin typeface="Arial" panose="020B0604020202020204" pitchFamily="34" charset="0"/>
              </a:rPr>
              <a:t>Balans</a:t>
            </a:r>
          </a:p>
        </p:txBody>
      </p:sp>
      <p:cxnSp>
        <p:nvCxnSpPr>
          <p:cNvPr id="26" name="Rechte verbindingslijn 25"/>
          <p:cNvCxnSpPr/>
          <p:nvPr/>
        </p:nvCxnSpPr>
        <p:spPr>
          <a:xfrm flipV="1">
            <a:off x="1266122" y="1784711"/>
            <a:ext cx="6224227"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4378235" y="1784711"/>
            <a:ext cx="0" cy="397773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Tekstvak 5"/>
          <p:cNvSpPr txBox="1">
            <a:spLocks noChangeArrowheads="1"/>
          </p:cNvSpPr>
          <p:nvPr/>
        </p:nvSpPr>
        <p:spPr bwMode="auto">
          <a:xfrm>
            <a:off x="808754" y="1076825"/>
            <a:ext cx="14109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4000">
                <a:latin typeface="Arial" panose="020B0604020202020204" pitchFamily="34" charset="0"/>
              </a:rPr>
              <a:t>actief</a:t>
            </a:r>
          </a:p>
        </p:txBody>
      </p:sp>
      <p:sp>
        <p:nvSpPr>
          <p:cNvPr id="29" name="Tekstvak 6"/>
          <p:cNvSpPr txBox="1">
            <a:spLocks noChangeArrowheads="1"/>
          </p:cNvSpPr>
          <p:nvPr/>
        </p:nvSpPr>
        <p:spPr bwMode="auto">
          <a:xfrm>
            <a:off x="6521979" y="1064045"/>
            <a:ext cx="18101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4000">
                <a:latin typeface="Arial" panose="020B0604020202020204" pitchFamily="34" charset="0"/>
              </a:rPr>
              <a:t>passief</a:t>
            </a:r>
          </a:p>
        </p:txBody>
      </p:sp>
      <p:sp>
        <p:nvSpPr>
          <p:cNvPr id="30" name="Tekstvak 7"/>
          <p:cNvSpPr txBox="1">
            <a:spLocks noChangeArrowheads="1"/>
          </p:cNvSpPr>
          <p:nvPr/>
        </p:nvSpPr>
        <p:spPr bwMode="auto">
          <a:xfrm>
            <a:off x="5087558" y="2479817"/>
            <a:ext cx="22669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BE" altLang="nl-BE" sz="4000">
                <a:latin typeface="Arial" panose="020B0604020202020204" pitchFamily="34" charset="0"/>
              </a:rPr>
              <a:t>van waar</a:t>
            </a:r>
          </a:p>
          <a:p>
            <a:pPr algn="ctr" eaLnBrk="1" hangingPunct="1">
              <a:spcBef>
                <a:spcPct val="0"/>
              </a:spcBef>
              <a:buFontTx/>
              <a:buNone/>
            </a:pPr>
            <a:r>
              <a:rPr lang="nl-BE" altLang="nl-BE" sz="4000">
                <a:latin typeface="Arial" panose="020B0604020202020204" pitchFamily="34" charset="0"/>
              </a:rPr>
              <a:t>komt</a:t>
            </a:r>
          </a:p>
          <a:p>
            <a:pPr algn="ctr" eaLnBrk="1" hangingPunct="1">
              <a:spcBef>
                <a:spcPct val="0"/>
              </a:spcBef>
              <a:buFontTx/>
              <a:buNone/>
            </a:pPr>
            <a:r>
              <a:rPr lang="nl-BE" altLang="nl-BE" sz="4000">
                <a:latin typeface="Arial" panose="020B0604020202020204" pitchFamily="34" charset="0"/>
              </a:rPr>
              <a:t>het geld</a:t>
            </a:r>
          </a:p>
        </p:txBody>
      </p:sp>
    </p:spTree>
    <p:extLst>
      <p:ext uri="{BB962C8B-B14F-4D97-AF65-F5344CB8AC3E}">
        <p14:creationId xmlns:p14="http://schemas.microsoft.com/office/powerpoint/2010/main" val="12678932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28625" y="357188"/>
            <a:ext cx="7772400" cy="1143000"/>
          </a:xfrm>
        </p:spPr>
        <p:txBody>
          <a:bodyPr/>
          <a:lstStyle/>
          <a:p>
            <a:r>
              <a:rPr lang="nl-NL" altLang="nl-BE" smtClean="0"/>
              <a:t>Overlopende rekeningen</a:t>
            </a:r>
          </a:p>
        </p:txBody>
      </p:sp>
      <p:sp>
        <p:nvSpPr>
          <p:cNvPr id="40963" name="Rectangle 3"/>
          <p:cNvSpPr>
            <a:spLocks noGrp="1" noChangeArrowheads="1"/>
          </p:cNvSpPr>
          <p:nvPr>
            <p:ph type="body" idx="1"/>
          </p:nvPr>
        </p:nvSpPr>
        <p:spPr>
          <a:xfrm>
            <a:off x="428625" y="1714500"/>
            <a:ext cx="7273925" cy="4114800"/>
          </a:xfrm>
        </p:spPr>
        <p:txBody>
          <a:bodyPr/>
          <a:lstStyle/>
          <a:p>
            <a:pPr algn="just">
              <a:lnSpc>
                <a:spcPct val="80000"/>
              </a:lnSpc>
              <a:buFontTx/>
              <a:buNone/>
            </a:pPr>
            <a:r>
              <a:rPr lang="nl-NL" altLang="nl-BE" sz="2500" smtClean="0"/>
              <a:t>Inhoud</a:t>
            </a:r>
            <a:endParaRPr lang="nl-NL" altLang="nl-BE" sz="1900" smtClean="0"/>
          </a:p>
          <a:p>
            <a:pPr lvl="1" algn="just">
              <a:lnSpc>
                <a:spcPct val="80000"/>
              </a:lnSpc>
            </a:pPr>
            <a:r>
              <a:rPr lang="nl-NL" altLang="nl-BE" sz="2100" smtClean="0"/>
              <a:t>Over te dragen kosten</a:t>
            </a:r>
          </a:p>
          <a:p>
            <a:pPr lvl="1" algn="just">
              <a:lnSpc>
                <a:spcPct val="80000"/>
              </a:lnSpc>
            </a:pPr>
            <a:r>
              <a:rPr lang="nl-NL" altLang="nl-BE" sz="2100" smtClean="0"/>
              <a:t>Verkregen opbrengsten</a:t>
            </a:r>
          </a:p>
          <a:p>
            <a:pPr lvl="1">
              <a:lnSpc>
                <a:spcPct val="80000"/>
              </a:lnSpc>
            </a:pPr>
            <a:r>
              <a:rPr lang="nl-NL" altLang="nl-BE" sz="2100" smtClean="0"/>
              <a:t>Rente begrepen in de nominale waarde van een schuld, verschil tussen aanschaffingswaarde en nominale waarde van een schuld, disconto bij renteloze schulden of schulden tegen een abnormaal lage rente en niet-gelopen rente bij schulden met afbetalingen in termijnen en met renteberekening op het oorspronkelijk bedrag (art. </a:t>
            </a:r>
            <a:r>
              <a:rPr lang="nl-NL" altLang="nl-BE" sz="2100" i="1" smtClean="0"/>
              <a:t>27bis § </a:t>
            </a:r>
            <a:r>
              <a:rPr lang="nl-NL" altLang="nl-BE" sz="2100" smtClean="0"/>
              <a:t>4).</a:t>
            </a:r>
          </a:p>
          <a:p>
            <a:pPr lvl="1">
              <a:lnSpc>
                <a:spcPct val="80000"/>
              </a:lnSpc>
            </a:pPr>
            <a:endParaRPr lang="nl-NL" altLang="nl-BE" sz="1700" smtClean="0"/>
          </a:p>
        </p:txBody>
      </p:sp>
      <p:sp>
        <p:nvSpPr>
          <p:cNvPr id="40964"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246FE36-8986-4A02-92AB-31D046F197D5}" type="slidenum">
              <a:rPr lang="nl-NL" altLang="nl-BE" sz="1400">
                <a:solidFill>
                  <a:srgbClr val="000000"/>
                </a:solidFill>
              </a:rPr>
              <a:pPr>
                <a:spcBef>
                  <a:spcPct val="0"/>
                </a:spcBef>
                <a:buFontTx/>
                <a:buNone/>
              </a:pPr>
              <a:t>80</a:t>
            </a:fld>
            <a:endParaRPr lang="nl-NL" altLang="nl-BE" sz="1400">
              <a:solidFill>
                <a:srgbClr val="000000"/>
              </a:solidFill>
            </a:endParaRPr>
          </a:p>
        </p:txBody>
      </p:sp>
    </p:spTree>
    <p:extLst>
      <p:ext uri="{BB962C8B-B14F-4D97-AF65-F5344CB8AC3E}">
        <p14:creationId xmlns:p14="http://schemas.microsoft.com/office/powerpoint/2010/main" val="6723898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364E"/>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09912"/>
            <a:ext cx="9144000" cy="2890838"/>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6327" y="5492052"/>
            <a:ext cx="658222" cy="450675"/>
          </a:xfrm>
          <a:prstGeom prst="rect">
            <a:avLst/>
          </a:prstGeom>
          <a:effectLst>
            <a:outerShdw blurRad="50800" dist="38100" dir="2700000" algn="tl" rotWithShape="0">
              <a:prstClr val="black">
                <a:alpha val="40000"/>
              </a:prstClr>
            </a:outerShdw>
          </a:effectLst>
        </p:spPr>
      </p:pic>
      <p:sp>
        <p:nvSpPr>
          <p:cNvPr id="3" name="Tekstvak 2"/>
          <p:cNvSpPr txBox="1"/>
          <p:nvPr/>
        </p:nvSpPr>
        <p:spPr>
          <a:xfrm>
            <a:off x="6243023" y="4715258"/>
            <a:ext cx="2754280" cy="415498"/>
          </a:xfrm>
          <a:prstGeom prst="rect">
            <a:avLst/>
          </a:prstGeom>
          <a:noFill/>
        </p:spPr>
        <p:txBody>
          <a:bodyPr wrap="none" rtlCol="0">
            <a:spAutoFit/>
          </a:bodyPr>
          <a:lstStyle/>
          <a:p>
            <a:r>
              <a:rPr lang="nl-BE" sz="2100">
                <a:solidFill>
                  <a:prstClr val="white"/>
                </a:solidFill>
                <a:effectLst>
                  <a:outerShdw blurRad="38100" dist="38100" dir="2700000" algn="tl">
                    <a:srgbClr val="000000">
                      <a:alpha val="43137"/>
                    </a:srgbClr>
                  </a:outerShdw>
                </a:effectLst>
              </a:rPr>
              <a:t>door Hendrik Claessens</a:t>
            </a:r>
          </a:p>
        </p:txBody>
      </p:sp>
      <p:sp>
        <p:nvSpPr>
          <p:cNvPr id="7" name="Tekstvak 6"/>
          <p:cNvSpPr txBox="1"/>
          <p:nvPr/>
        </p:nvSpPr>
        <p:spPr>
          <a:xfrm>
            <a:off x="1378390" y="1665271"/>
            <a:ext cx="217283" cy="300082"/>
          </a:xfrm>
          <a:prstGeom prst="rect">
            <a:avLst/>
          </a:prstGeom>
          <a:solidFill>
            <a:srgbClr val="00364E"/>
          </a:solidFill>
        </p:spPr>
        <p:txBody>
          <a:bodyPr wrap="square" rtlCol="0">
            <a:spAutoFit/>
          </a:bodyPr>
          <a:lstStyle/>
          <a:p>
            <a:endParaRPr lang="nl-BE" sz="1350">
              <a:solidFill>
                <a:prstClr val="black"/>
              </a:solidFill>
            </a:endParaRPr>
          </a:p>
        </p:txBody>
      </p:sp>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225" y="2048370"/>
            <a:ext cx="5504762" cy="3952381"/>
          </a:xfrm>
          <a:prstGeom prst="rect">
            <a:avLst/>
          </a:prstGeom>
        </p:spPr>
      </p:pic>
    </p:spTree>
    <p:extLst>
      <p:ext uri="{BB962C8B-B14F-4D97-AF65-F5344CB8AC3E}">
        <p14:creationId xmlns:p14="http://schemas.microsoft.com/office/powerpoint/2010/main" val="2668173551"/>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364E"/>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321" y="1024669"/>
            <a:ext cx="3736181" cy="441483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9" name="Tekstvak 8"/>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27" y="2048370"/>
            <a:ext cx="5504762" cy="3952381"/>
          </a:xfrm>
          <a:prstGeom prst="rect">
            <a:avLst/>
          </a:prstGeom>
        </p:spPr>
      </p:pic>
    </p:spTree>
    <p:extLst>
      <p:ext uri="{BB962C8B-B14F-4D97-AF65-F5344CB8AC3E}">
        <p14:creationId xmlns:p14="http://schemas.microsoft.com/office/powerpoint/2010/main" val="3241515464"/>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364E"/>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321" y="1024669"/>
            <a:ext cx="3736181" cy="4414838"/>
          </a:xfrm>
          <a:prstGeom prst="rect">
            <a:avLst/>
          </a:prstGeom>
        </p:spPr>
      </p:pic>
      <p:sp>
        <p:nvSpPr>
          <p:cNvPr id="5" name="Rechthoek 4"/>
          <p:cNvSpPr/>
          <p:nvPr/>
        </p:nvSpPr>
        <p:spPr>
          <a:xfrm>
            <a:off x="4917321" y="1552575"/>
            <a:ext cx="3626605" cy="2466975"/>
          </a:xfrm>
          <a:prstGeom prst="rect">
            <a:avLst/>
          </a:prstGeom>
          <a:solidFill>
            <a:srgbClr val="6C01BE">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6" name="Rechthoek 5"/>
          <p:cNvSpPr/>
          <p:nvPr/>
        </p:nvSpPr>
        <p:spPr>
          <a:xfrm>
            <a:off x="4917321" y="4238626"/>
            <a:ext cx="3626605" cy="451706"/>
          </a:xfrm>
          <a:prstGeom prst="rect">
            <a:avLst/>
          </a:prstGeom>
          <a:solidFill>
            <a:srgbClr val="C00001">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7" name="Rechthoek 6"/>
          <p:cNvSpPr/>
          <p:nvPr/>
        </p:nvSpPr>
        <p:spPr>
          <a:xfrm>
            <a:off x="4917321" y="5019676"/>
            <a:ext cx="3626605" cy="451706"/>
          </a:xfrm>
          <a:prstGeom prst="rect">
            <a:avLst/>
          </a:prstGeom>
          <a:solidFill>
            <a:srgbClr val="C1AC01">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9" name="Tekstvak 8"/>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pic>
        <p:nvPicPr>
          <p:cNvPr id="3" name="Afbeelding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689258"/>
            <a:ext cx="5283014" cy="3165745"/>
          </a:xfrm>
          <a:prstGeom prst="rect">
            <a:avLst/>
          </a:prstGeom>
        </p:spPr>
      </p:pic>
    </p:spTree>
    <p:extLst>
      <p:ext uri="{BB962C8B-B14F-4D97-AF65-F5344CB8AC3E}">
        <p14:creationId xmlns:p14="http://schemas.microsoft.com/office/powerpoint/2010/main" val="1495886024"/>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364E"/>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321" y="1024669"/>
            <a:ext cx="3736181" cy="4414838"/>
          </a:xfrm>
          <a:prstGeom prst="rect">
            <a:avLst/>
          </a:prstGeom>
        </p:spPr>
      </p:pic>
      <p:sp>
        <p:nvSpPr>
          <p:cNvPr id="5" name="Rechthoek 4"/>
          <p:cNvSpPr/>
          <p:nvPr/>
        </p:nvSpPr>
        <p:spPr>
          <a:xfrm>
            <a:off x="4917321" y="1552575"/>
            <a:ext cx="3626605" cy="2466975"/>
          </a:xfrm>
          <a:prstGeom prst="rect">
            <a:avLst/>
          </a:prstGeom>
          <a:solidFill>
            <a:srgbClr val="6C01BE">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953" y="781050"/>
            <a:ext cx="3785849" cy="2831814"/>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7" name="Tekstvak 6"/>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spTree>
    <p:extLst>
      <p:ext uri="{BB962C8B-B14F-4D97-AF65-F5344CB8AC3E}">
        <p14:creationId xmlns:p14="http://schemas.microsoft.com/office/powerpoint/2010/main" val="2478665990"/>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364E"/>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321" y="1024669"/>
            <a:ext cx="3736181" cy="4414838"/>
          </a:xfrm>
          <a:prstGeom prst="rect">
            <a:avLst/>
          </a:prstGeom>
        </p:spPr>
      </p:pic>
      <p:sp>
        <p:nvSpPr>
          <p:cNvPr id="6" name="Rechthoek 5"/>
          <p:cNvSpPr/>
          <p:nvPr/>
        </p:nvSpPr>
        <p:spPr>
          <a:xfrm>
            <a:off x="4917321" y="4238626"/>
            <a:ext cx="3626605" cy="451706"/>
          </a:xfrm>
          <a:prstGeom prst="rect">
            <a:avLst/>
          </a:prstGeom>
          <a:solidFill>
            <a:srgbClr val="C00001">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1175" y="1612684"/>
            <a:ext cx="4376548" cy="3077648"/>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7" name="Tekstvak 6"/>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spTree>
    <p:extLst>
      <p:ext uri="{BB962C8B-B14F-4D97-AF65-F5344CB8AC3E}">
        <p14:creationId xmlns:p14="http://schemas.microsoft.com/office/powerpoint/2010/main" val="1300348085"/>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364E"/>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321" y="1024669"/>
            <a:ext cx="3736181" cy="4414838"/>
          </a:xfrm>
          <a:prstGeom prst="rect">
            <a:avLst/>
          </a:prstGeom>
        </p:spPr>
      </p:pic>
      <p:sp>
        <p:nvSpPr>
          <p:cNvPr id="7" name="Rechthoek 6"/>
          <p:cNvSpPr/>
          <p:nvPr/>
        </p:nvSpPr>
        <p:spPr>
          <a:xfrm>
            <a:off x="4917321" y="5019676"/>
            <a:ext cx="3626605" cy="451706"/>
          </a:xfrm>
          <a:prstGeom prst="rect">
            <a:avLst/>
          </a:prstGeom>
          <a:solidFill>
            <a:srgbClr val="C1AC01">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9275" y="2188520"/>
            <a:ext cx="4586860" cy="3137480"/>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6" name="Tekstvak 5"/>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spTree>
    <p:extLst>
      <p:ext uri="{BB962C8B-B14F-4D97-AF65-F5344CB8AC3E}">
        <p14:creationId xmlns:p14="http://schemas.microsoft.com/office/powerpoint/2010/main" val="848223815"/>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364E"/>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321" y="1024669"/>
            <a:ext cx="3736181" cy="4414838"/>
          </a:xfrm>
          <a:prstGeom prst="rect">
            <a:avLst/>
          </a:prstGeom>
        </p:spPr>
      </p:pic>
      <p:sp>
        <p:nvSpPr>
          <p:cNvPr id="5" name="Rechthoek 4"/>
          <p:cNvSpPr/>
          <p:nvPr/>
        </p:nvSpPr>
        <p:spPr>
          <a:xfrm>
            <a:off x="4917321" y="1552575"/>
            <a:ext cx="3626605" cy="2466975"/>
          </a:xfrm>
          <a:prstGeom prst="rect">
            <a:avLst/>
          </a:prstGeom>
          <a:solidFill>
            <a:srgbClr val="6C01BE">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6" name="Rechthoek 5"/>
          <p:cNvSpPr/>
          <p:nvPr/>
        </p:nvSpPr>
        <p:spPr>
          <a:xfrm>
            <a:off x="4917321" y="4238626"/>
            <a:ext cx="3626605" cy="451706"/>
          </a:xfrm>
          <a:prstGeom prst="rect">
            <a:avLst/>
          </a:prstGeom>
          <a:solidFill>
            <a:srgbClr val="C00001">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7" name="Rechthoek 6"/>
          <p:cNvSpPr/>
          <p:nvPr/>
        </p:nvSpPr>
        <p:spPr>
          <a:xfrm>
            <a:off x="4917321" y="5019676"/>
            <a:ext cx="3626605" cy="451706"/>
          </a:xfrm>
          <a:prstGeom prst="rect">
            <a:avLst/>
          </a:prstGeom>
          <a:solidFill>
            <a:srgbClr val="C1AC01">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9" name="Tekstvak 8"/>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pic>
        <p:nvPicPr>
          <p:cNvPr id="3" name="Afbeelding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43733"/>
            <a:ext cx="5679570" cy="3403373"/>
          </a:xfrm>
          <a:prstGeom prst="rect">
            <a:avLst/>
          </a:prstGeom>
        </p:spPr>
      </p:pic>
    </p:spTree>
    <p:extLst>
      <p:ext uri="{BB962C8B-B14F-4D97-AF65-F5344CB8AC3E}">
        <p14:creationId xmlns:p14="http://schemas.microsoft.com/office/powerpoint/2010/main" val="1669865626"/>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364E"/>
        </a:solidFill>
        <a:effectLst/>
      </p:bgPr>
    </p:bg>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041" y="2035508"/>
            <a:ext cx="3529013" cy="3479006"/>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57250"/>
            <a:ext cx="2152040" cy="1609725"/>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077" y="3047226"/>
            <a:ext cx="3378994" cy="2471738"/>
          </a:xfrm>
          <a:prstGeom prst="rect">
            <a:avLst/>
          </a:prstGeom>
        </p:spPr>
      </p:pic>
      <p:sp>
        <p:nvSpPr>
          <p:cNvPr id="10" name="Tekstvak 9"/>
          <p:cNvSpPr txBox="1"/>
          <p:nvPr/>
        </p:nvSpPr>
        <p:spPr>
          <a:xfrm>
            <a:off x="5510612" y="1419739"/>
            <a:ext cx="1723870" cy="507831"/>
          </a:xfrm>
          <a:prstGeom prst="rect">
            <a:avLst/>
          </a:prstGeom>
          <a:noFill/>
        </p:spPr>
        <p:txBody>
          <a:bodyPr wrap="none" rtlCol="0">
            <a:spAutoFit/>
          </a:bodyPr>
          <a:lstStyle/>
          <a:p>
            <a:pPr algn="ctr"/>
            <a:r>
              <a:rPr lang="nl-BE" sz="1350">
                <a:solidFill>
                  <a:prstClr val="white"/>
                </a:solidFill>
              </a:rPr>
              <a:t>grote ondernemingen</a:t>
            </a:r>
          </a:p>
          <a:p>
            <a:pPr algn="ctr"/>
            <a:r>
              <a:rPr lang="nl-BE" sz="1350">
                <a:solidFill>
                  <a:prstClr val="white"/>
                </a:solidFill>
              </a:rPr>
              <a:t>uitgebreid schema</a:t>
            </a:r>
          </a:p>
        </p:txBody>
      </p:sp>
      <p:sp>
        <p:nvSpPr>
          <p:cNvPr id="11" name="Tekstvak 10"/>
          <p:cNvSpPr txBox="1"/>
          <p:nvPr/>
        </p:nvSpPr>
        <p:spPr>
          <a:xfrm>
            <a:off x="1055946" y="2514727"/>
            <a:ext cx="2889253" cy="507831"/>
          </a:xfrm>
          <a:prstGeom prst="rect">
            <a:avLst/>
          </a:prstGeom>
          <a:noFill/>
        </p:spPr>
        <p:txBody>
          <a:bodyPr wrap="none" rtlCol="0">
            <a:spAutoFit/>
          </a:bodyPr>
          <a:lstStyle/>
          <a:p>
            <a:pPr algn="ctr"/>
            <a:r>
              <a:rPr lang="nl-BE" sz="1350">
                <a:solidFill>
                  <a:prstClr val="white"/>
                </a:solidFill>
              </a:rPr>
              <a:t>kleine en middelgrote ondernemingen</a:t>
            </a:r>
          </a:p>
          <a:p>
            <a:pPr algn="ctr"/>
            <a:r>
              <a:rPr lang="nl-BE" sz="1350">
                <a:solidFill>
                  <a:prstClr val="white"/>
                </a:solidFill>
              </a:rPr>
              <a:t>verkort schema</a:t>
            </a:r>
          </a:p>
        </p:txBody>
      </p:sp>
      <p:pic>
        <p:nvPicPr>
          <p:cNvPr id="23" name="Afbeelding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24" name="Tekstvak 23"/>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spTree>
    <p:extLst>
      <p:ext uri="{BB962C8B-B14F-4D97-AF65-F5344CB8AC3E}">
        <p14:creationId xmlns:p14="http://schemas.microsoft.com/office/powerpoint/2010/main" val="1998550373"/>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364E"/>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7" name="Tekstvak 6"/>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385" y="1169292"/>
            <a:ext cx="3010850" cy="4533254"/>
          </a:xfrm>
          <a:prstGeom prst="rect">
            <a:avLst/>
          </a:prstGeom>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2658" y="1892790"/>
            <a:ext cx="3829050" cy="2607469"/>
          </a:xfrm>
          <a:prstGeom prst="rect">
            <a:avLst/>
          </a:prstGeom>
        </p:spPr>
      </p:pic>
      <p:sp>
        <p:nvSpPr>
          <p:cNvPr id="6" name="Rechthoek 5"/>
          <p:cNvSpPr/>
          <p:nvPr/>
        </p:nvSpPr>
        <p:spPr>
          <a:xfrm>
            <a:off x="561393" y="4782238"/>
            <a:ext cx="3532834" cy="265250"/>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Tree>
    <p:extLst>
      <p:ext uri="{BB962C8B-B14F-4D97-AF65-F5344CB8AC3E}">
        <p14:creationId xmlns:p14="http://schemas.microsoft.com/office/powerpoint/2010/main" val="128948914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kstvak 1"/>
          <p:cNvSpPr txBox="1">
            <a:spLocks noChangeArrowheads="1"/>
          </p:cNvSpPr>
          <p:nvPr/>
        </p:nvSpPr>
        <p:spPr bwMode="auto">
          <a:xfrm>
            <a:off x="3638658" y="1070435"/>
            <a:ext cx="17524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4000">
                <a:latin typeface="Arial" panose="020B0604020202020204" pitchFamily="34" charset="0"/>
              </a:rPr>
              <a:t>Balans</a:t>
            </a:r>
          </a:p>
        </p:txBody>
      </p:sp>
      <p:cxnSp>
        <p:nvCxnSpPr>
          <p:cNvPr id="26" name="Rechte verbindingslijn 25"/>
          <p:cNvCxnSpPr/>
          <p:nvPr/>
        </p:nvCxnSpPr>
        <p:spPr>
          <a:xfrm flipV="1">
            <a:off x="1266122" y="1784711"/>
            <a:ext cx="6224227"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4378235" y="1784711"/>
            <a:ext cx="0" cy="397773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Tekstvak 5"/>
          <p:cNvSpPr txBox="1">
            <a:spLocks noChangeArrowheads="1"/>
          </p:cNvSpPr>
          <p:nvPr/>
        </p:nvSpPr>
        <p:spPr bwMode="auto">
          <a:xfrm>
            <a:off x="808754" y="1076825"/>
            <a:ext cx="14109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4000">
                <a:latin typeface="Arial" panose="020B0604020202020204" pitchFamily="34" charset="0"/>
              </a:rPr>
              <a:t>actief</a:t>
            </a:r>
          </a:p>
        </p:txBody>
      </p:sp>
      <p:sp>
        <p:nvSpPr>
          <p:cNvPr id="29" name="Tekstvak 6"/>
          <p:cNvSpPr txBox="1">
            <a:spLocks noChangeArrowheads="1"/>
          </p:cNvSpPr>
          <p:nvPr/>
        </p:nvSpPr>
        <p:spPr bwMode="auto">
          <a:xfrm>
            <a:off x="6521979" y="1064045"/>
            <a:ext cx="18101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4000">
                <a:latin typeface="Arial" panose="020B0604020202020204" pitchFamily="34" charset="0"/>
              </a:rPr>
              <a:t>passief</a:t>
            </a:r>
          </a:p>
        </p:txBody>
      </p:sp>
      <p:sp>
        <p:nvSpPr>
          <p:cNvPr id="30" name="Tekstvak 7"/>
          <p:cNvSpPr txBox="1">
            <a:spLocks noChangeArrowheads="1"/>
          </p:cNvSpPr>
          <p:nvPr/>
        </p:nvSpPr>
        <p:spPr bwMode="auto">
          <a:xfrm>
            <a:off x="5087558" y="2479817"/>
            <a:ext cx="22669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BE" altLang="nl-BE" sz="4000">
                <a:latin typeface="Arial" panose="020B0604020202020204" pitchFamily="34" charset="0"/>
              </a:rPr>
              <a:t>van waar</a:t>
            </a:r>
          </a:p>
          <a:p>
            <a:pPr algn="ctr" eaLnBrk="1" hangingPunct="1">
              <a:spcBef>
                <a:spcPct val="0"/>
              </a:spcBef>
              <a:buFontTx/>
              <a:buNone/>
            </a:pPr>
            <a:r>
              <a:rPr lang="nl-BE" altLang="nl-BE" sz="4000">
                <a:latin typeface="Arial" panose="020B0604020202020204" pitchFamily="34" charset="0"/>
              </a:rPr>
              <a:t>komt</a:t>
            </a:r>
          </a:p>
          <a:p>
            <a:pPr algn="ctr" eaLnBrk="1" hangingPunct="1">
              <a:spcBef>
                <a:spcPct val="0"/>
              </a:spcBef>
              <a:buFontTx/>
              <a:buNone/>
            </a:pPr>
            <a:r>
              <a:rPr lang="nl-BE" altLang="nl-BE" sz="4000">
                <a:latin typeface="Arial" panose="020B0604020202020204" pitchFamily="34" charset="0"/>
              </a:rPr>
              <a:t>het geld</a:t>
            </a:r>
          </a:p>
        </p:txBody>
      </p:sp>
      <p:sp>
        <p:nvSpPr>
          <p:cNvPr id="31" name="Tekstvak 8"/>
          <p:cNvSpPr txBox="1">
            <a:spLocks noChangeArrowheads="1"/>
          </p:cNvSpPr>
          <p:nvPr/>
        </p:nvSpPr>
        <p:spPr bwMode="auto">
          <a:xfrm>
            <a:off x="1145465" y="2486207"/>
            <a:ext cx="252344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BE" altLang="nl-BE" sz="4000">
                <a:latin typeface="Arial" panose="020B0604020202020204" pitchFamily="34" charset="0"/>
              </a:rPr>
              <a:t>waar</a:t>
            </a:r>
          </a:p>
          <a:p>
            <a:pPr algn="ctr" eaLnBrk="1" hangingPunct="1">
              <a:spcBef>
                <a:spcPct val="0"/>
              </a:spcBef>
              <a:buFontTx/>
              <a:buNone/>
            </a:pPr>
            <a:r>
              <a:rPr lang="nl-BE" altLang="nl-BE" sz="4000">
                <a:latin typeface="Arial" panose="020B0604020202020204" pitchFamily="34" charset="0"/>
              </a:rPr>
              <a:t>is dat geld</a:t>
            </a:r>
          </a:p>
          <a:p>
            <a:pPr algn="ctr" eaLnBrk="1" hangingPunct="1">
              <a:spcBef>
                <a:spcPct val="0"/>
              </a:spcBef>
              <a:buFontTx/>
              <a:buNone/>
            </a:pPr>
            <a:r>
              <a:rPr lang="nl-BE" altLang="nl-BE" sz="4000">
                <a:latin typeface="Arial" panose="020B0604020202020204" pitchFamily="34" charset="0"/>
              </a:rPr>
              <a:t>naartoe</a:t>
            </a:r>
          </a:p>
        </p:txBody>
      </p:sp>
    </p:spTree>
    <p:extLst>
      <p:ext uri="{BB962C8B-B14F-4D97-AF65-F5344CB8AC3E}">
        <p14:creationId xmlns:p14="http://schemas.microsoft.com/office/powerpoint/2010/main" val="6946300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364E"/>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7" name="Tekstvak 6"/>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385" y="1169292"/>
            <a:ext cx="3010850" cy="4533254"/>
          </a:xfrm>
          <a:prstGeom prst="rect">
            <a:avLst/>
          </a:prstGeom>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2658" y="1892790"/>
            <a:ext cx="3829050" cy="2607469"/>
          </a:xfrm>
          <a:prstGeom prst="rect">
            <a:avLst/>
          </a:prstGeom>
        </p:spPr>
      </p:pic>
      <p:sp>
        <p:nvSpPr>
          <p:cNvPr id="6" name="Rechthoek 5"/>
          <p:cNvSpPr/>
          <p:nvPr/>
        </p:nvSpPr>
        <p:spPr>
          <a:xfrm>
            <a:off x="864108" y="5138295"/>
            <a:ext cx="3140964" cy="382396"/>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Rechthoek 7"/>
          <p:cNvSpPr/>
          <p:nvPr/>
        </p:nvSpPr>
        <p:spPr>
          <a:xfrm>
            <a:off x="4334257" y="1995045"/>
            <a:ext cx="4011929" cy="1406524"/>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p:nvSpPr>
        <p:spPr>
          <a:xfrm>
            <a:off x="4337838" y="3570099"/>
            <a:ext cx="4011929" cy="867028"/>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Tree>
    <p:extLst>
      <p:ext uri="{BB962C8B-B14F-4D97-AF65-F5344CB8AC3E}">
        <p14:creationId xmlns:p14="http://schemas.microsoft.com/office/powerpoint/2010/main" val="635742118"/>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364E"/>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7" name="Tekstvak 6"/>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464" y="1106497"/>
            <a:ext cx="3052556" cy="4596049"/>
          </a:xfrm>
          <a:prstGeom prst="rect">
            <a:avLst/>
          </a:prstGeom>
        </p:spPr>
      </p:pic>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9695" y="1322199"/>
            <a:ext cx="4837402" cy="3382505"/>
          </a:xfrm>
          <a:prstGeom prst="rect">
            <a:avLst/>
          </a:prstGeom>
        </p:spPr>
      </p:pic>
      <p:sp>
        <p:nvSpPr>
          <p:cNvPr id="4" name="PIJL-OMLAAG 3"/>
          <p:cNvSpPr/>
          <p:nvPr/>
        </p:nvSpPr>
        <p:spPr>
          <a:xfrm rot="16748319">
            <a:off x="3201760" y="1357355"/>
            <a:ext cx="534692" cy="1264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6" name="Rechthoek 5"/>
          <p:cNvSpPr/>
          <p:nvPr/>
        </p:nvSpPr>
        <p:spPr>
          <a:xfrm>
            <a:off x="4113837" y="2019623"/>
            <a:ext cx="4720198" cy="1313481"/>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Tree>
    <p:extLst>
      <p:ext uri="{BB962C8B-B14F-4D97-AF65-F5344CB8AC3E}">
        <p14:creationId xmlns:p14="http://schemas.microsoft.com/office/powerpoint/2010/main" val="1584627658"/>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364E"/>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7" name="Tekstvak 6"/>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464" y="1106497"/>
            <a:ext cx="3052556" cy="4596049"/>
          </a:xfrm>
          <a:prstGeom prst="rect">
            <a:avLst/>
          </a:prstGeom>
        </p:spPr>
      </p:pic>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9695" y="1322199"/>
            <a:ext cx="4837402" cy="3382505"/>
          </a:xfrm>
          <a:prstGeom prst="rect">
            <a:avLst/>
          </a:prstGeom>
        </p:spPr>
      </p:pic>
      <p:sp>
        <p:nvSpPr>
          <p:cNvPr id="4" name="PIJL-OMLAAG 3"/>
          <p:cNvSpPr/>
          <p:nvPr/>
        </p:nvSpPr>
        <p:spPr>
          <a:xfrm rot="16200000">
            <a:off x="3242905" y="2903150"/>
            <a:ext cx="534692" cy="1231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Rechthoek 7"/>
          <p:cNvSpPr/>
          <p:nvPr/>
        </p:nvSpPr>
        <p:spPr>
          <a:xfrm>
            <a:off x="4113837" y="3321483"/>
            <a:ext cx="4720198" cy="1313481"/>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Tree>
    <p:extLst>
      <p:ext uri="{BB962C8B-B14F-4D97-AF65-F5344CB8AC3E}">
        <p14:creationId xmlns:p14="http://schemas.microsoft.com/office/powerpoint/2010/main" val="3568095317"/>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Tijdelijke aanduiding voor dia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EC478F9-E88D-4E6D-9723-5F33B70B562D}" type="slidenum">
              <a:rPr lang="nl-NL" altLang="nl-BE" sz="1400">
                <a:solidFill>
                  <a:srgbClr val="000000"/>
                </a:solidFill>
              </a:rPr>
              <a:pPr>
                <a:spcBef>
                  <a:spcPct val="0"/>
                </a:spcBef>
                <a:buFontTx/>
                <a:buNone/>
              </a:pPr>
              <a:t>93</a:t>
            </a:fld>
            <a:endParaRPr lang="nl-NL" altLang="nl-BE" sz="1400">
              <a:solidFill>
                <a:srgbClr val="000000"/>
              </a:solidFill>
            </a:endParaRPr>
          </a:p>
        </p:txBody>
      </p:sp>
      <p:sp>
        <p:nvSpPr>
          <p:cNvPr id="56323" name="Rectangle 2"/>
          <p:cNvSpPr>
            <a:spLocks noGrp="1" noChangeArrowheads="1"/>
          </p:cNvSpPr>
          <p:nvPr>
            <p:ph type="title"/>
          </p:nvPr>
        </p:nvSpPr>
        <p:spPr>
          <a:xfrm>
            <a:off x="428625" y="214313"/>
            <a:ext cx="7772400" cy="1143000"/>
          </a:xfrm>
        </p:spPr>
        <p:txBody>
          <a:bodyPr/>
          <a:lstStyle/>
          <a:p>
            <a:r>
              <a:rPr lang="nl-BE" altLang="nl-BE" sz="3200" smtClean="0"/>
              <a:t>De toelichting</a:t>
            </a:r>
          </a:p>
        </p:txBody>
      </p:sp>
      <p:sp>
        <p:nvSpPr>
          <p:cNvPr id="56324" name="Rectangle 3"/>
          <p:cNvSpPr>
            <a:spLocks noGrp="1" noChangeArrowheads="1"/>
          </p:cNvSpPr>
          <p:nvPr>
            <p:ph type="body" idx="1"/>
          </p:nvPr>
        </p:nvSpPr>
        <p:spPr>
          <a:xfrm>
            <a:off x="428625" y="1643063"/>
            <a:ext cx="8286750" cy="4214812"/>
          </a:xfrm>
        </p:spPr>
        <p:txBody>
          <a:bodyPr/>
          <a:lstStyle/>
          <a:p>
            <a:pPr>
              <a:buFontTx/>
              <a:buNone/>
            </a:pPr>
            <a:r>
              <a:rPr lang="nl-BE" altLang="nl-BE" sz="2500" smtClean="0"/>
              <a:t>Inhoud</a:t>
            </a:r>
          </a:p>
          <a:p>
            <a:pPr lvl="1"/>
            <a:r>
              <a:rPr lang="nl-BE" altLang="nl-BE" sz="1800" smtClean="0"/>
              <a:t>Een samenvatting van de waarderingsregels</a:t>
            </a:r>
          </a:p>
          <a:p>
            <a:pPr lvl="1"/>
            <a:r>
              <a:rPr lang="nl-BE" altLang="nl-BE" sz="1800" smtClean="0"/>
              <a:t>Een staat van de oprichtingskosten </a:t>
            </a:r>
          </a:p>
          <a:p>
            <a:pPr lvl="1"/>
            <a:r>
              <a:rPr lang="nl-BE" altLang="nl-BE" sz="1800" smtClean="0"/>
              <a:t>Een staat van de immateriële, van de materiële en van de financiële vaste activa</a:t>
            </a:r>
          </a:p>
          <a:p>
            <a:pPr lvl="1"/>
            <a:r>
              <a:rPr lang="nl-BE" altLang="nl-BE" sz="1800" smtClean="0"/>
              <a:t>Informatie over de verbonden ondernemingen</a:t>
            </a:r>
          </a:p>
          <a:p>
            <a:pPr lvl="1"/>
            <a:r>
              <a:rPr lang="nl-BE" altLang="nl-BE" sz="1800" smtClean="0"/>
              <a:t>Uitsplitsing van de overige beleggingen en van de overlopende rekeningen (indien belangrijk bedrag)</a:t>
            </a:r>
          </a:p>
          <a:p>
            <a:pPr lvl="1"/>
            <a:r>
              <a:rPr lang="nl-BE" altLang="nl-BE" sz="1800" smtClean="0"/>
              <a:t>Een staat met betrekking tot het kapitaal</a:t>
            </a:r>
          </a:p>
          <a:p>
            <a:pPr lvl="1"/>
            <a:r>
              <a:rPr lang="nl-BE" altLang="nl-BE" sz="1800" smtClean="0"/>
              <a:t>Uitsplitsing van de overige risico’s en kosten onder de voorzieningen (indien belangrijk bedrag)</a:t>
            </a:r>
          </a:p>
          <a:p>
            <a:pPr lvl="1"/>
            <a:r>
              <a:rPr lang="nl-BE" altLang="nl-BE" sz="1800" smtClean="0"/>
              <a:t>Een staat van de schulden</a:t>
            </a:r>
          </a:p>
          <a:p>
            <a:pPr lvl="1"/>
            <a:r>
              <a:rPr lang="nl-BE" altLang="nl-BE" sz="1800" smtClean="0"/>
              <a:t>Gedetailleerde gegevens met betrekking tot de bedrijfsresultaten </a:t>
            </a:r>
          </a:p>
          <a:p>
            <a:pPr lvl="1"/>
            <a:r>
              <a:rPr lang="nl-BE" altLang="nl-BE" sz="1800" smtClean="0"/>
              <a:t>Gegevens betreffende de financiële resultaten</a:t>
            </a:r>
          </a:p>
        </p:txBody>
      </p:sp>
    </p:spTree>
    <p:extLst>
      <p:ext uri="{BB962C8B-B14F-4D97-AF65-F5344CB8AC3E}">
        <p14:creationId xmlns:p14="http://schemas.microsoft.com/office/powerpoint/2010/main" val="18578191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Tijdelijke aanduiding voor dia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1E8E596-0AD5-4820-B184-F37BBF454C9A}" type="slidenum">
              <a:rPr lang="nl-NL" altLang="nl-BE" sz="1400">
                <a:solidFill>
                  <a:srgbClr val="000000"/>
                </a:solidFill>
              </a:rPr>
              <a:pPr>
                <a:spcBef>
                  <a:spcPct val="0"/>
                </a:spcBef>
                <a:buFontTx/>
                <a:buNone/>
              </a:pPr>
              <a:t>94</a:t>
            </a:fld>
            <a:endParaRPr lang="nl-NL" altLang="nl-BE" sz="1400">
              <a:solidFill>
                <a:srgbClr val="000000"/>
              </a:solidFill>
            </a:endParaRPr>
          </a:p>
        </p:txBody>
      </p:sp>
      <p:sp>
        <p:nvSpPr>
          <p:cNvPr id="57347" name="Rectangle 2"/>
          <p:cNvSpPr>
            <a:spLocks noGrp="1" noChangeArrowheads="1"/>
          </p:cNvSpPr>
          <p:nvPr>
            <p:ph type="title"/>
          </p:nvPr>
        </p:nvSpPr>
        <p:spPr>
          <a:xfrm>
            <a:off x="428625" y="214313"/>
            <a:ext cx="7772400" cy="1143000"/>
          </a:xfrm>
        </p:spPr>
        <p:txBody>
          <a:bodyPr/>
          <a:lstStyle/>
          <a:p>
            <a:r>
              <a:rPr lang="nl-BE" altLang="nl-BE" sz="3200" smtClean="0"/>
              <a:t>De toelichting</a:t>
            </a:r>
          </a:p>
        </p:txBody>
      </p:sp>
      <p:sp>
        <p:nvSpPr>
          <p:cNvPr id="57348" name="Rectangle 3"/>
          <p:cNvSpPr>
            <a:spLocks noGrp="1" noChangeArrowheads="1"/>
          </p:cNvSpPr>
          <p:nvPr>
            <p:ph type="body" idx="1"/>
          </p:nvPr>
        </p:nvSpPr>
        <p:spPr>
          <a:xfrm>
            <a:off x="428625" y="1643063"/>
            <a:ext cx="8286750" cy="4214812"/>
          </a:xfrm>
        </p:spPr>
        <p:txBody>
          <a:bodyPr/>
          <a:lstStyle/>
          <a:p>
            <a:pPr>
              <a:buFontTx/>
              <a:buNone/>
            </a:pPr>
            <a:r>
              <a:rPr lang="nl-BE" altLang="nl-BE" sz="2500" smtClean="0"/>
              <a:t>Inhoud</a:t>
            </a:r>
          </a:p>
          <a:p>
            <a:pPr lvl="1"/>
            <a:r>
              <a:rPr lang="nl-BE" altLang="nl-BE" sz="1800" smtClean="0"/>
              <a:t>Uitsplitsing van de posten “andere uitzonderlijke opbrengsten” en “andere uitzonderlijke kosten”  (indien belangrijke bedragen)</a:t>
            </a:r>
          </a:p>
          <a:p>
            <a:pPr lvl="1"/>
            <a:r>
              <a:rPr lang="nl-BE" altLang="nl-BE" sz="1800" smtClean="0"/>
              <a:t>Uitsplitsing van de belastingen op het resultaat</a:t>
            </a:r>
          </a:p>
          <a:p>
            <a:pPr lvl="1"/>
            <a:r>
              <a:rPr lang="nl-BE" altLang="nl-BE" sz="1800" smtClean="0"/>
              <a:t>De andere taksen en belastingen ten laste van derden</a:t>
            </a:r>
          </a:p>
          <a:p>
            <a:pPr lvl="1"/>
            <a:r>
              <a:rPr lang="nl-BE" altLang="nl-BE" sz="1800" smtClean="0"/>
              <a:t>Gegevens met betrekking tot niet in de balans opgenomen rechten en verplichtingen</a:t>
            </a:r>
          </a:p>
          <a:p>
            <a:pPr lvl="1"/>
            <a:r>
              <a:rPr lang="nl-BE" altLang="nl-BE" sz="1800" smtClean="0"/>
              <a:t>Een staat over de betrekkingen met verbonden ondernemingen</a:t>
            </a:r>
          </a:p>
          <a:p>
            <a:pPr lvl="1"/>
            <a:r>
              <a:rPr lang="nl-BE" altLang="nl-BE" sz="1800" smtClean="0"/>
              <a:t>Gegevens over bestuurders en zaakvoerders en commissarissen: vorderingen, bezoldigingen, toegestane waarborgen, verplichtingen</a:t>
            </a:r>
          </a:p>
          <a:p>
            <a:pPr lvl="1"/>
            <a:r>
              <a:rPr lang="nl-BE" altLang="nl-BE" sz="1800" smtClean="0"/>
              <a:t>Gegevens betreffende het niet-gebruik van de waarderingsmethode op basis van de waarde in het economisch verkeer voor de financiële instrumenten.</a:t>
            </a:r>
          </a:p>
        </p:txBody>
      </p:sp>
    </p:spTree>
    <p:extLst>
      <p:ext uri="{BB962C8B-B14F-4D97-AF65-F5344CB8AC3E}">
        <p14:creationId xmlns:p14="http://schemas.microsoft.com/office/powerpoint/2010/main" val="16941296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Tijdelijke aanduiding voor dia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C667DA2-2F4A-412E-916D-6B165A8D2E7B}" type="slidenum">
              <a:rPr lang="nl-NL" altLang="nl-BE" sz="1400">
                <a:solidFill>
                  <a:srgbClr val="000000"/>
                </a:solidFill>
              </a:rPr>
              <a:pPr>
                <a:spcBef>
                  <a:spcPct val="0"/>
                </a:spcBef>
                <a:buFontTx/>
                <a:buNone/>
              </a:pPr>
              <a:t>95</a:t>
            </a:fld>
            <a:endParaRPr lang="nl-NL" altLang="nl-BE" sz="1400">
              <a:solidFill>
                <a:srgbClr val="000000"/>
              </a:solidFill>
            </a:endParaRPr>
          </a:p>
        </p:txBody>
      </p:sp>
      <p:sp>
        <p:nvSpPr>
          <p:cNvPr id="58371" name="Rectangle 2"/>
          <p:cNvSpPr>
            <a:spLocks noGrp="1" noChangeArrowheads="1"/>
          </p:cNvSpPr>
          <p:nvPr>
            <p:ph type="title"/>
          </p:nvPr>
        </p:nvSpPr>
        <p:spPr>
          <a:xfrm>
            <a:off x="428625" y="214313"/>
            <a:ext cx="7772400" cy="1143000"/>
          </a:xfrm>
        </p:spPr>
        <p:txBody>
          <a:bodyPr/>
          <a:lstStyle/>
          <a:p>
            <a:r>
              <a:rPr lang="nl-BE" altLang="nl-BE" sz="3200" smtClean="0"/>
              <a:t>De sociale balans</a:t>
            </a:r>
          </a:p>
        </p:txBody>
      </p:sp>
      <p:sp>
        <p:nvSpPr>
          <p:cNvPr id="58372" name="Rectangle 3"/>
          <p:cNvSpPr>
            <a:spLocks noGrp="1" noChangeArrowheads="1"/>
          </p:cNvSpPr>
          <p:nvPr>
            <p:ph type="body" idx="1"/>
          </p:nvPr>
        </p:nvSpPr>
        <p:spPr>
          <a:xfrm>
            <a:off x="428625" y="1643063"/>
            <a:ext cx="8286750" cy="4214812"/>
          </a:xfrm>
        </p:spPr>
        <p:txBody>
          <a:bodyPr/>
          <a:lstStyle/>
          <a:p>
            <a:pPr>
              <a:buFontTx/>
              <a:buNone/>
            </a:pPr>
            <a:r>
              <a:rPr lang="nl-BE" altLang="nl-BE" sz="2500" smtClean="0"/>
              <a:t>Inhoud</a:t>
            </a:r>
          </a:p>
          <a:p>
            <a:pPr lvl="1"/>
            <a:r>
              <a:rPr lang="nl-BE" altLang="nl-BE" sz="1800" smtClean="0"/>
              <a:t>Specifieke informatie vermeld over het personeelsbestand: aantal tewerkgestelden, personeelsverloop, opleiding...</a:t>
            </a:r>
          </a:p>
        </p:txBody>
      </p:sp>
    </p:spTree>
    <p:extLst>
      <p:ext uri="{BB962C8B-B14F-4D97-AF65-F5344CB8AC3E}">
        <p14:creationId xmlns:p14="http://schemas.microsoft.com/office/powerpoint/2010/main" val="6135023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394" name="Tijdelijke aanduiding voor dia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825DA02-9188-44A2-B38C-8774D84EF2BE}" type="slidenum">
              <a:rPr lang="nl-NL" altLang="nl-BE" sz="1400">
                <a:solidFill>
                  <a:srgbClr val="000000"/>
                </a:solidFill>
              </a:rPr>
              <a:pPr>
                <a:spcBef>
                  <a:spcPct val="0"/>
                </a:spcBef>
                <a:buFontTx/>
                <a:buNone/>
              </a:pPr>
              <a:t>96</a:t>
            </a:fld>
            <a:endParaRPr lang="nl-NL" altLang="nl-BE" sz="1400">
              <a:solidFill>
                <a:srgbClr val="000000"/>
              </a:solidFill>
            </a:endParaRPr>
          </a:p>
        </p:txBody>
      </p:sp>
      <p:sp>
        <p:nvSpPr>
          <p:cNvPr id="59395" name="Rectangle 3"/>
          <p:cNvSpPr>
            <a:spLocks noGrp="1" noChangeArrowheads="1"/>
          </p:cNvSpPr>
          <p:nvPr>
            <p:ph type="body" idx="1"/>
          </p:nvPr>
        </p:nvSpPr>
        <p:spPr>
          <a:xfrm>
            <a:off x="571500" y="1628775"/>
            <a:ext cx="8248650" cy="4443413"/>
          </a:xfrm>
        </p:spPr>
        <p:txBody>
          <a:bodyPr/>
          <a:lstStyle/>
          <a:p>
            <a:pPr>
              <a:lnSpc>
                <a:spcPct val="90000"/>
              </a:lnSpc>
              <a:spcBef>
                <a:spcPts val="500"/>
              </a:spcBef>
              <a:spcAft>
                <a:spcPts val="500"/>
              </a:spcAft>
              <a:buFontTx/>
              <a:buNone/>
            </a:pPr>
            <a:r>
              <a:rPr lang="nl-NL" altLang="nl-BE" sz="2500" smtClean="0"/>
              <a:t>Inhoud</a:t>
            </a:r>
          </a:p>
          <a:p>
            <a:pPr lvl="1">
              <a:lnSpc>
                <a:spcPct val="90000"/>
              </a:lnSpc>
              <a:spcBef>
                <a:spcPts val="500"/>
              </a:spcBef>
              <a:spcAft>
                <a:spcPts val="500"/>
              </a:spcAft>
            </a:pPr>
            <a:r>
              <a:rPr lang="nl-NL" altLang="nl-BE" sz="2100" smtClean="0"/>
              <a:t>Een commentaar op de jaarrekening (met een getrouw overzicht van de gang van zaken en van de positie van de onderneming) </a:t>
            </a:r>
          </a:p>
          <a:p>
            <a:pPr lvl="1">
              <a:lnSpc>
                <a:spcPct val="90000"/>
              </a:lnSpc>
              <a:spcBef>
                <a:spcPts val="500"/>
              </a:spcBef>
              <a:spcAft>
                <a:spcPts val="500"/>
              </a:spcAft>
            </a:pPr>
            <a:r>
              <a:rPr lang="nl-NL" altLang="nl-BE" sz="2100" smtClean="0"/>
              <a:t>Informatie omtrent de belangrijke gebeurtenissen die na het einde van het boekjaar hebben plaatsgevonden </a:t>
            </a:r>
          </a:p>
          <a:p>
            <a:pPr lvl="1">
              <a:lnSpc>
                <a:spcPct val="90000"/>
              </a:lnSpc>
              <a:spcBef>
                <a:spcPts val="500"/>
              </a:spcBef>
              <a:spcAft>
                <a:spcPts val="500"/>
              </a:spcAft>
            </a:pPr>
            <a:r>
              <a:rPr lang="nl-NL" altLang="nl-BE" sz="2100" smtClean="0"/>
              <a:t>Inlichtingen over de omstandigheden die de ontwikkeling van de vennootschap aanzienlijk kunnen beïnvloeden (voor zover die informatie niet van aard is aan de betrokken vennootschap ernstig nadeel te berokkenen) </a:t>
            </a:r>
          </a:p>
          <a:p>
            <a:pPr lvl="1">
              <a:lnSpc>
                <a:spcPct val="90000"/>
              </a:lnSpc>
              <a:spcBef>
                <a:spcPts val="500"/>
              </a:spcBef>
              <a:spcAft>
                <a:spcPts val="500"/>
              </a:spcAft>
            </a:pPr>
            <a:r>
              <a:rPr lang="nl-NL" altLang="nl-BE" sz="2100" smtClean="0"/>
              <a:t>Informatie over de werkzaamheden op het gebied van onderzoek en ontwikkeling </a:t>
            </a:r>
          </a:p>
        </p:txBody>
      </p:sp>
      <p:sp>
        <p:nvSpPr>
          <p:cNvPr id="59396" name="Rectangle 4"/>
          <p:cNvSpPr>
            <a:spLocks noGrp="1" noChangeArrowheads="1"/>
          </p:cNvSpPr>
          <p:nvPr>
            <p:ph type="title"/>
          </p:nvPr>
        </p:nvSpPr>
        <p:spPr>
          <a:xfrm>
            <a:off x="428625" y="214313"/>
            <a:ext cx="7772400" cy="1143000"/>
          </a:xfrm>
        </p:spPr>
        <p:txBody>
          <a:bodyPr/>
          <a:lstStyle/>
          <a:p>
            <a:r>
              <a:rPr lang="nl-NL" altLang="nl-BE" sz="3200" smtClean="0"/>
              <a:t>Het jaarverslag</a:t>
            </a:r>
          </a:p>
        </p:txBody>
      </p:sp>
    </p:spTree>
    <p:extLst>
      <p:ext uri="{BB962C8B-B14F-4D97-AF65-F5344CB8AC3E}">
        <p14:creationId xmlns:p14="http://schemas.microsoft.com/office/powerpoint/2010/main" val="371657714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2" name="Tijdelijke aanduiding voor dia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E13AC4F-5121-45C2-883A-F84B8BC6C512}" type="slidenum">
              <a:rPr lang="nl-NL" altLang="nl-BE" sz="1400">
                <a:solidFill>
                  <a:srgbClr val="000000"/>
                </a:solidFill>
              </a:rPr>
              <a:pPr>
                <a:spcBef>
                  <a:spcPct val="0"/>
                </a:spcBef>
                <a:buFontTx/>
                <a:buNone/>
              </a:pPr>
              <a:t>97</a:t>
            </a:fld>
            <a:endParaRPr lang="nl-NL" altLang="nl-BE" sz="1400">
              <a:solidFill>
                <a:srgbClr val="000000"/>
              </a:solidFill>
            </a:endParaRPr>
          </a:p>
        </p:txBody>
      </p:sp>
      <p:sp>
        <p:nvSpPr>
          <p:cNvPr id="61443" name="Rectangle 3"/>
          <p:cNvSpPr>
            <a:spLocks noGrp="1" noChangeArrowheads="1"/>
          </p:cNvSpPr>
          <p:nvPr>
            <p:ph type="body" idx="1"/>
          </p:nvPr>
        </p:nvSpPr>
        <p:spPr>
          <a:xfrm>
            <a:off x="457200" y="1557338"/>
            <a:ext cx="8686800" cy="4843462"/>
          </a:xfrm>
        </p:spPr>
        <p:txBody>
          <a:bodyPr/>
          <a:lstStyle/>
          <a:p>
            <a:pPr lvl="1">
              <a:lnSpc>
                <a:spcPct val="90000"/>
              </a:lnSpc>
              <a:spcBef>
                <a:spcPts val="500"/>
              </a:spcBef>
              <a:spcAft>
                <a:spcPts val="500"/>
              </a:spcAft>
            </a:pPr>
            <a:r>
              <a:rPr lang="nl-NL" altLang="nl-BE" sz="2100" smtClean="0"/>
              <a:t>Een verslag over de kapitaalverhogingen of de uitgifte van converteerbare obligaties of warrants waartoe door de raad van bestuur besloten is in het kader van het toegestaan kapitaal </a:t>
            </a:r>
          </a:p>
          <a:p>
            <a:pPr lvl="1">
              <a:lnSpc>
                <a:spcPct val="90000"/>
              </a:lnSpc>
              <a:spcBef>
                <a:spcPts val="500"/>
              </a:spcBef>
              <a:spcAft>
                <a:spcPts val="500"/>
              </a:spcAft>
            </a:pPr>
            <a:r>
              <a:rPr lang="nl-NL" altLang="nl-BE" sz="2100" smtClean="0"/>
              <a:t>Gegevens over het bestaan van bijkantoren van de vennootschap </a:t>
            </a:r>
          </a:p>
          <a:p>
            <a:pPr lvl="1">
              <a:lnSpc>
                <a:spcPct val="90000"/>
              </a:lnSpc>
              <a:spcBef>
                <a:spcPts val="500"/>
              </a:spcBef>
              <a:spcAft>
                <a:spcPts val="500"/>
              </a:spcAft>
            </a:pPr>
            <a:r>
              <a:rPr lang="nl-NL" altLang="nl-BE" sz="2100" smtClean="0"/>
              <a:t>De verantwoording van de toepassing van de waarderingsregels in de veronderstelling van continuïteit</a:t>
            </a:r>
          </a:p>
          <a:p>
            <a:pPr lvl="2">
              <a:lnSpc>
                <a:spcPct val="90000"/>
              </a:lnSpc>
              <a:spcBef>
                <a:spcPts val="500"/>
              </a:spcBef>
              <a:spcAft>
                <a:spcPts val="500"/>
              </a:spcAft>
            </a:pPr>
            <a:r>
              <a:rPr lang="nl-NL" altLang="nl-BE" sz="2100" smtClean="0"/>
              <a:t>wanneer uit de balans een overgedragen verlies blijkt, of </a:t>
            </a:r>
          </a:p>
          <a:p>
            <a:pPr lvl="2">
              <a:lnSpc>
                <a:spcPct val="90000"/>
              </a:lnSpc>
              <a:spcBef>
                <a:spcPts val="500"/>
              </a:spcBef>
              <a:spcAft>
                <a:spcPts val="500"/>
              </a:spcAft>
            </a:pPr>
            <a:r>
              <a:rPr lang="nl-NL" altLang="nl-BE" sz="2100" smtClean="0"/>
              <a:t>wanneer uit de resultatenrekening gedurende twee opeenvolgende boekjaren een verlies van het boekjaar blijkt</a:t>
            </a:r>
          </a:p>
          <a:p>
            <a:pPr lvl="1">
              <a:lnSpc>
                <a:spcPct val="90000"/>
              </a:lnSpc>
              <a:spcBef>
                <a:spcPts val="500"/>
              </a:spcBef>
              <a:spcAft>
                <a:spcPts val="500"/>
              </a:spcAft>
            </a:pPr>
            <a:r>
              <a:rPr lang="nl-NL" altLang="nl-BE" sz="2100" smtClean="0"/>
              <a:t>Informatie betreffende de inkoop van eigen aandelen</a:t>
            </a:r>
          </a:p>
        </p:txBody>
      </p:sp>
      <p:sp>
        <p:nvSpPr>
          <p:cNvPr id="61444" name="Rectangle 4"/>
          <p:cNvSpPr>
            <a:spLocks noGrp="1" noChangeArrowheads="1"/>
          </p:cNvSpPr>
          <p:nvPr>
            <p:ph type="title"/>
          </p:nvPr>
        </p:nvSpPr>
        <p:spPr>
          <a:xfrm>
            <a:off x="428625" y="214313"/>
            <a:ext cx="7772400" cy="1143000"/>
          </a:xfrm>
        </p:spPr>
        <p:txBody>
          <a:bodyPr/>
          <a:lstStyle/>
          <a:p>
            <a:r>
              <a:rPr lang="nl-NL" altLang="nl-BE" sz="3200" smtClean="0"/>
              <a:t>Het jaarverslag</a:t>
            </a:r>
          </a:p>
        </p:txBody>
      </p:sp>
    </p:spTree>
    <p:extLst>
      <p:ext uri="{BB962C8B-B14F-4D97-AF65-F5344CB8AC3E}">
        <p14:creationId xmlns:p14="http://schemas.microsoft.com/office/powerpoint/2010/main" val="12182640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3490" name="Tijdelijke aanduiding voor dia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F09292-B9B7-4298-93C9-EC109AC90EC7}" type="slidenum">
              <a:rPr lang="nl-NL" altLang="nl-BE" sz="1400">
                <a:solidFill>
                  <a:srgbClr val="000000"/>
                </a:solidFill>
              </a:rPr>
              <a:pPr>
                <a:spcBef>
                  <a:spcPct val="0"/>
                </a:spcBef>
                <a:buFontTx/>
                <a:buNone/>
              </a:pPr>
              <a:t>98</a:t>
            </a:fld>
            <a:endParaRPr lang="nl-NL" altLang="nl-BE" sz="1400">
              <a:solidFill>
                <a:srgbClr val="000000"/>
              </a:solidFill>
            </a:endParaRPr>
          </a:p>
        </p:txBody>
      </p:sp>
      <p:sp>
        <p:nvSpPr>
          <p:cNvPr id="63491" name="Rectangle 3"/>
          <p:cNvSpPr>
            <a:spLocks noGrp="1" noChangeArrowheads="1"/>
          </p:cNvSpPr>
          <p:nvPr>
            <p:ph type="body" idx="1"/>
          </p:nvPr>
        </p:nvSpPr>
        <p:spPr>
          <a:xfrm>
            <a:off x="457200" y="1557338"/>
            <a:ext cx="8686800" cy="4843462"/>
          </a:xfrm>
        </p:spPr>
        <p:txBody>
          <a:bodyPr/>
          <a:lstStyle/>
          <a:p>
            <a:pPr lvl="1">
              <a:lnSpc>
                <a:spcPct val="90000"/>
              </a:lnSpc>
              <a:spcBef>
                <a:spcPts val="500"/>
              </a:spcBef>
              <a:spcAft>
                <a:spcPts val="500"/>
              </a:spcAft>
            </a:pPr>
            <a:r>
              <a:rPr lang="nl-BE" altLang="nl-BE" sz="2100" smtClean="0"/>
              <a:t>Regels m.b.t. commissaris en zijn rol bij de jaarrekening: Wetboek vennootschappen (art 130 t/m 171)</a:t>
            </a:r>
          </a:p>
          <a:p>
            <a:pPr lvl="1">
              <a:lnSpc>
                <a:spcPct val="90000"/>
              </a:lnSpc>
              <a:spcBef>
                <a:spcPts val="500"/>
              </a:spcBef>
              <a:spcAft>
                <a:spcPts val="500"/>
              </a:spcAft>
            </a:pPr>
            <a:r>
              <a:rPr lang="nl-BE" altLang="nl-BE" sz="2100" smtClean="0"/>
              <a:t>Bij aanstelling commissaris: verslag met de jaarrekening neerleggen</a:t>
            </a:r>
          </a:p>
          <a:p>
            <a:pPr lvl="1">
              <a:lnSpc>
                <a:spcPct val="90000"/>
              </a:lnSpc>
              <a:spcBef>
                <a:spcPts val="500"/>
              </a:spcBef>
              <a:spcAft>
                <a:spcPts val="500"/>
              </a:spcAft>
            </a:pPr>
            <a:r>
              <a:rPr lang="nl-BE" altLang="nl-BE" sz="2100" smtClean="0"/>
              <a:t>Grote ondernemingen moeten commissaris benoemen</a:t>
            </a:r>
          </a:p>
          <a:p>
            <a:pPr lvl="1">
              <a:lnSpc>
                <a:spcPct val="90000"/>
              </a:lnSpc>
              <a:spcBef>
                <a:spcPts val="500"/>
              </a:spcBef>
              <a:spcAft>
                <a:spcPts val="500"/>
              </a:spcAft>
            </a:pPr>
            <a:r>
              <a:rPr lang="nl-BE" altLang="nl-BE" sz="2100" smtClean="0"/>
              <a:t>Verslag van de commissaris moet bevatten:</a:t>
            </a:r>
          </a:p>
          <a:p>
            <a:pPr lvl="2">
              <a:lnSpc>
                <a:spcPct val="90000"/>
              </a:lnSpc>
              <a:spcBef>
                <a:spcPts val="500"/>
              </a:spcBef>
              <a:spcAft>
                <a:spcPts val="500"/>
              </a:spcAft>
            </a:pPr>
            <a:r>
              <a:rPr lang="nl-BE" altLang="nl-BE" sz="1900" smtClean="0"/>
              <a:t>Jaarrekening waarop controle betrekking heeft + boekhoudkundig referentiestelsel</a:t>
            </a:r>
          </a:p>
          <a:p>
            <a:pPr lvl="2">
              <a:lnSpc>
                <a:spcPct val="90000"/>
              </a:lnSpc>
              <a:spcBef>
                <a:spcPts val="500"/>
              </a:spcBef>
              <a:spcAft>
                <a:spcPts val="500"/>
              </a:spcAft>
            </a:pPr>
            <a:r>
              <a:rPr lang="nl-BE" altLang="nl-BE" sz="1900" smtClean="0"/>
              <a:t>Beschrijving van de reikwijdte van de controle: normen, bekomen toelichting en informatie van het bestuursorgaan</a:t>
            </a:r>
          </a:p>
          <a:p>
            <a:pPr lvl="2">
              <a:lnSpc>
                <a:spcPct val="90000"/>
              </a:lnSpc>
              <a:spcBef>
                <a:spcPts val="500"/>
              </a:spcBef>
              <a:spcAft>
                <a:spcPts val="500"/>
              </a:spcAft>
            </a:pPr>
            <a:r>
              <a:rPr lang="nl-BE" altLang="nl-BE" sz="1900" smtClean="0"/>
              <a:t>Vermelding dat boekhouding in overeenstemming is met voorschriften</a:t>
            </a:r>
          </a:p>
          <a:p>
            <a:pPr lvl="2">
              <a:lnSpc>
                <a:spcPct val="90000"/>
              </a:lnSpc>
              <a:spcBef>
                <a:spcPts val="500"/>
              </a:spcBef>
              <a:spcAft>
                <a:spcPts val="500"/>
              </a:spcAft>
            </a:pPr>
            <a:r>
              <a:rPr lang="nl-BE" altLang="nl-BE" sz="1900" smtClean="0"/>
              <a:t>Verklaring met zijn oordeel over het ‘getrouwe  beeld’ van de jaarrekening</a:t>
            </a:r>
          </a:p>
          <a:p>
            <a:pPr lvl="2">
              <a:lnSpc>
                <a:spcPct val="90000"/>
              </a:lnSpc>
              <a:spcBef>
                <a:spcPts val="500"/>
              </a:spcBef>
              <a:spcAft>
                <a:spcPts val="500"/>
              </a:spcAft>
            </a:pPr>
            <a:r>
              <a:rPr lang="nl-BE" altLang="nl-BE" sz="1900" smtClean="0"/>
              <a:t>Verwijzing naar aangelegenheid die aandacht vragen</a:t>
            </a:r>
          </a:p>
          <a:p>
            <a:pPr lvl="2">
              <a:lnSpc>
                <a:spcPct val="90000"/>
              </a:lnSpc>
              <a:spcBef>
                <a:spcPts val="500"/>
              </a:spcBef>
              <a:spcAft>
                <a:spcPts val="500"/>
              </a:spcAft>
            </a:pPr>
            <a:r>
              <a:rPr lang="nl-BE" altLang="nl-BE" sz="1900" smtClean="0"/>
              <a:t>Vermelding of jaarrekening vereiste inlichtingen bevat i.v.m art 95 en 96</a:t>
            </a:r>
          </a:p>
          <a:p>
            <a:pPr lvl="2">
              <a:lnSpc>
                <a:spcPct val="90000"/>
              </a:lnSpc>
              <a:spcBef>
                <a:spcPts val="500"/>
              </a:spcBef>
              <a:spcAft>
                <a:spcPts val="500"/>
              </a:spcAft>
            </a:pPr>
            <a:r>
              <a:rPr lang="nl-BE" altLang="nl-BE" sz="1900" smtClean="0"/>
              <a:t>Vermelding of winstbestemming in overeenstemming is met statuten en wetboek</a:t>
            </a:r>
            <a:endParaRPr lang="nl-NL" altLang="nl-BE" sz="1900" smtClean="0"/>
          </a:p>
        </p:txBody>
      </p:sp>
      <p:sp>
        <p:nvSpPr>
          <p:cNvPr id="63492" name="Rectangle 4"/>
          <p:cNvSpPr>
            <a:spLocks noGrp="1" noChangeArrowheads="1"/>
          </p:cNvSpPr>
          <p:nvPr>
            <p:ph type="title"/>
          </p:nvPr>
        </p:nvSpPr>
        <p:spPr>
          <a:xfrm>
            <a:off x="395288" y="188913"/>
            <a:ext cx="7772400" cy="1143000"/>
          </a:xfrm>
        </p:spPr>
        <p:txBody>
          <a:bodyPr/>
          <a:lstStyle/>
          <a:p>
            <a:r>
              <a:rPr lang="nl-BE" altLang="nl-BE" sz="3200" smtClean="0"/>
              <a:t>Het verslag van de commissaris</a:t>
            </a:r>
            <a:endParaRPr lang="nl-NL" altLang="nl-BE" sz="3200" smtClean="0"/>
          </a:p>
        </p:txBody>
      </p:sp>
    </p:spTree>
    <p:extLst>
      <p:ext uri="{BB962C8B-B14F-4D97-AF65-F5344CB8AC3E}">
        <p14:creationId xmlns:p14="http://schemas.microsoft.com/office/powerpoint/2010/main" val="7308821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 y="3972201"/>
            <a:ext cx="9144000" cy="2890838"/>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252" y="5702545"/>
            <a:ext cx="349691" cy="239429"/>
          </a:xfrm>
          <a:prstGeom prst="rect">
            <a:avLst/>
          </a:prstGeom>
          <a:effectLst>
            <a:outerShdw blurRad="50800" dist="38100" dir="2700000" algn="tl" rotWithShape="0">
              <a:prstClr val="black">
                <a:alpha val="40000"/>
              </a:prstClr>
            </a:outerShdw>
          </a:effectLst>
        </p:spPr>
      </p:pic>
      <p:sp>
        <p:nvSpPr>
          <p:cNvPr id="7" name="Tekstvak 6"/>
          <p:cNvSpPr txBox="1"/>
          <p:nvPr/>
        </p:nvSpPr>
        <p:spPr>
          <a:xfrm rot="5400000">
            <a:off x="8604270" y="5175960"/>
            <a:ext cx="894797" cy="207749"/>
          </a:xfrm>
          <a:prstGeom prst="rect">
            <a:avLst/>
          </a:prstGeom>
          <a:noFill/>
        </p:spPr>
        <p:txBody>
          <a:bodyPr wrap="none" rtlCol="0">
            <a:spAutoFit/>
          </a:bodyPr>
          <a:lstStyle/>
          <a:p>
            <a:r>
              <a:rPr lang="nl-BE" sz="750">
                <a:solidFill>
                  <a:prstClr val="white"/>
                </a:solidFill>
              </a:rPr>
              <a:t>Hendrik Claessens</a:t>
            </a:r>
          </a:p>
        </p:txBody>
      </p:sp>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4119" y="1714265"/>
            <a:ext cx="2666666" cy="3142857"/>
          </a:xfrm>
          <a:prstGeom prst="rect">
            <a:avLst/>
          </a:prstGeom>
        </p:spPr>
      </p:pic>
    </p:spTree>
    <p:extLst>
      <p:ext uri="{BB962C8B-B14F-4D97-AF65-F5344CB8AC3E}">
        <p14:creationId xmlns:p14="http://schemas.microsoft.com/office/powerpoint/2010/main" val="324911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7099</TotalTime>
  <Words>5560</Words>
  <Application>Microsoft Office PowerPoint</Application>
  <PresentationFormat>Diavoorstelling (4:3)</PresentationFormat>
  <Paragraphs>1720</Paragraphs>
  <Slides>177</Slides>
  <Notes>40</Notes>
  <HiddenSlides>1</HiddenSlides>
  <MMClips>0</MMClips>
  <ScaleCrop>false</ScaleCrop>
  <HeadingPairs>
    <vt:vector size="6" baseType="variant">
      <vt:variant>
        <vt:lpstr>Gebruikte lettertypen</vt:lpstr>
      </vt:variant>
      <vt:variant>
        <vt:i4>8</vt:i4>
      </vt:variant>
      <vt:variant>
        <vt:lpstr>Thema</vt:lpstr>
      </vt:variant>
      <vt:variant>
        <vt:i4>6</vt:i4>
      </vt:variant>
      <vt:variant>
        <vt:lpstr>Diatitels</vt:lpstr>
      </vt:variant>
      <vt:variant>
        <vt:i4>177</vt:i4>
      </vt:variant>
    </vt:vector>
  </HeadingPairs>
  <TitlesOfParts>
    <vt:vector size="191" baseType="lpstr">
      <vt:lpstr>Arial</vt:lpstr>
      <vt:lpstr>Arial Black</vt:lpstr>
      <vt:lpstr>Arial Narrow</vt:lpstr>
      <vt:lpstr>Calibri</vt:lpstr>
      <vt:lpstr>Calibri Light</vt:lpstr>
      <vt:lpstr>Symbol</vt:lpstr>
      <vt:lpstr>Times New Roman</vt:lpstr>
      <vt:lpstr>Wingdings</vt:lpstr>
      <vt:lpstr>Kantoorthema</vt:lpstr>
      <vt:lpstr>1_Kantoorthema</vt:lpstr>
      <vt:lpstr>2_Kantoorthema</vt:lpstr>
      <vt:lpstr>3_Kantoorthema</vt:lpstr>
      <vt:lpstr>Presentation1</vt:lpstr>
      <vt:lpstr>4_Kantoorthema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Kapitaal</vt:lpstr>
      <vt:lpstr>Uitgiftepremies</vt:lpstr>
      <vt:lpstr>Herwaarderingsmeerwaarden</vt:lpstr>
      <vt:lpstr>Reserves</vt:lpstr>
      <vt:lpstr>Overgedragen winst/(overgedragen verlies)</vt:lpstr>
      <vt:lpstr>Kapitaalsubsidies</vt:lpstr>
      <vt:lpstr>Voorschot aan de vennoten  op de verdeling van het nettoactief </vt:lpstr>
      <vt:lpstr>De balans</vt:lpstr>
      <vt:lpstr>Voorzieningen en uitgestelde belastingen</vt:lpstr>
      <vt:lpstr>Schulden op meer dan één jaar</vt:lpstr>
      <vt:lpstr>Schulden op ten hoogste één jaar</vt:lpstr>
      <vt:lpstr>Overlopende rekeningen</vt:lpstr>
      <vt:lpstr>De balans</vt:lpstr>
      <vt:lpstr>De balans</vt:lpstr>
      <vt:lpstr>Oprichtingskosten</vt:lpstr>
      <vt:lpstr>Immateriële vaste activa</vt:lpstr>
      <vt:lpstr>Materiële vaste activa</vt:lpstr>
      <vt:lpstr>Financiële vaste activa</vt:lpstr>
      <vt:lpstr>Financiële vaste activa</vt:lpstr>
      <vt:lpstr>Vorderingen op meer dan één jaar</vt:lpstr>
      <vt:lpstr>Voorraden en bestellingen in uitvoering</vt:lpstr>
      <vt:lpstr>Vorderingen op ten hoogste één jaar</vt:lpstr>
      <vt:lpstr>Geldbeleggingen</vt:lpstr>
      <vt:lpstr>Liquide middelen</vt:lpstr>
      <vt:lpstr>Overlopende rekeningen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 toelichting</vt:lpstr>
      <vt:lpstr>De toelichting</vt:lpstr>
      <vt:lpstr>De sociale balans</vt:lpstr>
      <vt:lpstr>Het jaarverslag</vt:lpstr>
      <vt:lpstr>Het jaarverslag</vt:lpstr>
      <vt:lpstr>Het verslag van de commissaris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Hendrik Claessens</dc:creator>
  <cp:lastModifiedBy>Hendrik Claessens</cp:lastModifiedBy>
  <cp:revision>287</cp:revision>
  <dcterms:created xsi:type="dcterms:W3CDTF">2013-11-13T09:09:02Z</dcterms:created>
  <dcterms:modified xsi:type="dcterms:W3CDTF">2016-11-13T17:17:36Z</dcterms:modified>
</cp:coreProperties>
</file>